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48"/>
  </p:notesMasterIdLst>
  <p:sldIdLst>
    <p:sldId id="703" r:id="rId5"/>
    <p:sldId id="674" r:id="rId6"/>
    <p:sldId id="787" r:id="rId7"/>
    <p:sldId id="786" r:id="rId8"/>
    <p:sldId id="788" r:id="rId9"/>
    <p:sldId id="789" r:id="rId10"/>
    <p:sldId id="790" r:id="rId11"/>
    <p:sldId id="791" r:id="rId12"/>
    <p:sldId id="792" r:id="rId13"/>
    <p:sldId id="793" r:id="rId14"/>
    <p:sldId id="794" r:id="rId15"/>
    <p:sldId id="795" r:id="rId16"/>
    <p:sldId id="796" r:id="rId17"/>
    <p:sldId id="797" r:id="rId18"/>
    <p:sldId id="798" r:id="rId19"/>
    <p:sldId id="799" r:id="rId20"/>
    <p:sldId id="800" r:id="rId21"/>
    <p:sldId id="801" r:id="rId22"/>
    <p:sldId id="802" r:id="rId23"/>
    <p:sldId id="764" r:id="rId24"/>
    <p:sldId id="804" r:id="rId25"/>
    <p:sldId id="805" r:id="rId26"/>
    <p:sldId id="806" r:id="rId27"/>
    <p:sldId id="807" r:id="rId28"/>
    <p:sldId id="808" r:id="rId29"/>
    <p:sldId id="809" r:id="rId30"/>
    <p:sldId id="810" r:id="rId31"/>
    <p:sldId id="811" r:id="rId32"/>
    <p:sldId id="812" r:id="rId33"/>
    <p:sldId id="815" r:id="rId34"/>
    <p:sldId id="814" r:id="rId35"/>
    <p:sldId id="817" r:id="rId36"/>
    <p:sldId id="818" r:id="rId37"/>
    <p:sldId id="819" r:id="rId38"/>
    <p:sldId id="820" r:id="rId39"/>
    <p:sldId id="821" r:id="rId40"/>
    <p:sldId id="822" r:id="rId41"/>
    <p:sldId id="823" r:id="rId42"/>
    <p:sldId id="824" r:id="rId43"/>
    <p:sldId id="825" r:id="rId44"/>
    <p:sldId id="826" r:id="rId45"/>
    <p:sldId id="743" r:id="rId46"/>
    <p:sldId id="827" r:id="rId47"/>
  </p:sldIdLst>
  <p:sldSz cx="12192000" cy="6858000"/>
  <p:notesSz cx="9932988" cy="6800850"/>
  <p:embeddedFontLst>
    <p:embeddedFont>
      <p:font typeface="Libre Franklin" pitchFamily="2" charset="77"/>
      <p:regular r:id="rId49"/>
      <p:bold r:id="rId50"/>
      <p:italic r:id="rId51"/>
      <p:boldItalic r:id="rId52"/>
    </p:embeddedFont>
    <p:embeddedFont>
      <p:font typeface="Libre Franklin SemiBold" pitchFamily="2" charset="77"/>
      <p:regular r:id="rId53"/>
      <p:bold r:id="rId54"/>
      <p:italic r:id="rId55"/>
      <p:boldItalic r:id="rId56"/>
    </p:embeddedFont>
  </p:embeddedFont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1EF"/>
    <a:srgbClr val="F1F4F0"/>
    <a:srgbClr val="002839"/>
    <a:srgbClr val="B6E5FF"/>
    <a:srgbClr val="A68F53"/>
    <a:srgbClr val="FFFFFF"/>
    <a:srgbClr val="FFE9A1"/>
    <a:srgbClr val="C2CDCC"/>
    <a:srgbClr val="B3B3FF"/>
    <a:srgbClr val="3C4B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n typografi, intet git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yst layout 1 - Markering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8B1032C-EA38-4F05-BA0D-38AFFFC7BED3}" styleName="Lyst layout 3 - Markering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yst layout 3 - Markering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yst layout 3 - Markering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Lyst layout 2 - Markering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3296810-A885-4BE3-A3E7-6D5BEEA58F35}" styleName="Mellemlayout 2 - Marker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ema til typografi 1 - Markerin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Lyst layou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AF606853-7671-496A-8E4F-DF71F8EC918B}" styleName="Mørkt layout 1 - Markering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2C8C85-51F0-491E-9774-3900AFEF0FD7}" styleName="Lyst layout 2 - Markering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0A15C55-8517-42AA-B614-E9B94910E393}" styleName="Mellemlayout 2 - Markerin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llemlayout 2 - Marker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llemlayout 2 - Marker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36" autoAdjust="0"/>
    <p:restoredTop sz="86716" autoAdjust="0"/>
  </p:normalViewPr>
  <p:slideViewPr>
    <p:cSldViewPr snapToGrid="0">
      <p:cViewPr varScale="1">
        <p:scale>
          <a:sx n="236" d="100"/>
          <a:sy n="236" d="100"/>
        </p:scale>
        <p:origin x="2432" y="192"/>
      </p:cViewPr>
      <p:guideLst/>
    </p:cSldViewPr>
  </p:slideViewPr>
  <p:notesTextViewPr>
    <p:cViewPr>
      <p:scale>
        <a:sx n="20" d="100"/>
        <a:sy n="2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font" Target="fonts/font2.fntdata"/><Relationship Id="rId55" Type="http://schemas.openxmlformats.org/officeDocument/2006/relationships/font" Target="fonts/font7.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5.fntdata"/><Relationship Id="rId58"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56" Type="http://schemas.openxmlformats.org/officeDocument/2006/relationships/font" Target="fonts/font8.fntdata"/><Relationship Id="rId8" Type="http://schemas.openxmlformats.org/officeDocument/2006/relationships/slide" Target="slides/slide4.xml"/><Relationship Id="rId51" Type="http://schemas.openxmlformats.org/officeDocument/2006/relationships/font" Target="fonts/font3.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fntdata"/><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4.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0"/>
            <a:ext cx="4304295" cy="341224"/>
          </a:xfrm>
          <a:prstGeom prst="rect">
            <a:avLst/>
          </a:prstGeom>
        </p:spPr>
        <p:txBody>
          <a:bodyPr vert="horz" lIns="95603" tIns="47801" rIns="95603" bIns="47801" rtlCol="0"/>
          <a:lstStyle>
            <a:lvl1pPr algn="l">
              <a:defRPr sz="1200"/>
            </a:lvl1pPr>
          </a:lstStyle>
          <a:p>
            <a:endParaRPr lang="da-DK"/>
          </a:p>
        </p:txBody>
      </p:sp>
      <p:sp>
        <p:nvSpPr>
          <p:cNvPr id="3" name="Pladsholder til dato 2"/>
          <p:cNvSpPr>
            <a:spLocks noGrp="1"/>
          </p:cNvSpPr>
          <p:nvPr>
            <p:ph type="dt" idx="1"/>
          </p:nvPr>
        </p:nvSpPr>
        <p:spPr>
          <a:xfrm>
            <a:off x="5626397" y="0"/>
            <a:ext cx="4304295" cy="341224"/>
          </a:xfrm>
          <a:prstGeom prst="rect">
            <a:avLst/>
          </a:prstGeom>
        </p:spPr>
        <p:txBody>
          <a:bodyPr vert="horz" lIns="95603" tIns="47801" rIns="95603" bIns="47801" rtlCol="0"/>
          <a:lstStyle>
            <a:lvl1pPr algn="r">
              <a:defRPr sz="1200"/>
            </a:lvl1pPr>
          </a:lstStyle>
          <a:p>
            <a:fld id="{75F80A00-87DF-45DE-A4D1-32BB891968DA}" type="datetimeFigureOut">
              <a:rPr lang="da-DK" smtClean="0"/>
              <a:t>28.05.2026</a:t>
            </a:fld>
            <a:endParaRPr lang="da-DK"/>
          </a:p>
        </p:txBody>
      </p:sp>
      <p:sp>
        <p:nvSpPr>
          <p:cNvPr id="4" name="Pladsholder til slidebillede 3"/>
          <p:cNvSpPr>
            <a:spLocks noGrp="1" noRot="1" noChangeAspect="1"/>
          </p:cNvSpPr>
          <p:nvPr>
            <p:ph type="sldImg" idx="2"/>
          </p:nvPr>
        </p:nvSpPr>
        <p:spPr>
          <a:xfrm>
            <a:off x="2925763" y="849313"/>
            <a:ext cx="4081462" cy="2295525"/>
          </a:xfrm>
          <a:prstGeom prst="rect">
            <a:avLst/>
          </a:prstGeom>
          <a:noFill/>
          <a:ln w="12700">
            <a:solidFill>
              <a:prstClr val="black"/>
            </a:solidFill>
          </a:ln>
        </p:spPr>
        <p:txBody>
          <a:bodyPr vert="horz" lIns="95603" tIns="47801" rIns="95603" bIns="47801" rtlCol="0" anchor="ctr"/>
          <a:lstStyle/>
          <a:p>
            <a:endParaRPr lang="da-DK"/>
          </a:p>
        </p:txBody>
      </p:sp>
      <p:sp>
        <p:nvSpPr>
          <p:cNvPr id="5" name="Pladsholder til noter 4"/>
          <p:cNvSpPr>
            <a:spLocks noGrp="1"/>
          </p:cNvSpPr>
          <p:nvPr>
            <p:ph type="body" sz="quarter" idx="3"/>
          </p:nvPr>
        </p:nvSpPr>
        <p:spPr>
          <a:xfrm>
            <a:off x="993300" y="3272910"/>
            <a:ext cx="7946390" cy="2677835"/>
          </a:xfrm>
          <a:prstGeom prst="rect">
            <a:avLst/>
          </a:prstGeom>
        </p:spPr>
        <p:txBody>
          <a:bodyPr vert="horz" lIns="95603" tIns="47801" rIns="95603" bIns="47801"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1" y="6459628"/>
            <a:ext cx="4304295" cy="341223"/>
          </a:xfrm>
          <a:prstGeom prst="rect">
            <a:avLst/>
          </a:prstGeom>
        </p:spPr>
        <p:txBody>
          <a:bodyPr vert="horz" lIns="95603" tIns="47801" rIns="95603" bIns="47801" rtlCol="0" anchor="b"/>
          <a:lstStyle>
            <a:lvl1pPr algn="l">
              <a:defRPr sz="1200"/>
            </a:lvl1pPr>
          </a:lstStyle>
          <a:p>
            <a:endParaRPr lang="da-DK"/>
          </a:p>
        </p:txBody>
      </p:sp>
      <p:sp>
        <p:nvSpPr>
          <p:cNvPr id="7" name="Pladsholder til slidenummer 6"/>
          <p:cNvSpPr>
            <a:spLocks noGrp="1"/>
          </p:cNvSpPr>
          <p:nvPr>
            <p:ph type="sldNum" sz="quarter" idx="5"/>
          </p:nvPr>
        </p:nvSpPr>
        <p:spPr>
          <a:xfrm>
            <a:off x="5626397" y="6459628"/>
            <a:ext cx="4304295" cy="341223"/>
          </a:xfrm>
          <a:prstGeom prst="rect">
            <a:avLst/>
          </a:prstGeom>
        </p:spPr>
        <p:txBody>
          <a:bodyPr vert="horz" lIns="95603" tIns="47801" rIns="95603" bIns="47801" rtlCol="0" anchor="b"/>
          <a:lstStyle>
            <a:lvl1pPr algn="r">
              <a:defRPr sz="1200"/>
            </a:lvl1pPr>
          </a:lstStyle>
          <a:p>
            <a:fld id="{8E661802-0B53-49F1-8AA0-D45D091AC16B}" type="slidenum">
              <a:rPr lang="da-DK" smtClean="0"/>
              <a:t>‹#›</a:t>
            </a:fld>
            <a:endParaRPr lang="da-DK"/>
          </a:p>
        </p:txBody>
      </p:sp>
    </p:spTree>
    <p:extLst>
      <p:ext uri="{BB962C8B-B14F-4D97-AF65-F5344CB8AC3E}">
        <p14:creationId xmlns:p14="http://schemas.microsoft.com/office/powerpoint/2010/main" val="1674572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8E661802-0B53-49F1-8AA0-D45D091AC16B}" type="slidenum">
              <a:rPr lang="da-DK" smtClean="0"/>
              <a:t>1</a:t>
            </a:fld>
            <a:endParaRPr lang="da-DK"/>
          </a:p>
        </p:txBody>
      </p:sp>
    </p:spTree>
    <p:extLst>
      <p:ext uri="{BB962C8B-B14F-4D97-AF65-F5344CB8AC3E}">
        <p14:creationId xmlns:p14="http://schemas.microsoft.com/office/powerpoint/2010/main" val="2603776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7716D-20AD-880F-1098-402190F96166}"/>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C9ACC40D-2C51-3CA1-2F66-22052E8AD6DB}"/>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D626BB66-D6C2-0A47-FC71-707F3D85676A}"/>
              </a:ext>
            </a:extLst>
          </p:cNvPr>
          <p:cNvSpPr>
            <a:spLocks noGrp="1"/>
          </p:cNvSpPr>
          <p:nvPr>
            <p:ph type="body" idx="1"/>
          </p:nvPr>
        </p:nvSpPr>
        <p:spPr/>
        <p:txBody>
          <a:bodyPr/>
          <a:lstStyle/>
          <a:p>
            <a:pPr marL="118133" indent="-118133">
              <a:buFontTx/>
              <a:buChar char="-"/>
            </a:pPr>
            <a:endParaRPr lang="da-DK" dirty="0"/>
          </a:p>
        </p:txBody>
      </p:sp>
      <p:sp>
        <p:nvSpPr>
          <p:cNvPr id="4" name="Pladsholder til slidenummer 3">
            <a:extLst>
              <a:ext uri="{FF2B5EF4-FFF2-40B4-BE49-F238E27FC236}">
                <a16:creationId xmlns:a16="http://schemas.microsoft.com/office/drawing/2014/main" id="{6DEA112F-1726-BAC8-886F-101354BF8850}"/>
              </a:ext>
            </a:extLst>
          </p:cNvPr>
          <p:cNvSpPr>
            <a:spLocks noGrp="1"/>
          </p:cNvSpPr>
          <p:nvPr>
            <p:ph type="sldNum" sz="quarter" idx="5"/>
          </p:nvPr>
        </p:nvSpPr>
        <p:spPr/>
        <p:txBody>
          <a:bodyPr/>
          <a:lstStyle/>
          <a:p>
            <a:fld id="{8E661802-0B53-49F1-8AA0-D45D091AC16B}" type="slidenum">
              <a:rPr lang="da-DK" smtClean="0"/>
              <a:t>11</a:t>
            </a:fld>
            <a:endParaRPr lang="da-DK"/>
          </a:p>
        </p:txBody>
      </p:sp>
    </p:spTree>
    <p:extLst>
      <p:ext uri="{BB962C8B-B14F-4D97-AF65-F5344CB8AC3E}">
        <p14:creationId xmlns:p14="http://schemas.microsoft.com/office/powerpoint/2010/main" val="397969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9CBE4-7982-30E4-00EA-6DAE6A41850E}"/>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ADBFF169-0002-C22C-0980-702DD711D81B}"/>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7014C1D7-4D08-52DD-2EF9-8204A97F386F}"/>
              </a:ext>
            </a:extLst>
          </p:cNvPr>
          <p:cNvSpPr>
            <a:spLocks noGrp="1"/>
          </p:cNvSpPr>
          <p:nvPr>
            <p:ph type="body" idx="1"/>
          </p:nvPr>
        </p:nvSpPr>
        <p:spPr/>
        <p:txBody>
          <a:bodyPr/>
          <a:lstStyle/>
          <a:p>
            <a:r>
              <a:rPr lang="da-DK"/>
              <a:t>Beskriv kort jeres idé som den ser ud nu: </a:t>
            </a:r>
          </a:p>
          <a:p>
            <a:pPr marL="118142" indent="-118142">
              <a:buFontTx/>
              <a:buChar char="-"/>
            </a:pPr>
            <a:r>
              <a:rPr lang="da-DK"/>
              <a:t>Hvilke problemer løser den? </a:t>
            </a:r>
          </a:p>
          <a:p>
            <a:pPr marL="118142" indent="-118142">
              <a:buFontTx/>
              <a:buChar char="-"/>
            </a:pPr>
            <a:r>
              <a:rPr lang="da-DK"/>
              <a:t>Hvad er jeres løsning?</a:t>
            </a:r>
          </a:p>
          <a:p>
            <a:pPr marL="118142" indent="-118142">
              <a:buFontTx/>
              <a:buChar char="-"/>
            </a:pPr>
            <a:r>
              <a:rPr lang="da-DK"/>
              <a:t>Hvad er jeres vision? Hvad vil I med det?</a:t>
            </a:r>
          </a:p>
        </p:txBody>
      </p:sp>
      <p:sp>
        <p:nvSpPr>
          <p:cNvPr id="4" name="Pladsholder til slidenummer 3">
            <a:extLst>
              <a:ext uri="{FF2B5EF4-FFF2-40B4-BE49-F238E27FC236}">
                <a16:creationId xmlns:a16="http://schemas.microsoft.com/office/drawing/2014/main" id="{0081AE5C-FC82-D003-CBEB-3B257301C500}"/>
              </a:ext>
            </a:extLst>
          </p:cNvPr>
          <p:cNvSpPr>
            <a:spLocks noGrp="1"/>
          </p:cNvSpPr>
          <p:nvPr>
            <p:ph type="sldNum" sz="quarter" idx="5"/>
          </p:nvPr>
        </p:nvSpPr>
        <p:spPr/>
        <p:txBody>
          <a:bodyPr/>
          <a:lstStyle/>
          <a:p>
            <a:fld id="{8E661802-0B53-49F1-8AA0-D45D091AC16B}" type="slidenum">
              <a:rPr lang="da-DK" smtClean="0"/>
              <a:t>12</a:t>
            </a:fld>
            <a:endParaRPr lang="da-DK"/>
          </a:p>
        </p:txBody>
      </p:sp>
    </p:spTree>
    <p:extLst>
      <p:ext uri="{BB962C8B-B14F-4D97-AF65-F5344CB8AC3E}">
        <p14:creationId xmlns:p14="http://schemas.microsoft.com/office/powerpoint/2010/main" val="3126416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33681-A615-07A3-E363-A7237A6362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8E0E3A-FA65-36D7-89C4-E7B919BD88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1C610E-A081-23C0-2EFA-3B91C0CC16D6}"/>
              </a:ext>
            </a:extLst>
          </p:cNvPr>
          <p:cNvSpPr>
            <a:spLocks noGrp="1"/>
          </p:cNvSpPr>
          <p:nvPr>
            <p:ph type="body" idx="1"/>
          </p:nvPr>
        </p:nvSpPr>
        <p:spPr/>
        <p:txBody>
          <a:bodyPr/>
          <a:lstStyle/>
          <a:p>
            <a:endParaRPr lang="en-DK" dirty="0"/>
          </a:p>
        </p:txBody>
      </p:sp>
      <p:sp>
        <p:nvSpPr>
          <p:cNvPr id="4" name="Slide Number Placeholder 3">
            <a:extLst>
              <a:ext uri="{FF2B5EF4-FFF2-40B4-BE49-F238E27FC236}">
                <a16:creationId xmlns:a16="http://schemas.microsoft.com/office/drawing/2014/main" id="{6EE3C495-4F69-E1EC-6E6A-B34F6B1A5402}"/>
              </a:ext>
            </a:extLst>
          </p:cNvPr>
          <p:cNvSpPr>
            <a:spLocks noGrp="1"/>
          </p:cNvSpPr>
          <p:nvPr>
            <p:ph type="sldNum" sz="quarter" idx="5"/>
          </p:nvPr>
        </p:nvSpPr>
        <p:spPr/>
        <p:txBody>
          <a:bodyPr/>
          <a:lstStyle/>
          <a:p>
            <a:fld id="{8E661802-0B53-49F1-8AA0-D45D091AC16B}" type="slidenum">
              <a:rPr lang="da-DK" smtClean="0"/>
              <a:t>13</a:t>
            </a:fld>
            <a:endParaRPr lang="da-DK"/>
          </a:p>
        </p:txBody>
      </p:sp>
    </p:spTree>
    <p:extLst>
      <p:ext uri="{BB962C8B-B14F-4D97-AF65-F5344CB8AC3E}">
        <p14:creationId xmlns:p14="http://schemas.microsoft.com/office/powerpoint/2010/main" val="2857649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9CE6B-D9A4-F766-AFCD-997F79380E59}"/>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8AAD9D74-22D7-1AEA-0E62-8B8DCF46A825}"/>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313AB598-359E-4EF3-78BB-563E01CED966}"/>
              </a:ext>
            </a:extLst>
          </p:cNvPr>
          <p:cNvSpPr>
            <a:spLocks noGrp="1"/>
          </p:cNvSpPr>
          <p:nvPr>
            <p:ph type="body" idx="1"/>
          </p:nvPr>
        </p:nvSpPr>
        <p:spPr/>
        <p:txBody>
          <a:bodyPr/>
          <a:lstStyle/>
          <a:p>
            <a:pPr marL="118133" indent="-118133">
              <a:buFontTx/>
              <a:buChar char="-"/>
            </a:pPr>
            <a:r>
              <a:rPr lang="da-DK" dirty="0"/>
              <a:t>Vælg en ejerform</a:t>
            </a:r>
          </a:p>
        </p:txBody>
      </p:sp>
      <p:sp>
        <p:nvSpPr>
          <p:cNvPr id="4" name="Pladsholder til slidenummer 3">
            <a:extLst>
              <a:ext uri="{FF2B5EF4-FFF2-40B4-BE49-F238E27FC236}">
                <a16:creationId xmlns:a16="http://schemas.microsoft.com/office/drawing/2014/main" id="{5D5531FD-AA24-83A8-0843-98E35DE81955}"/>
              </a:ext>
            </a:extLst>
          </p:cNvPr>
          <p:cNvSpPr>
            <a:spLocks noGrp="1"/>
          </p:cNvSpPr>
          <p:nvPr>
            <p:ph type="sldNum" sz="quarter" idx="5"/>
          </p:nvPr>
        </p:nvSpPr>
        <p:spPr/>
        <p:txBody>
          <a:bodyPr/>
          <a:lstStyle/>
          <a:p>
            <a:fld id="{8E661802-0B53-49F1-8AA0-D45D091AC16B}" type="slidenum">
              <a:rPr lang="da-DK" smtClean="0"/>
              <a:t>14</a:t>
            </a:fld>
            <a:endParaRPr lang="da-DK"/>
          </a:p>
        </p:txBody>
      </p:sp>
    </p:spTree>
    <p:extLst>
      <p:ext uri="{BB962C8B-B14F-4D97-AF65-F5344CB8AC3E}">
        <p14:creationId xmlns:p14="http://schemas.microsoft.com/office/powerpoint/2010/main" val="2923377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DDF3F-CAFF-EB6F-3372-4235D1C0F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A51E6-4AC3-361A-F814-92278E9127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A14820-DAD5-1630-E8B8-B369CF179AB3}"/>
              </a:ext>
            </a:extLst>
          </p:cNvPr>
          <p:cNvSpPr>
            <a:spLocks noGrp="1"/>
          </p:cNvSpPr>
          <p:nvPr>
            <p:ph type="body" idx="1"/>
          </p:nvPr>
        </p:nvSpPr>
        <p:spPr/>
        <p:txBody>
          <a:bodyPr/>
          <a:lstStyle/>
          <a:p>
            <a:endParaRPr lang="en-DK" dirty="0"/>
          </a:p>
        </p:txBody>
      </p:sp>
      <p:sp>
        <p:nvSpPr>
          <p:cNvPr id="4" name="Slide Number Placeholder 3">
            <a:extLst>
              <a:ext uri="{FF2B5EF4-FFF2-40B4-BE49-F238E27FC236}">
                <a16:creationId xmlns:a16="http://schemas.microsoft.com/office/drawing/2014/main" id="{3C39DD36-7757-4227-CD47-6D3AA7410605}"/>
              </a:ext>
            </a:extLst>
          </p:cNvPr>
          <p:cNvSpPr>
            <a:spLocks noGrp="1"/>
          </p:cNvSpPr>
          <p:nvPr>
            <p:ph type="sldNum" sz="quarter" idx="5"/>
          </p:nvPr>
        </p:nvSpPr>
        <p:spPr/>
        <p:txBody>
          <a:bodyPr/>
          <a:lstStyle/>
          <a:p>
            <a:fld id="{8E661802-0B53-49F1-8AA0-D45D091AC16B}" type="slidenum">
              <a:rPr lang="da-DK" smtClean="0"/>
              <a:t>15</a:t>
            </a:fld>
            <a:endParaRPr lang="da-DK"/>
          </a:p>
        </p:txBody>
      </p:sp>
    </p:spTree>
    <p:extLst>
      <p:ext uri="{BB962C8B-B14F-4D97-AF65-F5344CB8AC3E}">
        <p14:creationId xmlns:p14="http://schemas.microsoft.com/office/powerpoint/2010/main" val="3928731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E7FA1-45E6-FC64-785C-51141CED0FCE}"/>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5F5A8D7E-A373-3BD8-0CF8-515686B0F989}"/>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E6DCC993-7090-0F64-4325-C58974B13CAD}"/>
              </a:ext>
            </a:extLst>
          </p:cNvPr>
          <p:cNvSpPr>
            <a:spLocks noGrp="1"/>
          </p:cNvSpPr>
          <p:nvPr>
            <p:ph type="body" idx="1"/>
          </p:nvPr>
        </p:nvSpPr>
        <p:spPr/>
        <p:txBody>
          <a:bodyPr/>
          <a:lstStyle/>
          <a:p>
            <a:pPr marL="118133" indent="-118133">
              <a:buFontTx/>
              <a:buChar char="-"/>
            </a:pPr>
            <a:endParaRPr lang="da-DK" dirty="0"/>
          </a:p>
        </p:txBody>
      </p:sp>
      <p:sp>
        <p:nvSpPr>
          <p:cNvPr id="4" name="Pladsholder til slidenummer 3">
            <a:extLst>
              <a:ext uri="{FF2B5EF4-FFF2-40B4-BE49-F238E27FC236}">
                <a16:creationId xmlns:a16="http://schemas.microsoft.com/office/drawing/2014/main" id="{5F5462E8-EC1C-F9AC-8172-11B8E4BC7884}"/>
              </a:ext>
            </a:extLst>
          </p:cNvPr>
          <p:cNvSpPr>
            <a:spLocks noGrp="1"/>
          </p:cNvSpPr>
          <p:nvPr>
            <p:ph type="sldNum" sz="quarter" idx="5"/>
          </p:nvPr>
        </p:nvSpPr>
        <p:spPr/>
        <p:txBody>
          <a:bodyPr/>
          <a:lstStyle/>
          <a:p>
            <a:fld id="{8E661802-0B53-49F1-8AA0-D45D091AC16B}" type="slidenum">
              <a:rPr lang="da-DK" smtClean="0"/>
              <a:t>16</a:t>
            </a:fld>
            <a:endParaRPr lang="da-DK"/>
          </a:p>
        </p:txBody>
      </p:sp>
    </p:spTree>
    <p:extLst>
      <p:ext uri="{BB962C8B-B14F-4D97-AF65-F5344CB8AC3E}">
        <p14:creationId xmlns:p14="http://schemas.microsoft.com/office/powerpoint/2010/main" val="2680911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10727-7DF2-67EA-A9F3-F39832E9E0E6}"/>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9A822DD7-E32E-9D60-0C35-793321E533A2}"/>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6BE55263-11D1-0497-F2BB-CA19400056E2}"/>
              </a:ext>
            </a:extLst>
          </p:cNvPr>
          <p:cNvSpPr>
            <a:spLocks noGrp="1"/>
          </p:cNvSpPr>
          <p:nvPr>
            <p:ph type="body" idx="1"/>
          </p:nvPr>
        </p:nvSpPr>
        <p:spPr/>
        <p:txBody>
          <a:bodyPr/>
          <a:lstStyle/>
          <a:p>
            <a:pPr marL="118133" indent="-118133">
              <a:buFontTx/>
              <a:buChar char="-"/>
            </a:pPr>
            <a:endParaRPr lang="da-DK" dirty="0"/>
          </a:p>
        </p:txBody>
      </p:sp>
      <p:sp>
        <p:nvSpPr>
          <p:cNvPr id="4" name="Pladsholder til slidenummer 3">
            <a:extLst>
              <a:ext uri="{FF2B5EF4-FFF2-40B4-BE49-F238E27FC236}">
                <a16:creationId xmlns:a16="http://schemas.microsoft.com/office/drawing/2014/main" id="{5B8E92C7-D3DF-1069-2716-85B62DF1A7E9}"/>
              </a:ext>
            </a:extLst>
          </p:cNvPr>
          <p:cNvSpPr>
            <a:spLocks noGrp="1"/>
          </p:cNvSpPr>
          <p:nvPr>
            <p:ph type="sldNum" sz="quarter" idx="5"/>
          </p:nvPr>
        </p:nvSpPr>
        <p:spPr/>
        <p:txBody>
          <a:bodyPr/>
          <a:lstStyle/>
          <a:p>
            <a:fld id="{8E661802-0B53-49F1-8AA0-D45D091AC16B}" type="slidenum">
              <a:rPr lang="da-DK" smtClean="0"/>
              <a:t>17</a:t>
            </a:fld>
            <a:endParaRPr lang="da-DK"/>
          </a:p>
        </p:txBody>
      </p:sp>
    </p:spTree>
    <p:extLst>
      <p:ext uri="{BB962C8B-B14F-4D97-AF65-F5344CB8AC3E}">
        <p14:creationId xmlns:p14="http://schemas.microsoft.com/office/powerpoint/2010/main" val="1740158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96410-629D-5F06-1BCC-4AE77AE351D5}"/>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05E7B4B9-537F-C0FA-C006-1FB78B230EE8}"/>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3BD0B85F-3A8B-DA1A-F8D4-5FA59A9CB968}"/>
              </a:ext>
            </a:extLst>
          </p:cNvPr>
          <p:cNvSpPr>
            <a:spLocks noGrp="1"/>
          </p:cNvSpPr>
          <p:nvPr>
            <p:ph type="body" idx="1"/>
          </p:nvPr>
        </p:nvSpPr>
        <p:spPr/>
        <p:txBody>
          <a:bodyPr/>
          <a:lstStyle/>
          <a:p>
            <a:pPr marL="118133" indent="-118133">
              <a:buFontTx/>
              <a:buChar char="-"/>
            </a:pPr>
            <a:endParaRPr lang="da-DK" dirty="0"/>
          </a:p>
        </p:txBody>
      </p:sp>
      <p:sp>
        <p:nvSpPr>
          <p:cNvPr id="4" name="Pladsholder til slidenummer 3">
            <a:extLst>
              <a:ext uri="{FF2B5EF4-FFF2-40B4-BE49-F238E27FC236}">
                <a16:creationId xmlns:a16="http://schemas.microsoft.com/office/drawing/2014/main" id="{CC82BB79-E6DE-E6F8-221B-02B6A8115742}"/>
              </a:ext>
            </a:extLst>
          </p:cNvPr>
          <p:cNvSpPr>
            <a:spLocks noGrp="1"/>
          </p:cNvSpPr>
          <p:nvPr>
            <p:ph type="sldNum" sz="quarter" idx="5"/>
          </p:nvPr>
        </p:nvSpPr>
        <p:spPr/>
        <p:txBody>
          <a:bodyPr/>
          <a:lstStyle/>
          <a:p>
            <a:fld id="{8E661802-0B53-49F1-8AA0-D45D091AC16B}" type="slidenum">
              <a:rPr lang="da-DK" smtClean="0"/>
              <a:t>18</a:t>
            </a:fld>
            <a:endParaRPr lang="da-DK"/>
          </a:p>
        </p:txBody>
      </p:sp>
    </p:spTree>
    <p:extLst>
      <p:ext uri="{BB962C8B-B14F-4D97-AF65-F5344CB8AC3E}">
        <p14:creationId xmlns:p14="http://schemas.microsoft.com/office/powerpoint/2010/main" val="3276829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64865-5B68-33DE-272F-776A11648088}"/>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ED245B82-6BB2-7CCB-D89E-C2FF8EBC43FC}"/>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CB762DB3-6498-57D1-E0ED-DB820B68DB17}"/>
              </a:ext>
            </a:extLst>
          </p:cNvPr>
          <p:cNvSpPr>
            <a:spLocks noGrp="1"/>
          </p:cNvSpPr>
          <p:nvPr>
            <p:ph type="body" idx="1"/>
          </p:nvPr>
        </p:nvSpPr>
        <p:spPr/>
        <p:txBody>
          <a:bodyPr/>
          <a:lstStyle/>
          <a:p>
            <a:pPr marL="118133" indent="-118133">
              <a:buFontTx/>
              <a:buChar char="-"/>
            </a:pPr>
            <a:endParaRPr lang="da-DK" dirty="0"/>
          </a:p>
        </p:txBody>
      </p:sp>
      <p:sp>
        <p:nvSpPr>
          <p:cNvPr id="4" name="Pladsholder til slidenummer 3">
            <a:extLst>
              <a:ext uri="{FF2B5EF4-FFF2-40B4-BE49-F238E27FC236}">
                <a16:creationId xmlns:a16="http://schemas.microsoft.com/office/drawing/2014/main" id="{A7EABCBC-D34F-76B9-A851-5BAEB7C4762E}"/>
              </a:ext>
            </a:extLst>
          </p:cNvPr>
          <p:cNvSpPr>
            <a:spLocks noGrp="1"/>
          </p:cNvSpPr>
          <p:nvPr>
            <p:ph type="sldNum" sz="quarter" idx="5"/>
          </p:nvPr>
        </p:nvSpPr>
        <p:spPr/>
        <p:txBody>
          <a:bodyPr/>
          <a:lstStyle/>
          <a:p>
            <a:fld id="{8E661802-0B53-49F1-8AA0-D45D091AC16B}" type="slidenum">
              <a:rPr lang="da-DK" smtClean="0"/>
              <a:t>19</a:t>
            </a:fld>
            <a:endParaRPr lang="da-DK"/>
          </a:p>
        </p:txBody>
      </p:sp>
    </p:spTree>
    <p:extLst>
      <p:ext uri="{BB962C8B-B14F-4D97-AF65-F5344CB8AC3E}">
        <p14:creationId xmlns:p14="http://schemas.microsoft.com/office/powerpoint/2010/main" val="28181568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901F9-CDBD-DDAF-E6F5-CB9574913F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7925EC-9412-E050-56C2-5BE609011C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07BBF0-B7F6-FFA2-9DE1-A7FAB1D9C4CB}"/>
              </a:ext>
            </a:extLst>
          </p:cNvPr>
          <p:cNvSpPr>
            <a:spLocks noGrp="1"/>
          </p:cNvSpPr>
          <p:nvPr>
            <p:ph type="body" idx="1"/>
          </p:nvPr>
        </p:nvSpPr>
        <p:spPr/>
        <p:txBody>
          <a:bodyPr/>
          <a:lstStyle/>
          <a:p>
            <a:pPr defTabSz="629839">
              <a:defRPr/>
            </a:pPr>
            <a:endParaRPr lang="en-US" dirty="0">
              <a:ea typeface="Calibri"/>
              <a:cs typeface="Calibri"/>
            </a:endParaRPr>
          </a:p>
        </p:txBody>
      </p:sp>
      <p:sp>
        <p:nvSpPr>
          <p:cNvPr id="4" name="Slide Number Placeholder 3">
            <a:extLst>
              <a:ext uri="{FF2B5EF4-FFF2-40B4-BE49-F238E27FC236}">
                <a16:creationId xmlns:a16="http://schemas.microsoft.com/office/drawing/2014/main" id="{CA83EFBA-5014-27A5-F065-12970B7E32C4}"/>
              </a:ext>
            </a:extLst>
          </p:cNvPr>
          <p:cNvSpPr>
            <a:spLocks noGrp="1"/>
          </p:cNvSpPr>
          <p:nvPr>
            <p:ph type="sldNum" sz="quarter" idx="5"/>
          </p:nvPr>
        </p:nvSpPr>
        <p:spPr/>
        <p:txBody>
          <a:bodyPr/>
          <a:lstStyle/>
          <a:p>
            <a:fld id="{8E661802-0B53-49F1-8AA0-D45D091AC16B}" type="slidenum">
              <a:rPr lang="da-DK" smtClean="0"/>
              <a:t>20</a:t>
            </a:fld>
            <a:endParaRPr lang="da-DK"/>
          </a:p>
        </p:txBody>
      </p:sp>
    </p:spTree>
    <p:extLst>
      <p:ext uri="{BB962C8B-B14F-4D97-AF65-F5344CB8AC3E}">
        <p14:creationId xmlns:p14="http://schemas.microsoft.com/office/powerpoint/2010/main" val="3953193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8AE06-2EF1-EC5E-0FE2-7154352C40A6}"/>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B9C38F96-BA20-69E8-5500-AEA1289BFACB}"/>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E3594227-755B-4BBE-CA02-3351ECE44434}"/>
              </a:ext>
            </a:extLst>
          </p:cNvPr>
          <p:cNvSpPr>
            <a:spLocks noGrp="1"/>
          </p:cNvSpPr>
          <p:nvPr>
            <p:ph type="body" idx="1"/>
          </p:nvPr>
        </p:nvSpPr>
        <p:spPr/>
        <p:txBody>
          <a:bodyPr/>
          <a:lstStyle/>
          <a:p>
            <a:pPr marL="118133" indent="-118133">
              <a:buFontTx/>
              <a:buChar char="-"/>
            </a:pPr>
            <a:endParaRPr lang="da-DK" dirty="0"/>
          </a:p>
        </p:txBody>
      </p:sp>
      <p:sp>
        <p:nvSpPr>
          <p:cNvPr id="4" name="Pladsholder til slidenummer 3">
            <a:extLst>
              <a:ext uri="{FF2B5EF4-FFF2-40B4-BE49-F238E27FC236}">
                <a16:creationId xmlns:a16="http://schemas.microsoft.com/office/drawing/2014/main" id="{AAFBBFF5-D7F2-7632-3C11-5A464DB67893}"/>
              </a:ext>
            </a:extLst>
          </p:cNvPr>
          <p:cNvSpPr>
            <a:spLocks noGrp="1"/>
          </p:cNvSpPr>
          <p:nvPr>
            <p:ph type="sldNum" sz="quarter" idx="5"/>
          </p:nvPr>
        </p:nvSpPr>
        <p:spPr/>
        <p:txBody>
          <a:bodyPr/>
          <a:lstStyle/>
          <a:p>
            <a:fld id="{8E661802-0B53-49F1-8AA0-D45D091AC16B}" type="slidenum">
              <a:rPr lang="da-DK" smtClean="0"/>
              <a:t>2</a:t>
            </a:fld>
            <a:endParaRPr lang="da-DK"/>
          </a:p>
        </p:txBody>
      </p:sp>
    </p:spTree>
    <p:extLst>
      <p:ext uri="{BB962C8B-B14F-4D97-AF65-F5344CB8AC3E}">
        <p14:creationId xmlns:p14="http://schemas.microsoft.com/office/powerpoint/2010/main" val="4181356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D22E5-354C-7547-DD6B-DC1EF1B10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FB6562-DB69-43CD-EB50-F071957066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F1D6D0-4820-FC58-F4DF-E614FA469FB4}"/>
              </a:ext>
            </a:extLst>
          </p:cNvPr>
          <p:cNvSpPr>
            <a:spLocks noGrp="1"/>
          </p:cNvSpPr>
          <p:nvPr>
            <p:ph type="body" idx="1"/>
          </p:nvPr>
        </p:nvSpPr>
        <p:spPr/>
        <p:txBody>
          <a:bodyPr/>
          <a:lstStyle/>
          <a:p>
            <a:endParaRPr lang="en-DK" dirty="0"/>
          </a:p>
        </p:txBody>
      </p:sp>
      <p:sp>
        <p:nvSpPr>
          <p:cNvPr id="4" name="Slide Number Placeholder 3">
            <a:extLst>
              <a:ext uri="{FF2B5EF4-FFF2-40B4-BE49-F238E27FC236}">
                <a16:creationId xmlns:a16="http://schemas.microsoft.com/office/drawing/2014/main" id="{B60B8181-9F81-4085-500D-809BA9681C7B}"/>
              </a:ext>
            </a:extLst>
          </p:cNvPr>
          <p:cNvSpPr>
            <a:spLocks noGrp="1"/>
          </p:cNvSpPr>
          <p:nvPr>
            <p:ph type="sldNum" sz="quarter" idx="5"/>
          </p:nvPr>
        </p:nvSpPr>
        <p:spPr/>
        <p:txBody>
          <a:bodyPr/>
          <a:lstStyle/>
          <a:p>
            <a:fld id="{8E661802-0B53-49F1-8AA0-D45D091AC16B}" type="slidenum">
              <a:rPr lang="da-DK" smtClean="0"/>
              <a:t>21</a:t>
            </a:fld>
            <a:endParaRPr lang="da-DK"/>
          </a:p>
        </p:txBody>
      </p:sp>
    </p:spTree>
    <p:extLst>
      <p:ext uri="{BB962C8B-B14F-4D97-AF65-F5344CB8AC3E}">
        <p14:creationId xmlns:p14="http://schemas.microsoft.com/office/powerpoint/2010/main" val="18717768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6105A6-3237-6D39-5A71-AB2F0D81FBB7}"/>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3AAD32A6-CC8D-ADE3-A5E8-FCAFE5D66661}"/>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EBF7BDF4-C791-6C44-DBD8-E086AD410359}"/>
              </a:ext>
            </a:extLst>
          </p:cNvPr>
          <p:cNvSpPr>
            <a:spLocks noGrp="1"/>
          </p:cNvSpPr>
          <p:nvPr>
            <p:ph type="body" idx="1"/>
          </p:nvPr>
        </p:nvSpPr>
        <p:spPr/>
        <p:txBody>
          <a:bodyPr/>
          <a:lstStyle/>
          <a:p>
            <a:pPr marL="118133" indent="-118133">
              <a:buFontTx/>
              <a:buChar char="-"/>
            </a:pPr>
            <a:endParaRPr lang="da-DK" dirty="0"/>
          </a:p>
        </p:txBody>
      </p:sp>
      <p:sp>
        <p:nvSpPr>
          <p:cNvPr id="4" name="Pladsholder til slidenummer 3">
            <a:extLst>
              <a:ext uri="{FF2B5EF4-FFF2-40B4-BE49-F238E27FC236}">
                <a16:creationId xmlns:a16="http://schemas.microsoft.com/office/drawing/2014/main" id="{D66DA895-5CEB-8A9E-F4EA-CE3507CE5011}"/>
              </a:ext>
            </a:extLst>
          </p:cNvPr>
          <p:cNvSpPr>
            <a:spLocks noGrp="1"/>
          </p:cNvSpPr>
          <p:nvPr>
            <p:ph type="sldNum" sz="quarter" idx="5"/>
          </p:nvPr>
        </p:nvSpPr>
        <p:spPr/>
        <p:txBody>
          <a:bodyPr/>
          <a:lstStyle/>
          <a:p>
            <a:fld id="{8E661802-0B53-49F1-8AA0-D45D091AC16B}" type="slidenum">
              <a:rPr lang="da-DK" smtClean="0"/>
              <a:t>22</a:t>
            </a:fld>
            <a:endParaRPr lang="da-DK"/>
          </a:p>
        </p:txBody>
      </p:sp>
    </p:spTree>
    <p:extLst>
      <p:ext uri="{BB962C8B-B14F-4D97-AF65-F5344CB8AC3E}">
        <p14:creationId xmlns:p14="http://schemas.microsoft.com/office/powerpoint/2010/main" val="41242877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EBCDB-E16E-0033-6C4B-424D41E9E9A6}"/>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8E6F798D-F0CE-478A-E43C-21EDB62E064B}"/>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5B5A9D16-06BB-F5DD-877A-4C9DD41F3A9E}"/>
              </a:ext>
            </a:extLst>
          </p:cNvPr>
          <p:cNvSpPr>
            <a:spLocks noGrp="1"/>
          </p:cNvSpPr>
          <p:nvPr>
            <p:ph type="body" idx="1"/>
          </p:nvPr>
        </p:nvSpPr>
        <p:spPr/>
        <p:txBody>
          <a:bodyPr/>
          <a:lstStyle/>
          <a:p>
            <a:pPr marL="118133" indent="-118133">
              <a:buFontTx/>
              <a:buChar char="-"/>
            </a:pPr>
            <a:endParaRPr lang="da-DK" dirty="0"/>
          </a:p>
        </p:txBody>
      </p:sp>
      <p:sp>
        <p:nvSpPr>
          <p:cNvPr id="4" name="Pladsholder til slidenummer 3">
            <a:extLst>
              <a:ext uri="{FF2B5EF4-FFF2-40B4-BE49-F238E27FC236}">
                <a16:creationId xmlns:a16="http://schemas.microsoft.com/office/drawing/2014/main" id="{AA0E9760-540C-63D1-9348-82EE44BFB7BA}"/>
              </a:ext>
            </a:extLst>
          </p:cNvPr>
          <p:cNvSpPr>
            <a:spLocks noGrp="1"/>
          </p:cNvSpPr>
          <p:nvPr>
            <p:ph type="sldNum" sz="quarter" idx="5"/>
          </p:nvPr>
        </p:nvSpPr>
        <p:spPr/>
        <p:txBody>
          <a:bodyPr/>
          <a:lstStyle/>
          <a:p>
            <a:fld id="{8E661802-0B53-49F1-8AA0-D45D091AC16B}" type="slidenum">
              <a:rPr lang="da-DK" smtClean="0"/>
              <a:t>23</a:t>
            </a:fld>
            <a:endParaRPr lang="da-DK"/>
          </a:p>
        </p:txBody>
      </p:sp>
    </p:spTree>
    <p:extLst>
      <p:ext uri="{BB962C8B-B14F-4D97-AF65-F5344CB8AC3E}">
        <p14:creationId xmlns:p14="http://schemas.microsoft.com/office/powerpoint/2010/main" val="433609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79A64-74B3-9BD0-E39D-E93236A6E042}"/>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67E83AB6-EA48-2C50-351C-6310E4BAC79D}"/>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D8BBDD93-0F6D-E80C-C508-57177FD03F96}"/>
              </a:ext>
            </a:extLst>
          </p:cNvPr>
          <p:cNvSpPr>
            <a:spLocks noGrp="1"/>
          </p:cNvSpPr>
          <p:nvPr>
            <p:ph type="body" idx="1"/>
          </p:nvPr>
        </p:nvSpPr>
        <p:spPr/>
        <p:txBody>
          <a:bodyPr/>
          <a:lstStyle/>
          <a:p>
            <a:pPr marL="118133" indent="-118133">
              <a:buFontTx/>
              <a:buChar char="-"/>
            </a:pPr>
            <a:endParaRPr lang="da-DK" dirty="0"/>
          </a:p>
        </p:txBody>
      </p:sp>
      <p:sp>
        <p:nvSpPr>
          <p:cNvPr id="4" name="Pladsholder til slidenummer 3">
            <a:extLst>
              <a:ext uri="{FF2B5EF4-FFF2-40B4-BE49-F238E27FC236}">
                <a16:creationId xmlns:a16="http://schemas.microsoft.com/office/drawing/2014/main" id="{97109138-BE8F-D80D-D35C-E74D232B65DE}"/>
              </a:ext>
            </a:extLst>
          </p:cNvPr>
          <p:cNvSpPr>
            <a:spLocks noGrp="1"/>
          </p:cNvSpPr>
          <p:nvPr>
            <p:ph type="sldNum" sz="quarter" idx="5"/>
          </p:nvPr>
        </p:nvSpPr>
        <p:spPr/>
        <p:txBody>
          <a:bodyPr/>
          <a:lstStyle/>
          <a:p>
            <a:fld id="{8E661802-0B53-49F1-8AA0-D45D091AC16B}" type="slidenum">
              <a:rPr lang="da-DK" smtClean="0"/>
              <a:t>24</a:t>
            </a:fld>
            <a:endParaRPr lang="da-DK"/>
          </a:p>
        </p:txBody>
      </p:sp>
    </p:spTree>
    <p:extLst>
      <p:ext uri="{BB962C8B-B14F-4D97-AF65-F5344CB8AC3E}">
        <p14:creationId xmlns:p14="http://schemas.microsoft.com/office/powerpoint/2010/main" val="37710363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44C68-3981-2BA6-7B53-1BE16DA4EE2C}"/>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C5D09AD9-4D42-9CB4-A30D-D90EB817F0DA}"/>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174608A3-9248-EAF9-CDE9-6E73C9F59E84}"/>
              </a:ext>
            </a:extLst>
          </p:cNvPr>
          <p:cNvSpPr>
            <a:spLocks noGrp="1"/>
          </p:cNvSpPr>
          <p:nvPr>
            <p:ph type="body" idx="1"/>
          </p:nvPr>
        </p:nvSpPr>
        <p:spPr/>
        <p:txBody>
          <a:bodyPr/>
          <a:lstStyle/>
          <a:p>
            <a:pPr marL="118133" indent="-118133">
              <a:buFontTx/>
              <a:buChar char="-"/>
            </a:pPr>
            <a:endParaRPr lang="da-DK" dirty="0"/>
          </a:p>
        </p:txBody>
      </p:sp>
      <p:sp>
        <p:nvSpPr>
          <p:cNvPr id="4" name="Pladsholder til slidenummer 3">
            <a:extLst>
              <a:ext uri="{FF2B5EF4-FFF2-40B4-BE49-F238E27FC236}">
                <a16:creationId xmlns:a16="http://schemas.microsoft.com/office/drawing/2014/main" id="{382B5EA7-7E48-A10A-82C6-32F9215995B4}"/>
              </a:ext>
            </a:extLst>
          </p:cNvPr>
          <p:cNvSpPr>
            <a:spLocks noGrp="1"/>
          </p:cNvSpPr>
          <p:nvPr>
            <p:ph type="sldNum" sz="quarter" idx="5"/>
          </p:nvPr>
        </p:nvSpPr>
        <p:spPr/>
        <p:txBody>
          <a:bodyPr/>
          <a:lstStyle/>
          <a:p>
            <a:fld id="{8E661802-0B53-49F1-8AA0-D45D091AC16B}" type="slidenum">
              <a:rPr lang="da-DK" smtClean="0"/>
              <a:t>25</a:t>
            </a:fld>
            <a:endParaRPr lang="da-DK"/>
          </a:p>
        </p:txBody>
      </p:sp>
    </p:spTree>
    <p:extLst>
      <p:ext uri="{BB962C8B-B14F-4D97-AF65-F5344CB8AC3E}">
        <p14:creationId xmlns:p14="http://schemas.microsoft.com/office/powerpoint/2010/main" val="27235871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2BC49-A36F-D111-187F-D271BF3899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8ABF14-FBDA-4EF0-9204-70859D4D2D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077054-9AA9-09DE-5B39-2DFC33DCDFE7}"/>
              </a:ext>
            </a:extLst>
          </p:cNvPr>
          <p:cNvSpPr>
            <a:spLocks noGrp="1"/>
          </p:cNvSpPr>
          <p:nvPr>
            <p:ph type="body" idx="1"/>
          </p:nvPr>
        </p:nvSpPr>
        <p:spPr/>
        <p:txBody>
          <a:bodyPr/>
          <a:lstStyle/>
          <a:p>
            <a:pPr defTabSz="629839">
              <a:defRPr/>
            </a:pPr>
            <a:endParaRPr lang="en-US" dirty="0">
              <a:ea typeface="Calibri"/>
              <a:cs typeface="Calibri"/>
            </a:endParaRPr>
          </a:p>
        </p:txBody>
      </p:sp>
      <p:sp>
        <p:nvSpPr>
          <p:cNvPr id="4" name="Slide Number Placeholder 3">
            <a:extLst>
              <a:ext uri="{FF2B5EF4-FFF2-40B4-BE49-F238E27FC236}">
                <a16:creationId xmlns:a16="http://schemas.microsoft.com/office/drawing/2014/main" id="{BBEA9210-0AEC-80B4-86EA-6D6E5C114888}"/>
              </a:ext>
            </a:extLst>
          </p:cNvPr>
          <p:cNvSpPr>
            <a:spLocks noGrp="1"/>
          </p:cNvSpPr>
          <p:nvPr>
            <p:ph type="sldNum" sz="quarter" idx="5"/>
          </p:nvPr>
        </p:nvSpPr>
        <p:spPr/>
        <p:txBody>
          <a:bodyPr/>
          <a:lstStyle/>
          <a:p>
            <a:fld id="{8E661802-0B53-49F1-8AA0-D45D091AC16B}" type="slidenum">
              <a:rPr lang="da-DK" smtClean="0"/>
              <a:t>26</a:t>
            </a:fld>
            <a:endParaRPr lang="da-DK"/>
          </a:p>
        </p:txBody>
      </p:sp>
    </p:spTree>
    <p:extLst>
      <p:ext uri="{BB962C8B-B14F-4D97-AF65-F5344CB8AC3E}">
        <p14:creationId xmlns:p14="http://schemas.microsoft.com/office/powerpoint/2010/main" val="9337702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D22E5-354C-7547-DD6B-DC1EF1B10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FB6562-DB69-43CD-EB50-F071957066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F1D6D0-4820-FC58-F4DF-E614FA469FB4}"/>
              </a:ext>
            </a:extLst>
          </p:cNvPr>
          <p:cNvSpPr>
            <a:spLocks noGrp="1"/>
          </p:cNvSpPr>
          <p:nvPr>
            <p:ph type="body" idx="1"/>
          </p:nvPr>
        </p:nvSpPr>
        <p:spPr/>
        <p:txBody>
          <a:bodyPr/>
          <a:lstStyle/>
          <a:p>
            <a:endParaRPr lang="en-DK" dirty="0"/>
          </a:p>
        </p:txBody>
      </p:sp>
      <p:sp>
        <p:nvSpPr>
          <p:cNvPr id="4" name="Slide Number Placeholder 3">
            <a:extLst>
              <a:ext uri="{FF2B5EF4-FFF2-40B4-BE49-F238E27FC236}">
                <a16:creationId xmlns:a16="http://schemas.microsoft.com/office/drawing/2014/main" id="{B60B8181-9F81-4085-500D-809BA9681C7B}"/>
              </a:ext>
            </a:extLst>
          </p:cNvPr>
          <p:cNvSpPr>
            <a:spLocks noGrp="1"/>
          </p:cNvSpPr>
          <p:nvPr>
            <p:ph type="sldNum" sz="quarter" idx="5"/>
          </p:nvPr>
        </p:nvSpPr>
        <p:spPr/>
        <p:txBody>
          <a:bodyPr/>
          <a:lstStyle/>
          <a:p>
            <a:fld id="{8E661802-0B53-49F1-8AA0-D45D091AC16B}" type="slidenum">
              <a:rPr lang="da-DK" smtClean="0"/>
              <a:t>27</a:t>
            </a:fld>
            <a:endParaRPr lang="da-DK"/>
          </a:p>
        </p:txBody>
      </p:sp>
    </p:spTree>
    <p:extLst>
      <p:ext uri="{BB962C8B-B14F-4D97-AF65-F5344CB8AC3E}">
        <p14:creationId xmlns:p14="http://schemas.microsoft.com/office/powerpoint/2010/main" val="19666941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0D723-7089-BE79-1C14-9A452F29214E}"/>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08F9C7B3-23E4-CE3A-C8F1-B794CCA92216}"/>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97811F69-B76F-13B1-1603-AFF5BBA5A133}"/>
              </a:ext>
            </a:extLst>
          </p:cNvPr>
          <p:cNvSpPr>
            <a:spLocks noGrp="1"/>
          </p:cNvSpPr>
          <p:nvPr>
            <p:ph type="body" idx="1"/>
          </p:nvPr>
        </p:nvSpPr>
        <p:spPr/>
        <p:txBody>
          <a:bodyPr/>
          <a:lstStyle/>
          <a:p>
            <a:pPr marL="118133" indent="-118133">
              <a:buFontTx/>
              <a:buChar char="-"/>
            </a:pPr>
            <a:endParaRPr lang="da-DK" dirty="0"/>
          </a:p>
        </p:txBody>
      </p:sp>
      <p:sp>
        <p:nvSpPr>
          <p:cNvPr id="4" name="Pladsholder til slidenummer 3">
            <a:extLst>
              <a:ext uri="{FF2B5EF4-FFF2-40B4-BE49-F238E27FC236}">
                <a16:creationId xmlns:a16="http://schemas.microsoft.com/office/drawing/2014/main" id="{0FA62A7B-23F6-73D4-0BA5-3820B759290D}"/>
              </a:ext>
            </a:extLst>
          </p:cNvPr>
          <p:cNvSpPr>
            <a:spLocks noGrp="1"/>
          </p:cNvSpPr>
          <p:nvPr>
            <p:ph type="sldNum" sz="quarter" idx="5"/>
          </p:nvPr>
        </p:nvSpPr>
        <p:spPr/>
        <p:txBody>
          <a:bodyPr/>
          <a:lstStyle/>
          <a:p>
            <a:fld id="{8E661802-0B53-49F1-8AA0-D45D091AC16B}" type="slidenum">
              <a:rPr lang="da-DK" smtClean="0"/>
              <a:t>28</a:t>
            </a:fld>
            <a:endParaRPr lang="da-DK"/>
          </a:p>
        </p:txBody>
      </p:sp>
    </p:spTree>
    <p:extLst>
      <p:ext uri="{BB962C8B-B14F-4D97-AF65-F5344CB8AC3E}">
        <p14:creationId xmlns:p14="http://schemas.microsoft.com/office/powerpoint/2010/main" val="40356585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A3B60-28B8-FD40-BAC3-E5F70CCB918A}"/>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03EE56BB-108F-6D5D-0829-93C1386BA8CF}"/>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5771221D-4321-84BA-86EA-BE225AF4D7B6}"/>
              </a:ext>
            </a:extLst>
          </p:cNvPr>
          <p:cNvSpPr>
            <a:spLocks noGrp="1"/>
          </p:cNvSpPr>
          <p:nvPr>
            <p:ph type="body" idx="1"/>
          </p:nvPr>
        </p:nvSpPr>
        <p:spPr/>
        <p:txBody>
          <a:bodyPr/>
          <a:lstStyle/>
          <a:p>
            <a:pPr marL="118133" indent="-118133">
              <a:buFontTx/>
              <a:buChar char="-"/>
            </a:pPr>
            <a:endParaRPr lang="da-DK" dirty="0"/>
          </a:p>
        </p:txBody>
      </p:sp>
      <p:sp>
        <p:nvSpPr>
          <p:cNvPr id="4" name="Pladsholder til slidenummer 3">
            <a:extLst>
              <a:ext uri="{FF2B5EF4-FFF2-40B4-BE49-F238E27FC236}">
                <a16:creationId xmlns:a16="http://schemas.microsoft.com/office/drawing/2014/main" id="{09081E86-9B78-5B9A-E076-27EDA00B51EC}"/>
              </a:ext>
            </a:extLst>
          </p:cNvPr>
          <p:cNvSpPr>
            <a:spLocks noGrp="1"/>
          </p:cNvSpPr>
          <p:nvPr>
            <p:ph type="sldNum" sz="quarter" idx="5"/>
          </p:nvPr>
        </p:nvSpPr>
        <p:spPr/>
        <p:txBody>
          <a:bodyPr/>
          <a:lstStyle/>
          <a:p>
            <a:fld id="{8E661802-0B53-49F1-8AA0-D45D091AC16B}" type="slidenum">
              <a:rPr lang="da-DK" smtClean="0"/>
              <a:t>29</a:t>
            </a:fld>
            <a:endParaRPr lang="da-DK"/>
          </a:p>
        </p:txBody>
      </p:sp>
    </p:spTree>
    <p:extLst>
      <p:ext uri="{BB962C8B-B14F-4D97-AF65-F5344CB8AC3E}">
        <p14:creationId xmlns:p14="http://schemas.microsoft.com/office/powerpoint/2010/main" val="12636180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362C4-16A2-4004-609A-0B0384B15171}"/>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2B681A82-43CA-15A4-931A-11879A386470}"/>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3B11DCDD-C377-7801-6EB8-C557F9627E6B}"/>
              </a:ext>
            </a:extLst>
          </p:cNvPr>
          <p:cNvSpPr>
            <a:spLocks noGrp="1"/>
          </p:cNvSpPr>
          <p:nvPr>
            <p:ph type="body" idx="1"/>
          </p:nvPr>
        </p:nvSpPr>
        <p:spPr/>
        <p:txBody>
          <a:bodyPr/>
          <a:lstStyle/>
          <a:p>
            <a:pPr marL="118133" indent="-118133">
              <a:buFontTx/>
              <a:buChar char="-"/>
            </a:pPr>
            <a:endParaRPr lang="da-DK" dirty="0"/>
          </a:p>
        </p:txBody>
      </p:sp>
      <p:sp>
        <p:nvSpPr>
          <p:cNvPr id="4" name="Pladsholder til slidenummer 3">
            <a:extLst>
              <a:ext uri="{FF2B5EF4-FFF2-40B4-BE49-F238E27FC236}">
                <a16:creationId xmlns:a16="http://schemas.microsoft.com/office/drawing/2014/main" id="{2F7D48A0-7ACA-7788-5C47-DF91481D7359}"/>
              </a:ext>
            </a:extLst>
          </p:cNvPr>
          <p:cNvSpPr>
            <a:spLocks noGrp="1"/>
          </p:cNvSpPr>
          <p:nvPr>
            <p:ph type="sldNum" sz="quarter" idx="5"/>
          </p:nvPr>
        </p:nvSpPr>
        <p:spPr/>
        <p:txBody>
          <a:bodyPr/>
          <a:lstStyle/>
          <a:p>
            <a:fld id="{8E661802-0B53-49F1-8AA0-D45D091AC16B}" type="slidenum">
              <a:rPr lang="da-DK" smtClean="0"/>
              <a:t>30</a:t>
            </a:fld>
            <a:endParaRPr lang="da-DK"/>
          </a:p>
        </p:txBody>
      </p:sp>
    </p:spTree>
    <p:extLst>
      <p:ext uri="{BB962C8B-B14F-4D97-AF65-F5344CB8AC3E}">
        <p14:creationId xmlns:p14="http://schemas.microsoft.com/office/powerpoint/2010/main" val="1231921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39A44-3E8C-C5C4-CE88-2C07698EB10B}"/>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43481073-7976-0C66-2518-FBDAAA644BD9}"/>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90DC7C6E-3741-B93F-7B30-416E5D1EA085}"/>
              </a:ext>
            </a:extLst>
          </p:cNvPr>
          <p:cNvSpPr>
            <a:spLocks noGrp="1"/>
          </p:cNvSpPr>
          <p:nvPr>
            <p:ph type="body" idx="1"/>
          </p:nvPr>
        </p:nvSpPr>
        <p:spPr/>
        <p:txBody>
          <a:bodyPr/>
          <a:lstStyle/>
          <a:p>
            <a:pPr marL="118133" indent="-118133">
              <a:buFontTx/>
              <a:buChar char="-"/>
            </a:pPr>
            <a:endParaRPr lang="da-DK" dirty="0"/>
          </a:p>
        </p:txBody>
      </p:sp>
      <p:sp>
        <p:nvSpPr>
          <p:cNvPr id="4" name="Pladsholder til slidenummer 3">
            <a:extLst>
              <a:ext uri="{FF2B5EF4-FFF2-40B4-BE49-F238E27FC236}">
                <a16:creationId xmlns:a16="http://schemas.microsoft.com/office/drawing/2014/main" id="{3E55BE5E-EFCD-F6C2-F621-A8FB5260A6B1}"/>
              </a:ext>
            </a:extLst>
          </p:cNvPr>
          <p:cNvSpPr>
            <a:spLocks noGrp="1"/>
          </p:cNvSpPr>
          <p:nvPr>
            <p:ph type="sldNum" sz="quarter" idx="5"/>
          </p:nvPr>
        </p:nvSpPr>
        <p:spPr/>
        <p:txBody>
          <a:bodyPr/>
          <a:lstStyle/>
          <a:p>
            <a:fld id="{8E661802-0B53-49F1-8AA0-D45D091AC16B}" type="slidenum">
              <a:rPr lang="da-DK" smtClean="0"/>
              <a:t>3</a:t>
            </a:fld>
            <a:endParaRPr lang="da-DK"/>
          </a:p>
        </p:txBody>
      </p:sp>
    </p:spTree>
    <p:extLst>
      <p:ext uri="{BB962C8B-B14F-4D97-AF65-F5344CB8AC3E}">
        <p14:creationId xmlns:p14="http://schemas.microsoft.com/office/powerpoint/2010/main" val="7273970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6F126-6EEF-8C57-D0E7-925EDE8C8AB2}"/>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B67D51EC-FB96-02EA-209F-83677BBD5476}"/>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51AA55BF-1F9C-6DEB-CC03-C6D98D6099E4}"/>
              </a:ext>
            </a:extLst>
          </p:cNvPr>
          <p:cNvSpPr>
            <a:spLocks noGrp="1"/>
          </p:cNvSpPr>
          <p:nvPr>
            <p:ph type="body" idx="1"/>
          </p:nvPr>
        </p:nvSpPr>
        <p:spPr/>
        <p:txBody>
          <a:bodyPr/>
          <a:lstStyle/>
          <a:p>
            <a:pPr marL="118133" indent="-118133">
              <a:buFontTx/>
              <a:buChar char="-"/>
            </a:pPr>
            <a:endParaRPr lang="da-DK" dirty="0"/>
          </a:p>
        </p:txBody>
      </p:sp>
      <p:sp>
        <p:nvSpPr>
          <p:cNvPr id="4" name="Pladsholder til slidenummer 3">
            <a:extLst>
              <a:ext uri="{FF2B5EF4-FFF2-40B4-BE49-F238E27FC236}">
                <a16:creationId xmlns:a16="http://schemas.microsoft.com/office/drawing/2014/main" id="{5C247191-8B8C-E8D7-FE8F-006CD54DBF96}"/>
              </a:ext>
            </a:extLst>
          </p:cNvPr>
          <p:cNvSpPr>
            <a:spLocks noGrp="1"/>
          </p:cNvSpPr>
          <p:nvPr>
            <p:ph type="sldNum" sz="quarter" idx="5"/>
          </p:nvPr>
        </p:nvSpPr>
        <p:spPr/>
        <p:txBody>
          <a:bodyPr/>
          <a:lstStyle/>
          <a:p>
            <a:fld id="{8E661802-0B53-49F1-8AA0-D45D091AC16B}" type="slidenum">
              <a:rPr lang="da-DK" smtClean="0"/>
              <a:t>31</a:t>
            </a:fld>
            <a:endParaRPr lang="da-DK"/>
          </a:p>
        </p:txBody>
      </p:sp>
    </p:spTree>
    <p:extLst>
      <p:ext uri="{BB962C8B-B14F-4D97-AF65-F5344CB8AC3E}">
        <p14:creationId xmlns:p14="http://schemas.microsoft.com/office/powerpoint/2010/main" val="5725475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D6411-46BF-3727-168D-FB1A04D4C4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0DD274-5006-2407-552E-A6DED52479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9E2667-5BCD-8AB5-4A7F-5F08DCDF25DB}"/>
              </a:ext>
            </a:extLst>
          </p:cNvPr>
          <p:cNvSpPr>
            <a:spLocks noGrp="1"/>
          </p:cNvSpPr>
          <p:nvPr>
            <p:ph type="body" idx="1"/>
          </p:nvPr>
        </p:nvSpPr>
        <p:spPr/>
        <p:txBody>
          <a:bodyPr/>
          <a:lstStyle/>
          <a:p>
            <a:pPr defTabSz="629839">
              <a:defRPr/>
            </a:pPr>
            <a:endParaRPr lang="en-US" dirty="0">
              <a:ea typeface="Calibri"/>
              <a:cs typeface="Calibri"/>
            </a:endParaRPr>
          </a:p>
        </p:txBody>
      </p:sp>
      <p:sp>
        <p:nvSpPr>
          <p:cNvPr id="4" name="Slide Number Placeholder 3">
            <a:extLst>
              <a:ext uri="{FF2B5EF4-FFF2-40B4-BE49-F238E27FC236}">
                <a16:creationId xmlns:a16="http://schemas.microsoft.com/office/drawing/2014/main" id="{76314011-48B0-F3C1-7A96-0CB25873F7EC}"/>
              </a:ext>
            </a:extLst>
          </p:cNvPr>
          <p:cNvSpPr>
            <a:spLocks noGrp="1"/>
          </p:cNvSpPr>
          <p:nvPr>
            <p:ph type="sldNum" sz="quarter" idx="5"/>
          </p:nvPr>
        </p:nvSpPr>
        <p:spPr/>
        <p:txBody>
          <a:bodyPr/>
          <a:lstStyle/>
          <a:p>
            <a:fld id="{8E661802-0B53-49F1-8AA0-D45D091AC16B}" type="slidenum">
              <a:rPr lang="da-DK" smtClean="0"/>
              <a:t>32</a:t>
            </a:fld>
            <a:endParaRPr lang="da-DK"/>
          </a:p>
        </p:txBody>
      </p:sp>
    </p:spTree>
    <p:extLst>
      <p:ext uri="{BB962C8B-B14F-4D97-AF65-F5344CB8AC3E}">
        <p14:creationId xmlns:p14="http://schemas.microsoft.com/office/powerpoint/2010/main" val="31733033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7FBCC-1A60-855F-8038-D276B1A795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7CF45E-A480-5AD9-BEDB-8762710FD8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D53A55-24E3-8278-1A53-2A419E8A2373}"/>
              </a:ext>
            </a:extLst>
          </p:cNvPr>
          <p:cNvSpPr>
            <a:spLocks noGrp="1"/>
          </p:cNvSpPr>
          <p:nvPr>
            <p:ph type="body" idx="1"/>
          </p:nvPr>
        </p:nvSpPr>
        <p:spPr/>
        <p:txBody>
          <a:bodyPr/>
          <a:lstStyle/>
          <a:p>
            <a:endParaRPr lang="en-DK" dirty="0"/>
          </a:p>
        </p:txBody>
      </p:sp>
      <p:sp>
        <p:nvSpPr>
          <p:cNvPr id="4" name="Slide Number Placeholder 3">
            <a:extLst>
              <a:ext uri="{FF2B5EF4-FFF2-40B4-BE49-F238E27FC236}">
                <a16:creationId xmlns:a16="http://schemas.microsoft.com/office/drawing/2014/main" id="{7F0C53F8-BDBA-A493-9C20-17610E927D9B}"/>
              </a:ext>
            </a:extLst>
          </p:cNvPr>
          <p:cNvSpPr>
            <a:spLocks noGrp="1"/>
          </p:cNvSpPr>
          <p:nvPr>
            <p:ph type="sldNum" sz="quarter" idx="5"/>
          </p:nvPr>
        </p:nvSpPr>
        <p:spPr/>
        <p:txBody>
          <a:bodyPr/>
          <a:lstStyle/>
          <a:p>
            <a:fld id="{8E661802-0B53-49F1-8AA0-D45D091AC16B}" type="slidenum">
              <a:rPr lang="da-DK" smtClean="0"/>
              <a:t>33</a:t>
            </a:fld>
            <a:endParaRPr lang="da-DK"/>
          </a:p>
        </p:txBody>
      </p:sp>
    </p:spTree>
    <p:extLst>
      <p:ext uri="{BB962C8B-B14F-4D97-AF65-F5344CB8AC3E}">
        <p14:creationId xmlns:p14="http://schemas.microsoft.com/office/powerpoint/2010/main" val="40154868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26385-8951-033C-E414-980054DE5E7E}"/>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0F705FE6-3051-15E4-0B4D-05A7BE9A9288}"/>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CEADF738-1E9C-C146-D7EC-C90AED1819D1}"/>
              </a:ext>
            </a:extLst>
          </p:cNvPr>
          <p:cNvSpPr>
            <a:spLocks noGrp="1"/>
          </p:cNvSpPr>
          <p:nvPr>
            <p:ph type="body" idx="1"/>
          </p:nvPr>
        </p:nvSpPr>
        <p:spPr/>
        <p:txBody>
          <a:bodyPr/>
          <a:lstStyle/>
          <a:p>
            <a:pPr marL="118133" indent="-118133">
              <a:buFontTx/>
              <a:buChar char="-"/>
            </a:pPr>
            <a:endParaRPr lang="da-DK" dirty="0"/>
          </a:p>
        </p:txBody>
      </p:sp>
      <p:sp>
        <p:nvSpPr>
          <p:cNvPr id="4" name="Pladsholder til slidenummer 3">
            <a:extLst>
              <a:ext uri="{FF2B5EF4-FFF2-40B4-BE49-F238E27FC236}">
                <a16:creationId xmlns:a16="http://schemas.microsoft.com/office/drawing/2014/main" id="{5078495F-F509-941E-E9F5-A7DB2D05FF80}"/>
              </a:ext>
            </a:extLst>
          </p:cNvPr>
          <p:cNvSpPr>
            <a:spLocks noGrp="1"/>
          </p:cNvSpPr>
          <p:nvPr>
            <p:ph type="sldNum" sz="quarter" idx="5"/>
          </p:nvPr>
        </p:nvSpPr>
        <p:spPr/>
        <p:txBody>
          <a:bodyPr/>
          <a:lstStyle/>
          <a:p>
            <a:fld id="{8E661802-0B53-49F1-8AA0-D45D091AC16B}" type="slidenum">
              <a:rPr lang="da-DK" smtClean="0"/>
              <a:t>34</a:t>
            </a:fld>
            <a:endParaRPr lang="da-DK"/>
          </a:p>
        </p:txBody>
      </p:sp>
    </p:spTree>
    <p:extLst>
      <p:ext uri="{BB962C8B-B14F-4D97-AF65-F5344CB8AC3E}">
        <p14:creationId xmlns:p14="http://schemas.microsoft.com/office/powerpoint/2010/main" val="16340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DD862-064D-E03B-D2F1-06AC0D483D31}"/>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3A218F89-A162-4EDC-FFEF-AF933D4F8A6A}"/>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C4795D5D-FC6F-9EC5-7C8F-DA20C3B95F30}"/>
              </a:ext>
            </a:extLst>
          </p:cNvPr>
          <p:cNvSpPr>
            <a:spLocks noGrp="1"/>
          </p:cNvSpPr>
          <p:nvPr>
            <p:ph type="body" idx="1"/>
          </p:nvPr>
        </p:nvSpPr>
        <p:spPr/>
        <p:txBody>
          <a:bodyPr/>
          <a:lstStyle/>
          <a:p>
            <a:pPr marL="118133" indent="-118133">
              <a:buFontTx/>
              <a:buChar char="-"/>
            </a:pPr>
            <a:endParaRPr lang="da-DK" dirty="0"/>
          </a:p>
        </p:txBody>
      </p:sp>
      <p:sp>
        <p:nvSpPr>
          <p:cNvPr id="4" name="Pladsholder til slidenummer 3">
            <a:extLst>
              <a:ext uri="{FF2B5EF4-FFF2-40B4-BE49-F238E27FC236}">
                <a16:creationId xmlns:a16="http://schemas.microsoft.com/office/drawing/2014/main" id="{F530B747-3AF4-390C-C292-C9EFD3FD3AA1}"/>
              </a:ext>
            </a:extLst>
          </p:cNvPr>
          <p:cNvSpPr>
            <a:spLocks noGrp="1"/>
          </p:cNvSpPr>
          <p:nvPr>
            <p:ph type="sldNum" sz="quarter" idx="5"/>
          </p:nvPr>
        </p:nvSpPr>
        <p:spPr/>
        <p:txBody>
          <a:bodyPr/>
          <a:lstStyle/>
          <a:p>
            <a:fld id="{8E661802-0B53-49F1-8AA0-D45D091AC16B}" type="slidenum">
              <a:rPr lang="da-DK" smtClean="0"/>
              <a:t>35</a:t>
            </a:fld>
            <a:endParaRPr lang="da-DK"/>
          </a:p>
        </p:txBody>
      </p:sp>
    </p:spTree>
    <p:extLst>
      <p:ext uri="{BB962C8B-B14F-4D97-AF65-F5344CB8AC3E}">
        <p14:creationId xmlns:p14="http://schemas.microsoft.com/office/powerpoint/2010/main" val="18735381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DED57-B534-F38B-56FF-9DFE6AF19FD3}"/>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DFC3DD4A-C013-7CC2-A92A-1346506711FE}"/>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1BBDCD78-5087-FA68-FEFD-5E4FD6D7E788}"/>
              </a:ext>
            </a:extLst>
          </p:cNvPr>
          <p:cNvSpPr>
            <a:spLocks noGrp="1"/>
          </p:cNvSpPr>
          <p:nvPr>
            <p:ph type="body" idx="1"/>
          </p:nvPr>
        </p:nvSpPr>
        <p:spPr/>
        <p:txBody>
          <a:bodyPr/>
          <a:lstStyle/>
          <a:p>
            <a:pPr marL="118133" indent="-118133">
              <a:buFontTx/>
              <a:buChar char="-"/>
            </a:pPr>
            <a:endParaRPr lang="da-DK" dirty="0"/>
          </a:p>
        </p:txBody>
      </p:sp>
      <p:sp>
        <p:nvSpPr>
          <p:cNvPr id="4" name="Pladsholder til slidenummer 3">
            <a:extLst>
              <a:ext uri="{FF2B5EF4-FFF2-40B4-BE49-F238E27FC236}">
                <a16:creationId xmlns:a16="http://schemas.microsoft.com/office/drawing/2014/main" id="{03F5C386-57B1-1ADF-4F74-74D55149BFB1}"/>
              </a:ext>
            </a:extLst>
          </p:cNvPr>
          <p:cNvSpPr>
            <a:spLocks noGrp="1"/>
          </p:cNvSpPr>
          <p:nvPr>
            <p:ph type="sldNum" sz="quarter" idx="5"/>
          </p:nvPr>
        </p:nvSpPr>
        <p:spPr/>
        <p:txBody>
          <a:bodyPr/>
          <a:lstStyle/>
          <a:p>
            <a:fld id="{8E661802-0B53-49F1-8AA0-D45D091AC16B}" type="slidenum">
              <a:rPr lang="da-DK" smtClean="0"/>
              <a:t>36</a:t>
            </a:fld>
            <a:endParaRPr lang="da-DK"/>
          </a:p>
        </p:txBody>
      </p:sp>
    </p:spTree>
    <p:extLst>
      <p:ext uri="{BB962C8B-B14F-4D97-AF65-F5344CB8AC3E}">
        <p14:creationId xmlns:p14="http://schemas.microsoft.com/office/powerpoint/2010/main" val="25465729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889DC-13EC-35F7-B499-A6605B01C529}"/>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4B16C149-C324-BC38-3D11-A4FA908AE98C}"/>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C55B9DC1-7740-6C6D-BF0B-B09BCE203DCC}"/>
              </a:ext>
            </a:extLst>
          </p:cNvPr>
          <p:cNvSpPr>
            <a:spLocks noGrp="1"/>
          </p:cNvSpPr>
          <p:nvPr>
            <p:ph type="body" idx="1"/>
          </p:nvPr>
        </p:nvSpPr>
        <p:spPr/>
        <p:txBody>
          <a:bodyPr/>
          <a:lstStyle/>
          <a:p>
            <a:pPr marL="118133" indent="-118133">
              <a:buFontTx/>
              <a:buChar char="-"/>
            </a:pPr>
            <a:endParaRPr lang="da-DK" dirty="0"/>
          </a:p>
        </p:txBody>
      </p:sp>
      <p:sp>
        <p:nvSpPr>
          <p:cNvPr id="4" name="Pladsholder til slidenummer 3">
            <a:extLst>
              <a:ext uri="{FF2B5EF4-FFF2-40B4-BE49-F238E27FC236}">
                <a16:creationId xmlns:a16="http://schemas.microsoft.com/office/drawing/2014/main" id="{5D08DAFB-2FC8-BA7E-DBEE-0446AE880CC1}"/>
              </a:ext>
            </a:extLst>
          </p:cNvPr>
          <p:cNvSpPr>
            <a:spLocks noGrp="1"/>
          </p:cNvSpPr>
          <p:nvPr>
            <p:ph type="sldNum" sz="quarter" idx="5"/>
          </p:nvPr>
        </p:nvSpPr>
        <p:spPr/>
        <p:txBody>
          <a:bodyPr/>
          <a:lstStyle/>
          <a:p>
            <a:fld id="{8E661802-0B53-49F1-8AA0-D45D091AC16B}" type="slidenum">
              <a:rPr lang="da-DK" smtClean="0"/>
              <a:t>37</a:t>
            </a:fld>
            <a:endParaRPr lang="da-DK"/>
          </a:p>
        </p:txBody>
      </p:sp>
    </p:spTree>
    <p:extLst>
      <p:ext uri="{BB962C8B-B14F-4D97-AF65-F5344CB8AC3E}">
        <p14:creationId xmlns:p14="http://schemas.microsoft.com/office/powerpoint/2010/main" val="4972172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F70E9-32BF-5986-29D1-5231BD9DBD41}"/>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673BA594-6567-DE7E-688F-C89F4B815288}"/>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F73C3BC5-9E19-6C1F-97E4-39F685526DC0}"/>
              </a:ext>
            </a:extLst>
          </p:cNvPr>
          <p:cNvSpPr>
            <a:spLocks noGrp="1"/>
          </p:cNvSpPr>
          <p:nvPr>
            <p:ph type="body" idx="1"/>
          </p:nvPr>
        </p:nvSpPr>
        <p:spPr/>
        <p:txBody>
          <a:bodyPr/>
          <a:lstStyle/>
          <a:p>
            <a:pPr marL="118133" indent="-118133">
              <a:buFontTx/>
              <a:buChar char="-"/>
            </a:pPr>
            <a:endParaRPr lang="da-DK" dirty="0"/>
          </a:p>
        </p:txBody>
      </p:sp>
      <p:sp>
        <p:nvSpPr>
          <p:cNvPr id="4" name="Pladsholder til slidenummer 3">
            <a:extLst>
              <a:ext uri="{FF2B5EF4-FFF2-40B4-BE49-F238E27FC236}">
                <a16:creationId xmlns:a16="http://schemas.microsoft.com/office/drawing/2014/main" id="{3321BE8D-F754-1207-D632-D1AEF0127BA9}"/>
              </a:ext>
            </a:extLst>
          </p:cNvPr>
          <p:cNvSpPr>
            <a:spLocks noGrp="1"/>
          </p:cNvSpPr>
          <p:nvPr>
            <p:ph type="sldNum" sz="quarter" idx="5"/>
          </p:nvPr>
        </p:nvSpPr>
        <p:spPr/>
        <p:txBody>
          <a:bodyPr/>
          <a:lstStyle/>
          <a:p>
            <a:fld id="{8E661802-0B53-49F1-8AA0-D45D091AC16B}" type="slidenum">
              <a:rPr lang="da-DK" smtClean="0"/>
              <a:t>38</a:t>
            </a:fld>
            <a:endParaRPr lang="da-DK"/>
          </a:p>
        </p:txBody>
      </p:sp>
    </p:spTree>
    <p:extLst>
      <p:ext uri="{BB962C8B-B14F-4D97-AF65-F5344CB8AC3E}">
        <p14:creationId xmlns:p14="http://schemas.microsoft.com/office/powerpoint/2010/main" val="41379508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69E67-AB53-3677-C99E-D209D26647E4}"/>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05DCC035-7F49-E00D-2247-B90515A6E770}"/>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2CC3BB95-45ED-ED17-7EAF-B7A569A217EC}"/>
              </a:ext>
            </a:extLst>
          </p:cNvPr>
          <p:cNvSpPr>
            <a:spLocks noGrp="1"/>
          </p:cNvSpPr>
          <p:nvPr>
            <p:ph type="body" idx="1"/>
          </p:nvPr>
        </p:nvSpPr>
        <p:spPr/>
        <p:txBody>
          <a:bodyPr/>
          <a:lstStyle/>
          <a:p>
            <a:pPr marL="118133" indent="-118133">
              <a:buFontTx/>
              <a:buChar char="-"/>
            </a:pPr>
            <a:endParaRPr lang="da-DK" dirty="0"/>
          </a:p>
        </p:txBody>
      </p:sp>
      <p:sp>
        <p:nvSpPr>
          <p:cNvPr id="4" name="Pladsholder til slidenummer 3">
            <a:extLst>
              <a:ext uri="{FF2B5EF4-FFF2-40B4-BE49-F238E27FC236}">
                <a16:creationId xmlns:a16="http://schemas.microsoft.com/office/drawing/2014/main" id="{6673B748-EEE5-C56F-560D-67EF28B33044}"/>
              </a:ext>
            </a:extLst>
          </p:cNvPr>
          <p:cNvSpPr>
            <a:spLocks noGrp="1"/>
          </p:cNvSpPr>
          <p:nvPr>
            <p:ph type="sldNum" sz="quarter" idx="5"/>
          </p:nvPr>
        </p:nvSpPr>
        <p:spPr/>
        <p:txBody>
          <a:bodyPr/>
          <a:lstStyle/>
          <a:p>
            <a:fld id="{8E661802-0B53-49F1-8AA0-D45D091AC16B}" type="slidenum">
              <a:rPr lang="da-DK" smtClean="0"/>
              <a:t>39</a:t>
            </a:fld>
            <a:endParaRPr lang="da-DK"/>
          </a:p>
        </p:txBody>
      </p:sp>
    </p:spTree>
    <p:extLst>
      <p:ext uri="{BB962C8B-B14F-4D97-AF65-F5344CB8AC3E}">
        <p14:creationId xmlns:p14="http://schemas.microsoft.com/office/powerpoint/2010/main" val="29841002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8DFF5-8796-C94D-1C2E-684C89292F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3E2420-9FAC-DBD4-C259-233B269332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DAF3C1-D064-A86C-D39F-B3794987F7B4}"/>
              </a:ext>
            </a:extLst>
          </p:cNvPr>
          <p:cNvSpPr>
            <a:spLocks noGrp="1"/>
          </p:cNvSpPr>
          <p:nvPr>
            <p:ph type="body" idx="1"/>
          </p:nvPr>
        </p:nvSpPr>
        <p:spPr/>
        <p:txBody>
          <a:bodyPr/>
          <a:lstStyle/>
          <a:p>
            <a:endParaRPr lang="en-DK" dirty="0"/>
          </a:p>
        </p:txBody>
      </p:sp>
      <p:sp>
        <p:nvSpPr>
          <p:cNvPr id="4" name="Slide Number Placeholder 3">
            <a:extLst>
              <a:ext uri="{FF2B5EF4-FFF2-40B4-BE49-F238E27FC236}">
                <a16:creationId xmlns:a16="http://schemas.microsoft.com/office/drawing/2014/main" id="{ABC6266A-4921-8857-DCFB-59ED220FBEC7}"/>
              </a:ext>
            </a:extLst>
          </p:cNvPr>
          <p:cNvSpPr>
            <a:spLocks noGrp="1"/>
          </p:cNvSpPr>
          <p:nvPr>
            <p:ph type="sldNum" sz="quarter" idx="5"/>
          </p:nvPr>
        </p:nvSpPr>
        <p:spPr/>
        <p:txBody>
          <a:bodyPr/>
          <a:lstStyle/>
          <a:p>
            <a:fld id="{8E661802-0B53-49F1-8AA0-D45D091AC16B}" type="slidenum">
              <a:rPr lang="da-DK" smtClean="0"/>
              <a:t>40</a:t>
            </a:fld>
            <a:endParaRPr lang="da-DK"/>
          </a:p>
        </p:txBody>
      </p:sp>
    </p:spTree>
    <p:extLst>
      <p:ext uri="{BB962C8B-B14F-4D97-AF65-F5344CB8AC3E}">
        <p14:creationId xmlns:p14="http://schemas.microsoft.com/office/powerpoint/2010/main" val="780970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K" dirty="0"/>
          </a:p>
        </p:txBody>
      </p:sp>
      <p:sp>
        <p:nvSpPr>
          <p:cNvPr id="4" name="Slide Number Placeholder 3"/>
          <p:cNvSpPr>
            <a:spLocks noGrp="1"/>
          </p:cNvSpPr>
          <p:nvPr>
            <p:ph type="sldNum" sz="quarter" idx="5"/>
          </p:nvPr>
        </p:nvSpPr>
        <p:spPr/>
        <p:txBody>
          <a:bodyPr/>
          <a:lstStyle/>
          <a:p>
            <a:fld id="{8E661802-0B53-49F1-8AA0-D45D091AC16B}" type="slidenum">
              <a:rPr lang="da-DK" smtClean="0"/>
              <a:t>4</a:t>
            </a:fld>
            <a:endParaRPr lang="da-DK"/>
          </a:p>
        </p:txBody>
      </p:sp>
    </p:spTree>
    <p:extLst>
      <p:ext uri="{BB962C8B-B14F-4D97-AF65-F5344CB8AC3E}">
        <p14:creationId xmlns:p14="http://schemas.microsoft.com/office/powerpoint/2010/main" val="11206126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646FA-5B08-5E41-EFB5-F9E531EC1F6B}"/>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E8469939-3726-E371-1FD4-E796E151032E}"/>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7A5A7546-CD85-0D88-9644-76C166E09206}"/>
              </a:ext>
            </a:extLst>
          </p:cNvPr>
          <p:cNvSpPr>
            <a:spLocks noGrp="1"/>
          </p:cNvSpPr>
          <p:nvPr>
            <p:ph type="body" idx="1"/>
          </p:nvPr>
        </p:nvSpPr>
        <p:spPr/>
        <p:txBody>
          <a:bodyPr/>
          <a:lstStyle/>
          <a:p>
            <a:pPr marL="118133" indent="-118133">
              <a:buFontTx/>
              <a:buChar char="-"/>
            </a:pPr>
            <a:endParaRPr lang="da-DK" dirty="0"/>
          </a:p>
        </p:txBody>
      </p:sp>
      <p:sp>
        <p:nvSpPr>
          <p:cNvPr id="4" name="Pladsholder til slidenummer 3">
            <a:extLst>
              <a:ext uri="{FF2B5EF4-FFF2-40B4-BE49-F238E27FC236}">
                <a16:creationId xmlns:a16="http://schemas.microsoft.com/office/drawing/2014/main" id="{D22FFF06-D5E7-6CDD-25FF-4BF47E6A3497}"/>
              </a:ext>
            </a:extLst>
          </p:cNvPr>
          <p:cNvSpPr>
            <a:spLocks noGrp="1"/>
          </p:cNvSpPr>
          <p:nvPr>
            <p:ph type="sldNum" sz="quarter" idx="5"/>
          </p:nvPr>
        </p:nvSpPr>
        <p:spPr/>
        <p:txBody>
          <a:bodyPr/>
          <a:lstStyle/>
          <a:p>
            <a:fld id="{8E661802-0B53-49F1-8AA0-D45D091AC16B}" type="slidenum">
              <a:rPr lang="da-DK" smtClean="0"/>
              <a:t>41</a:t>
            </a:fld>
            <a:endParaRPr lang="da-DK"/>
          </a:p>
        </p:txBody>
      </p:sp>
    </p:spTree>
    <p:extLst>
      <p:ext uri="{BB962C8B-B14F-4D97-AF65-F5344CB8AC3E}">
        <p14:creationId xmlns:p14="http://schemas.microsoft.com/office/powerpoint/2010/main" val="28608765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K" dirty="0"/>
          </a:p>
        </p:txBody>
      </p:sp>
      <p:sp>
        <p:nvSpPr>
          <p:cNvPr id="4" name="Slide Number Placeholder 3"/>
          <p:cNvSpPr>
            <a:spLocks noGrp="1"/>
          </p:cNvSpPr>
          <p:nvPr>
            <p:ph type="sldNum" sz="quarter" idx="5"/>
          </p:nvPr>
        </p:nvSpPr>
        <p:spPr/>
        <p:txBody>
          <a:bodyPr/>
          <a:lstStyle/>
          <a:p>
            <a:fld id="{8E661802-0B53-49F1-8AA0-D45D091AC16B}" type="slidenum">
              <a:rPr lang="da-DK" smtClean="0"/>
              <a:t>42</a:t>
            </a:fld>
            <a:endParaRPr lang="da-DK"/>
          </a:p>
        </p:txBody>
      </p:sp>
    </p:spTree>
    <p:extLst>
      <p:ext uri="{BB962C8B-B14F-4D97-AF65-F5344CB8AC3E}">
        <p14:creationId xmlns:p14="http://schemas.microsoft.com/office/powerpoint/2010/main" val="32109776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4C520-D2E9-3CD2-8026-DB754227BC4C}"/>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ED2FDA03-BDCF-F390-1CE6-3B833E842286}"/>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5DF984FB-755B-BC20-C829-C7B7437514A4}"/>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B619F30D-8812-AAB2-0D12-EC51BCACA7A7}"/>
              </a:ext>
            </a:extLst>
          </p:cNvPr>
          <p:cNvSpPr>
            <a:spLocks noGrp="1"/>
          </p:cNvSpPr>
          <p:nvPr>
            <p:ph type="sldNum" sz="quarter" idx="5"/>
          </p:nvPr>
        </p:nvSpPr>
        <p:spPr/>
        <p:txBody>
          <a:bodyPr/>
          <a:lstStyle/>
          <a:p>
            <a:fld id="{8E661802-0B53-49F1-8AA0-D45D091AC16B}" type="slidenum">
              <a:rPr lang="da-DK" smtClean="0"/>
              <a:t>43</a:t>
            </a:fld>
            <a:endParaRPr lang="da-DK"/>
          </a:p>
        </p:txBody>
      </p:sp>
    </p:spTree>
    <p:extLst>
      <p:ext uri="{BB962C8B-B14F-4D97-AF65-F5344CB8AC3E}">
        <p14:creationId xmlns:p14="http://schemas.microsoft.com/office/powerpoint/2010/main" val="4208962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A1FBC-C877-0AE1-32A5-7038F20550C4}"/>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FC1710A0-F239-3112-E417-524ECE8CF4DB}"/>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AAC3B135-E3DC-0B79-EF86-BCF6B8037E2D}"/>
              </a:ext>
            </a:extLst>
          </p:cNvPr>
          <p:cNvSpPr>
            <a:spLocks noGrp="1"/>
          </p:cNvSpPr>
          <p:nvPr>
            <p:ph type="body" idx="1"/>
          </p:nvPr>
        </p:nvSpPr>
        <p:spPr/>
        <p:txBody>
          <a:bodyPr/>
          <a:lstStyle/>
          <a:p>
            <a:pPr marL="118133" indent="-118133">
              <a:buFontTx/>
              <a:buChar char="-"/>
            </a:pPr>
            <a:r>
              <a:rPr lang="da-DK" dirty="0"/>
              <a:t>Der er i vores samfund bred enighed om, at demokrati er den bedste (eller mindst dårlige) styreform. En styreform, vi vil gøre en stor indsats for at bevare. </a:t>
            </a:r>
          </a:p>
          <a:p>
            <a:pPr marL="118133" indent="-118133">
              <a:buFontTx/>
              <a:buChar char="-"/>
            </a:pPr>
            <a:r>
              <a:rPr lang="da-DK" dirty="0"/>
              <a:t>Men vi er ikke vant til at tænke på demokrati, når det gælder virksomheder. </a:t>
            </a:r>
          </a:p>
          <a:p>
            <a:pPr marL="118133" indent="-118133">
              <a:buFontTx/>
              <a:buChar char="-"/>
            </a:pPr>
            <a:r>
              <a:rPr lang="da-DK" dirty="0"/>
              <a:t>Alligevel tjenes ca. hver 10. kr. i dansk erhvervsliv af en demokratisk ejet virksomhed. 3 millioner virksomheder på verdensplan og ca. hver tiende arbejdsplads.  </a:t>
            </a:r>
          </a:p>
          <a:p>
            <a:pPr marL="118133" indent="-118133">
              <a:buFontTx/>
              <a:buChar char="-"/>
            </a:pPr>
            <a:r>
              <a:rPr lang="da-DK" dirty="0"/>
              <a:t>Faktisk er 98% af danskerne – svarende til 4,7 mio. -  medlem af en demokratisk virksomhed</a:t>
            </a:r>
          </a:p>
          <a:p>
            <a:pPr marL="118133" indent="-118133">
              <a:buFontTx/>
              <a:buChar char="-"/>
            </a:pPr>
            <a:endParaRPr lang="da-DK" dirty="0"/>
          </a:p>
        </p:txBody>
      </p:sp>
      <p:sp>
        <p:nvSpPr>
          <p:cNvPr id="4" name="Pladsholder til slidenummer 3">
            <a:extLst>
              <a:ext uri="{FF2B5EF4-FFF2-40B4-BE49-F238E27FC236}">
                <a16:creationId xmlns:a16="http://schemas.microsoft.com/office/drawing/2014/main" id="{0003EFF6-F7FC-8797-0AD1-81849B7E57B5}"/>
              </a:ext>
            </a:extLst>
          </p:cNvPr>
          <p:cNvSpPr>
            <a:spLocks noGrp="1"/>
          </p:cNvSpPr>
          <p:nvPr>
            <p:ph type="sldNum" sz="quarter" idx="5"/>
          </p:nvPr>
        </p:nvSpPr>
        <p:spPr/>
        <p:txBody>
          <a:bodyPr/>
          <a:lstStyle/>
          <a:p>
            <a:fld id="{8E661802-0B53-49F1-8AA0-D45D091AC16B}" type="slidenum">
              <a:rPr lang="da-DK" smtClean="0"/>
              <a:t>5</a:t>
            </a:fld>
            <a:endParaRPr lang="da-DK"/>
          </a:p>
        </p:txBody>
      </p:sp>
    </p:spTree>
    <p:extLst>
      <p:ext uri="{BB962C8B-B14F-4D97-AF65-F5344CB8AC3E}">
        <p14:creationId xmlns:p14="http://schemas.microsoft.com/office/powerpoint/2010/main" val="4265890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8B0FF0-24A4-21C2-EC49-5CD9BC31E87C}"/>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27141366-2DAE-EA6A-FEE5-33FDA888505C}"/>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18F2C0AF-73B6-16EC-C35E-5227B062F15B}"/>
              </a:ext>
            </a:extLst>
          </p:cNvPr>
          <p:cNvSpPr>
            <a:spLocks noGrp="1"/>
          </p:cNvSpPr>
          <p:nvPr>
            <p:ph type="body" idx="1"/>
          </p:nvPr>
        </p:nvSpPr>
        <p:spPr/>
        <p:txBody>
          <a:bodyPr/>
          <a:lstStyle/>
          <a:p>
            <a:pPr marL="118133" indent="-118133">
              <a:buFontTx/>
              <a:buChar char="-"/>
            </a:pPr>
            <a:endParaRPr lang="da-DK" dirty="0"/>
          </a:p>
        </p:txBody>
      </p:sp>
      <p:sp>
        <p:nvSpPr>
          <p:cNvPr id="4" name="Pladsholder til slidenummer 3">
            <a:extLst>
              <a:ext uri="{FF2B5EF4-FFF2-40B4-BE49-F238E27FC236}">
                <a16:creationId xmlns:a16="http://schemas.microsoft.com/office/drawing/2014/main" id="{CF4E3E3A-7623-2979-C0B3-C298DF7FBD94}"/>
              </a:ext>
            </a:extLst>
          </p:cNvPr>
          <p:cNvSpPr>
            <a:spLocks noGrp="1"/>
          </p:cNvSpPr>
          <p:nvPr>
            <p:ph type="sldNum" sz="quarter" idx="5"/>
          </p:nvPr>
        </p:nvSpPr>
        <p:spPr/>
        <p:txBody>
          <a:bodyPr/>
          <a:lstStyle/>
          <a:p>
            <a:fld id="{8E661802-0B53-49F1-8AA0-D45D091AC16B}" type="slidenum">
              <a:rPr lang="da-DK" smtClean="0"/>
              <a:t>6</a:t>
            </a:fld>
            <a:endParaRPr lang="da-DK"/>
          </a:p>
        </p:txBody>
      </p:sp>
    </p:spTree>
    <p:extLst>
      <p:ext uri="{BB962C8B-B14F-4D97-AF65-F5344CB8AC3E}">
        <p14:creationId xmlns:p14="http://schemas.microsoft.com/office/powerpoint/2010/main" val="399800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K" dirty="0"/>
          </a:p>
        </p:txBody>
      </p:sp>
      <p:sp>
        <p:nvSpPr>
          <p:cNvPr id="4" name="Slide Number Placeholder 3"/>
          <p:cNvSpPr>
            <a:spLocks noGrp="1"/>
          </p:cNvSpPr>
          <p:nvPr>
            <p:ph type="sldNum" sz="quarter" idx="5"/>
          </p:nvPr>
        </p:nvSpPr>
        <p:spPr/>
        <p:txBody>
          <a:bodyPr/>
          <a:lstStyle/>
          <a:p>
            <a:fld id="{8E661802-0B53-49F1-8AA0-D45D091AC16B}" type="slidenum">
              <a:rPr lang="da-DK" smtClean="0"/>
              <a:t>8</a:t>
            </a:fld>
            <a:endParaRPr lang="da-DK"/>
          </a:p>
        </p:txBody>
      </p:sp>
    </p:spTree>
    <p:extLst>
      <p:ext uri="{BB962C8B-B14F-4D97-AF65-F5344CB8AC3E}">
        <p14:creationId xmlns:p14="http://schemas.microsoft.com/office/powerpoint/2010/main" val="960916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DB3CE-8C51-E543-02C6-8F7A941E4D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870420-920B-36F9-CC43-23B29236A9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F39FC5-C7EC-4F8F-3876-250F8C9384AA}"/>
              </a:ext>
            </a:extLst>
          </p:cNvPr>
          <p:cNvSpPr>
            <a:spLocks noGrp="1"/>
          </p:cNvSpPr>
          <p:nvPr>
            <p:ph type="body" idx="1"/>
          </p:nvPr>
        </p:nvSpPr>
        <p:spPr/>
        <p:txBody>
          <a:bodyPr/>
          <a:lstStyle/>
          <a:p>
            <a:endParaRPr lang="en-DK" dirty="0"/>
          </a:p>
        </p:txBody>
      </p:sp>
      <p:sp>
        <p:nvSpPr>
          <p:cNvPr id="4" name="Slide Number Placeholder 3">
            <a:extLst>
              <a:ext uri="{FF2B5EF4-FFF2-40B4-BE49-F238E27FC236}">
                <a16:creationId xmlns:a16="http://schemas.microsoft.com/office/drawing/2014/main" id="{BB2F8E01-3744-8F38-AF8B-15DB0DF77A22}"/>
              </a:ext>
            </a:extLst>
          </p:cNvPr>
          <p:cNvSpPr>
            <a:spLocks noGrp="1"/>
          </p:cNvSpPr>
          <p:nvPr>
            <p:ph type="sldNum" sz="quarter" idx="5"/>
          </p:nvPr>
        </p:nvSpPr>
        <p:spPr/>
        <p:txBody>
          <a:bodyPr/>
          <a:lstStyle/>
          <a:p>
            <a:fld id="{8E661802-0B53-49F1-8AA0-D45D091AC16B}" type="slidenum">
              <a:rPr lang="da-DK" smtClean="0"/>
              <a:t>9</a:t>
            </a:fld>
            <a:endParaRPr lang="da-DK"/>
          </a:p>
        </p:txBody>
      </p:sp>
    </p:spTree>
    <p:extLst>
      <p:ext uri="{BB962C8B-B14F-4D97-AF65-F5344CB8AC3E}">
        <p14:creationId xmlns:p14="http://schemas.microsoft.com/office/powerpoint/2010/main" val="3874345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D2131-D9E4-9B9F-EC40-8E93AEB95D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FBFA64-7247-AC0A-F3E4-BC8A211BB3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C88964-259A-1F8D-C34A-A899C81E17BB}"/>
              </a:ext>
            </a:extLst>
          </p:cNvPr>
          <p:cNvSpPr>
            <a:spLocks noGrp="1"/>
          </p:cNvSpPr>
          <p:nvPr>
            <p:ph type="body" idx="1"/>
          </p:nvPr>
        </p:nvSpPr>
        <p:spPr/>
        <p:txBody>
          <a:bodyPr/>
          <a:lstStyle/>
          <a:p>
            <a:endParaRPr lang="en-DK" dirty="0"/>
          </a:p>
        </p:txBody>
      </p:sp>
      <p:sp>
        <p:nvSpPr>
          <p:cNvPr id="4" name="Slide Number Placeholder 3">
            <a:extLst>
              <a:ext uri="{FF2B5EF4-FFF2-40B4-BE49-F238E27FC236}">
                <a16:creationId xmlns:a16="http://schemas.microsoft.com/office/drawing/2014/main" id="{7BDD629A-3D6A-5F51-43AE-E4A7699F36AA}"/>
              </a:ext>
            </a:extLst>
          </p:cNvPr>
          <p:cNvSpPr>
            <a:spLocks noGrp="1"/>
          </p:cNvSpPr>
          <p:nvPr>
            <p:ph type="sldNum" sz="quarter" idx="5"/>
          </p:nvPr>
        </p:nvSpPr>
        <p:spPr/>
        <p:txBody>
          <a:bodyPr/>
          <a:lstStyle/>
          <a:p>
            <a:fld id="{8E661802-0B53-49F1-8AA0-D45D091AC16B}" type="slidenum">
              <a:rPr lang="da-DK" smtClean="0"/>
              <a:t>10</a:t>
            </a:fld>
            <a:endParaRPr lang="da-DK"/>
          </a:p>
        </p:txBody>
      </p:sp>
    </p:spTree>
    <p:extLst>
      <p:ext uri="{BB962C8B-B14F-4D97-AF65-F5344CB8AC3E}">
        <p14:creationId xmlns:p14="http://schemas.microsoft.com/office/powerpoint/2010/main" val="14949274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bg>
      <p:bgRef idx="1001">
        <a:schemeClr val="bg2"/>
      </p:bgRef>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73C74DC-5268-E146-86DA-2CF4E0B398F4}"/>
              </a:ext>
            </a:extLst>
          </p:cNvPr>
          <p:cNvSpPr/>
          <p:nvPr userDrawn="1"/>
        </p:nvSpPr>
        <p:spPr>
          <a:xfrm>
            <a:off x="-1" y="-1"/>
            <a:ext cx="12192001" cy="57738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Undertitel 2">
            <a:extLst>
              <a:ext uri="{FF2B5EF4-FFF2-40B4-BE49-F238E27FC236}">
                <a16:creationId xmlns:a16="http://schemas.microsoft.com/office/drawing/2014/main" id="{16A4F827-5D2F-8F44-AE9F-A9C5394DCE87}"/>
              </a:ext>
            </a:extLst>
          </p:cNvPr>
          <p:cNvSpPr>
            <a:spLocks noGrp="1"/>
          </p:cNvSpPr>
          <p:nvPr>
            <p:ph type="subTitle" idx="1" hasCustomPrompt="1"/>
          </p:nvPr>
        </p:nvSpPr>
        <p:spPr>
          <a:xfrm>
            <a:off x="1524000" y="3429000"/>
            <a:ext cx="9144000" cy="1713410"/>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Undertitel på præsentation</a:t>
            </a:r>
          </a:p>
        </p:txBody>
      </p:sp>
      <p:sp>
        <p:nvSpPr>
          <p:cNvPr id="2" name="Titel 1">
            <a:extLst>
              <a:ext uri="{FF2B5EF4-FFF2-40B4-BE49-F238E27FC236}">
                <a16:creationId xmlns:a16="http://schemas.microsoft.com/office/drawing/2014/main" id="{51D379BE-C4A4-684D-AB52-C001E7BCF206}"/>
              </a:ext>
            </a:extLst>
          </p:cNvPr>
          <p:cNvSpPr>
            <a:spLocks noGrp="1"/>
          </p:cNvSpPr>
          <p:nvPr>
            <p:ph type="ctrTitle" hasCustomPrompt="1"/>
          </p:nvPr>
        </p:nvSpPr>
        <p:spPr>
          <a:xfrm>
            <a:off x="1524000" y="868362"/>
            <a:ext cx="9144000" cy="2387600"/>
          </a:xfrm>
        </p:spPr>
        <p:txBody>
          <a:bodyPr anchor="b">
            <a:noAutofit/>
          </a:bodyPr>
          <a:lstStyle>
            <a:lvl1pPr algn="ctr">
              <a:defRPr sz="6000">
                <a:solidFill>
                  <a:schemeClr val="tx1"/>
                </a:solidFill>
              </a:defRPr>
            </a:lvl1pPr>
          </a:lstStyle>
          <a:p>
            <a:r>
              <a:rPr lang="da-DK"/>
              <a:t>Titel på præsentation</a:t>
            </a:r>
          </a:p>
        </p:txBody>
      </p:sp>
      <p:pic>
        <p:nvPicPr>
          <p:cNvPr id="6" name="Billede 5" descr="Et billede, der indeholder tekst&#10;&#10;Automatisk genereret beskrivelse">
            <a:extLst>
              <a:ext uri="{FF2B5EF4-FFF2-40B4-BE49-F238E27FC236}">
                <a16:creationId xmlns:a16="http://schemas.microsoft.com/office/drawing/2014/main" id="{4037E1C9-523D-C64E-B4EA-3BCBEE27388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73509" y="5773838"/>
            <a:ext cx="4818491" cy="1084161"/>
          </a:xfrm>
          <a:prstGeom prst="rect">
            <a:avLst/>
          </a:prstGeom>
        </p:spPr>
      </p:pic>
    </p:spTree>
    <p:extLst>
      <p:ext uri="{BB962C8B-B14F-4D97-AF65-F5344CB8AC3E}">
        <p14:creationId xmlns:p14="http://schemas.microsoft.com/office/powerpoint/2010/main" val="3094946398"/>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ummereret 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0D8F41D7-51C8-7142-9F78-8FC562C33A37}"/>
              </a:ext>
            </a:extLst>
          </p:cNvPr>
          <p:cNvSpPr/>
          <p:nvPr userDrawn="1"/>
        </p:nvSpPr>
        <p:spPr>
          <a:xfrm>
            <a:off x="0" y="0"/>
            <a:ext cx="474345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04F88E9F-E871-7940-B328-E97A5DBF21E7}"/>
              </a:ext>
            </a:extLst>
          </p:cNvPr>
          <p:cNvSpPr>
            <a:spLocks noGrp="1"/>
          </p:cNvSpPr>
          <p:nvPr>
            <p:ph type="title" hasCustomPrompt="1"/>
          </p:nvPr>
        </p:nvSpPr>
        <p:spPr>
          <a:xfrm>
            <a:off x="542924" y="2333625"/>
            <a:ext cx="3590925" cy="4135424"/>
          </a:xfrm>
        </p:spPr>
        <p:txBody>
          <a:bodyPr anchor="t" anchorCtr="0"/>
          <a:lstStyle>
            <a:lvl1pPr algn="l">
              <a:defRPr>
                <a:solidFill>
                  <a:schemeClr val="bg2"/>
                </a:solidFill>
              </a:defRPr>
            </a:lvl1pPr>
          </a:lstStyle>
          <a:p>
            <a:r>
              <a:rPr lang="da-DK"/>
              <a:t>Klik for at redigere titel i masteren</a:t>
            </a:r>
          </a:p>
        </p:txBody>
      </p:sp>
      <p:sp>
        <p:nvSpPr>
          <p:cNvPr id="3" name="Pladsholder til indhold 2">
            <a:extLst>
              <a:ext uri="{FF2B5EF4-FFF2-40B4-BE49-F238E27FC236}">
                <a16:creationId xmlns:a16="http://schemas.microsoft.com/office/drawing/2014/main" id="{77CC4AAC-22AF-AC47-BEA1-A4BD966BEECB}"/>
              </a:ext>
            </a:extLst>
          </p:cNvPr>
          <p:cNvSpPr>
            <a:spLocks noGrp="1"/>
          </p:cNvSpPr>
          <p:nvPr>
            <p:ph idx="1"/>
          </p:nvPr>
        </p:nvSpPr>
        <p:spPr>
          <a:xfrm>
            <a:off x="5004850" y="1488141"/>
            <a:ext cx="6604053" cy="5057136"/>
          </a:xfrm>
        </p:spPr>
        <p:txBody>
          <a:bodyPr/>
          <a:lstStyle>
            <a:lvl1pPr marL="266700" indent="-266700">
              <a:buClr>
                <a:schemeClr val="accent2"/>
              </a:buClr>
              <a:tabLst/>
              <a:defRPr/>
            </a:lvl1pPr>
            <a:lvl2pPr marL="622300" indent="-260350">
              <a:buClr>
                <a:schemeClr val="accent2"/>
              </a:buClr>
              <a:tabLst/>
              <a:defRPr/>
            </a:lvl2pPr>
            <a:lvl3pPr marL="977900" indent="-260350">
              <a:buClr>
                <a:schemeClr val="accent2"/>
              </a:buClr>
              <a:tabLst/>
              <a:defRPr/>
            </a:lvl3pPr>
            <a:lvl4pPr marL="1339850" indent="-268288">
              <a:buClr>
                <a:schemeClr val="accent2"/>
              </a:buClr>
              <a:tabLst/>
              <a:defRPr/>
            </a:lvl4pPr>
            <a:lvl5pPr marL="1695450" indent="-228600">
              <a:buClr>
                <a:schemeClr val="accent2"/>
              </a:buClr>
              <a:tabLst/>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cxnSp>
        <p:nvCxnSpPr>
          <p:cNvPr id="9" name="Lige forbindelse 8">
            <a:extLst>
              <a:ext uri="{FF2B5EF4-FFF2-40B4-BE49-F238E27FC236}">
                <a16:creationId xmlns:a16="http://schemas.microsoft.com/office/drawing/2014/main" id="{B05B4C1E-C415-1D40-BD99-BDCB803C729E}"/>
              </a:ext>
            </a:extLst>
          </p:cNvPr>
          <p:cNvCxnSpPr>
            <a:cxnSpLocks/>
          </p:cNvCxnSpPr>
          <p:nvPr userDrawn="1"/>
        </p:nvCxnSpPr>
        <p:spPr>
          <a:xfrm>
            <a:off x="542925" y="733425"/>
            <a:ext cx="3590925" cy="0"/>
          </a:xfrm>
          <a:prstGeom prst="line">
            <a:avLst/>
          </a:prstGeom>
          <a:ln w="76200" cap="rnd">
            <a:round/>
            <a:headEnd type="none"/>
            <a:tailEnd type="none"/>
          </a:ln>
        </p:spPr>
        <p:style>
          <a:lnRef idx="3">
            <a:schemeClr val="accent2"/>
          </a:lnRef>
          <a:fillRef idx="0">
            <a:schemeClr val="accent2"/>
          </a:fillRef>
          <a:effectRef idx="2">
            <a:schemeClr val="accent2"/>
          </a:effectRef>
          <a:fontRef idx="minor">
            <a:schemeClr val="tx1"/>
          </a:fontRef>
        </p:style>
      </p:cxnSp>
      <p:sp>
        <p:nvSpPr>
          <p:cNvPr id="6" name="Pladsholder til tekst 5">
            <a:extLst>
              <a:ext uri="{FF2B5EF4-FFF2-40B4-BE49-F238E27FC236}">
                <a16:creationId xmlns:a16="http://schemas.microsoft.com/office/drawing/2014/main" id="{5ADF57CA-15C2-7F44-9F87-80FF9624B690}"/>
              </a:ext>
            </a:extLst>
          </p:cNvPr>
          <p:cNvSpPr>
            <a:spLocks noGrp="1"/>
          </p:cNvSpPr>
          <p:nvPr>
            <p:ph type="body" sz="quarter" idx="10" hasCustomPrompt="1"/>
          </p:nvPr>
        </p:nvSpPr>
        <p:spPr>
          <a:xfrm>
            <a:off x="5004850" y="619375"/>
            <a:ext cx="6604053" cy="571500"/>
          </a:xfrm>
        </p:spPr>
        <p:txBody>
          <a:bodyPr/>
          <a:lstStyle>
            <a:lvl1pPr marL="0" indent="0">
              <a:buNone/>
              <a:defRPr sz="4000" b="1" i="0">
                <a:latin typeface="Amsi Pro Bold" panose="020B0A06020201010104" pitchFamily="34" charset="77"/>
              </a:defRPr>
            </a:lvl1pPr>
          </a:lstStyle>
          <a:p>
            <a:pPr lvl="0"/>
            <a:r>
              <a:rPr lang="da-DK"/>
              <a:t>Overskrift</a:t>
            </a:r>
          </a:p>
        </p:txBody>
      </p:sp>
      <p:sp>
        <p:nvSpPr>
          <p:cNvPr id="16" name="Pladsholder til tekst 15">
            <a:extLst>
              <a:ext uri="{FF2B5EF4-FFF2-40B4-BE49-F238E27FC236}">
                <a16:creationId xmlns:a16="http://schemas.microsoft.com/office/drawing/2014/main" id="{1983D694-A2C5-574C-99D0-9412AC7904C9}"/>
              </a:ext>
            </a:extLst>
          </p:cNvPr>
          <p:cNvSpPr>
            <a:spLocks noGrp="1"/>
          </p:cNvSpPr>
          <p:nvPr>
            <p:ph type="body" sz="quarter" idx="11" hasCustomPrompt="1"/>
          </p:nvPr>
        </p:nvSpPr>
        <p:spPr>
          <a:xfrm>
            <a:off x="542925" y="985838"/>
            <a:ext cx="3590924" cy="1004887"/>
          </a:xfrm>
        </p:spPr>
        <p:txBody>
          <a:bodyPr>
            <a:noAutofit/>
          </a:bodyPr>
          <a:lstStyle>
            <a:lvl1pPr marL="0" indent="0">
              <a:buNone/>
              <a:defRPr sz="8800" b="1" i="0">
                <a:solidFill>
                  <a:schemeClr val="accent2"/>
                </a:solidFill>
                <a:latin typeface="Amsi Pro Ultra" panose="020B0A06020201010104" pitchFamily="34" charset="77"/>
              </a:defRPr>
            </a:lvl1pPr>
          </a:lstStyle>
          <a:p>
            <a:pPr lvl="0"/>
            <a:r>
              <a:rPr lang="da-DK"/>
              <a:t>1.</a:t>
            </a:r>
          </a:p>
        </p:txBody>
      </p:sp>
    </p:spTree>
    <p:extLst>
      <p:ext uri="{BB962C8B-B14F-4D97-AF65-F5344CB8AC3E}">
        <p14:creationId xmlns:p14="http://schemas.microsoft.com/office/powerpoint/2010/main" val="2724624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cxnSp>
        <p:nvCxnSpPr>
          <p:cNvPr id="8" name="Lige forbindelse 7">
            <a:extLst>
              <a:ext uri="{FF2B5EF4-FFF2-40B4-BE49-F238E27FC236}">
                <a16:creationId xmlns:a16="http://schemas.microsoft.com/office/drawing/2014/main" id="{68B4447D-05F3-5747-A035-90E5F79C919C}"/>
              </a:ext>
            </a:extLst>
          </p:cNvPr>
          <p:cNvCxnSpPr/>
          <p:nvPr userDrawn="1"/>
        </p:nvCxnSpPr>
        <p:spPr>
          <a:xfrm>
            <a:off x="695325" y="1539689"/>
            <a:ext cx="10801350" cy="0"/>
          </a:xfrm>
          <a:prstGeom prst="line">
            <a:avLst/>
          </a:prstGeom>
          <a:ln>
            <a:solidFill>
              <a:schemeClr val="accent2"/>
            </a:solidFill>
          </a:ln>
        </p:spPr>
        <p:style>
          <a:lnRef idx="2">
            <a:schemeClr val="accent4"/>
          </a:lnRef>
          <a:fillRef idx="0">
            <a:schemeClr val="accent4"/>
          </a:fillRef>
          <a:effectRef idx="1">
            <a:schemeClr val="accent4"/>
          </a:effectRef>
          <a:fontRef idx="minor">
            <a:schemeClr val="tx1"/>
          </a:fontRef>
        </p:style>
      </p:cxnSp>
      <p:sp>
        <p:nvSpPr>
          <p:cNvPr id="6" name="Titel 1">
            <a:extLst>
              <a:ext uri="{FF2B5EF4-FFF2-40B4-BE49-F238E27FC236}">
                <a16:creationId xmlns:a16="http://schemas.microsoft.com/office/drawing/2014/main" id="{6118ABB6-9586-EA46-9534-DEBEF133C890}"/>
              </a:ext>
            </a:extLst>
          </p:cNvPr>
          <p:cNvSpPr>
            <a:spLocks noGrp="1"/>
          </p:cNvSpPr>
          <p:nvPr>
            <p:ph type="title" hasCustomPrompt="1"/>
          </p:nvPr>
        </p:nvSpPr>
        <p:spPr>
          <a:xfrm>
            <a:off x="695325" y="692150"/>
            <a:ext cx="10800000" cy="540000"/>
          </a:xfrm>
        </p:spPr>
        <p:txBody>
          <a:bodyPr/>
          <a:lstStyle/>
          <a:p>
            <a:r>
              <a:rPr lang="da-DK"/>
              <a:t>Overskrift</a:t>
            </a:r>
          </a:p>
        </p:txBody>
      </p:sp>
      <p:sp>
        <p:nvSpPr>
          <p:cNvPr id="9" name="Pladsholder til tekst 2">
            <a:extLst>
              <a:ext uri="{FF2B5EF4-FFF2-40B4-BE49-F238E27FC236}">
                <a16:creationId xmlns:a16="http://schemas.microsoft.com/office/drawing/2014/main" id="{B0E20106-0188-BD49-ADB9-EC72417AF9E7}"/>
              </a:ext>
            </a:extLst>
          </p:cNvPr>
          <p:cNvSpPr>
            <a:spLocks noGrp="1"/>
          </p:cNvSpPr>
          <p:nvPr>
            <p:ph type="body" idx="1" hasCustomPrompt="1"/>
          </p:nvPr>
        </p:nvSpPr>
        <p:spPr>
          <a:xfrm>
            <a:off x="695326" y="1766888"/>
            <a:ext cx="10799998" cy="540000"/>
          </a:xfrm>
        </p:spPr>
        <p:txBody>
          <a:bodyPr anchor="b"/>
          <a:lstStyle>
            <a:lvl1pPr marL="0" indent="0">
              <a:buNone/>
              <a:defRPr sz="2400" b="1" i="0">
                <a:latin typeface="Amsi Pro Bold" panose="020B0A060202010101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Mellemrubrik</a:t>
            </a:r>
          </a:p>
        </p:txBody>
      </p:sp>
      <p:sp>
        <p:nvSpPr>
          <p:cNvPr id="10" name="Pladsholder til indhold 3">
            <a:extLst>
              <a:ext uri="{FF2B5EF4-FFF2-40B4-BE49-F238E27FC236}">
                <a16:creationId xmlns:a16="http://schemas.microsoft.com/office/drawing/2014/main" id="{E46F0DD8-94D2-EE4F-8EB3-2A33E43BB504}"/>
              </a:ext>
            </a:extLst>
          </p:cNvPr>
          <p:cNvSpPr>
            <a:spLocks noGrp="1"/>
          </p:cNvSpPr>
          <p:nvPr>
            <p:ph sz="half" idx="2"/>
          </p:nvPr>
        </p:nvSpPr>
        <p:spPr>
          <a:xfrm>
            <a:off x="695327" y="2566986"/>
            <a:ext cx="10799998" cy="3598864"/>
          </a:xfrm>
        </p:spPr>
        <p:txBody>
          <a:bodyPr>
            <a:noAutofit/>
          </a:bodyPr>
          <a:lstStyle>
            <a:lvl1pPr>
              <a:defRPr sz="2000"/>
            </a:lvl1pPr>
            <a:lvl2pPr>
              <a:defRPr sz="1800"/>
            </a:lvl2pPr>
            <a:lvl3pPr>
              <a:defRPr sz="1600"/>
            </a:lvl3pPr>
            <a:lvl4pPr>
              <a:defRPr sz="1400"/>
            </a:lvl4pPr>
            <a:lvl5pPr>
              <a:defRPr sz="1400"/>
            </a:lvl5pPr>
          </a:lstStyle>
          <a:p>
            <a:pPr lvl="0"/>
            <a:r>
              <a:rPr lang="da-DK"/>
              <a:t>Klik for at redigere teksttypografierne i masteren</a:t>
            </a:r>
          </a:p>
          <a:p>
            <a:pPr lvl="1"/>
            <a:r>
              <a:rPr lang="da-DK"/>
              <a:t>Andet niveau</a:t>
            </a:r>
          </a:p>
          <a:p>
            <a:pPr lvl="2"/>
            <a:r>
              <a:rPr lang="da-DK"/>
              <a:t>Tredje niveau</a:t>
            </a:r>
          </a:p>
        </p:txBody>
      </p:sp>
    </p:spTree>
    <p:extLst>
      <p:ext uri="{BB962C8B-B14F-4D97-AF65-F5344CB8AC3E}">
        <p14:creationId xmlns:p14="http://schemas.microsoft.com/office/powerpoint/2010/main" val="4269866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Tekst i to spal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4709E4-A2F5-F74C-AAFF-65D6A3893ECB}"/>
              </a:ext>
            </a:extLst>
          </p:cNvPr>
          <p:cNvSpPr>
            <a:spLocks noGrp="1"/>
          </p:cNvSpPr>
          <p:nvPr>
            <p:ph type="title" hasCustomPrompt="1"/>
          </p:nvPr>
        </p:nvSpPr>
        <p:spPr>
          <a:xfrm>
            <a:off x="695325" y="692150"/>
            <a:ext cx="10800000" cy="540000"/>
          </a:xfrm>
        </p:spPr>
        <p:txBody>
          <a:bodyPr>
            <a:noAutofit/>
          </a:bodyPr>
          <a:lstStyle/>
          <a:p>
            <a:r>
              <a:rPr lang="da-DK"/>
              <a:t>Overskrift</a:t>
            </a:r>
          </a:p>
        </p:txBody>
      </p:sp>
      <p:sp>
        <p:nvSpPr>
          <p:cNvPr id="3" name="Pladsholder til tekst 2">
            <a:extLst>
              <a:ext uri="{FF2B5EF4-FFF2-40B4-BE49-F238E27FC236}">
                <a16:creationId xmlns:a16="http://schemas.microsoft.com/office/drawing/2014/main" id="{100CEEAA-97E6-064A-9226-6624F2D213AD}"/>
              </a:ext>
            </a:extLst>
          </p:cNvPr>
          <p:cNvSpPr>
            <a:spLocks noGrp="1"/>
          </p:cNvSpPr>
          <p:nvPr>
            <p:ph type="body" idx="1" hasCustomPrompt="1"/>
          </p:nvPr>
        </p:nvSpPr>
        <p:spPr>
          <a:xfrm>
            <a:off x="695326" y="1766888"/>
            <a:ext cx="5040000" cy="540000"/>
          </a:xfrm>
        </p:spPr>
        <p:txBody>
          <a:bodyPr anchor="b">
            <a:noAutofit/>
          </a:bodyPr>
          <a:lstStyle>
            <a:lvl1pPr marL="0" indent="0">
              <a:buNone/>
              <a:defRPr sz="2400" b="1" i="0">
                <a:latin typeface="Amsi Pro Bold" panose="020B0A060202010101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Mellemrubrik</a:t>
            </a:r>
          </a:p>
        </p:txBody>
      </p:sp>
      <p:sp>
        <p:nvSpPr>
          <p:cNvPr id="4" name="Pladsholder til indhold 3">
            <a:extLst>
              <a:ext uri="{FF2B5EF4-FFF2-40B4-BE49-F238E27FC236}">
                <a16:creationId xmlns:a16="http://schemas.microsoft.com/office/drawing/2014/main" id="{1508586C-5A6E-D344-998E-A9A99F1D741F}"/>
              </a:ext>
            </a:extLst>
          </p:cNvPr>
          <p:cNvSpPr>
            <a:spLocks noGrp="1"/>
          </p:cNvSpPr>
          <p:nvPr>
            <p:ph sz="half" idx="2"/>
          </p:nvPr>
        </p:nvSpPr>
        <p:spPr>
          <a:xfrm>
            <a:off x="695327" y="2566986"/>
            <a:ext cx="5040000" cy="3598864"/>
          </a:xfrm>
        </p:spPr>
        <p:txBody>
          <a:bodyPr>
            <a:noAutofit/>
          </a:bodyPr>
          <a:lstStyle>
            <a:lvl1pPr>
              <a:defRPr sz="2000"/>
            </a:lvl1pPr>
            <a:lvl2pPr>
              <a:defRPr sz="1800"/>
            </a:lvl2pPr>
            <a:lvl3pPr>
              <a:defRPr sz="1600"/>
            </a:lvl3pPr>
            <a:lvl4pPr>
              <a:defRPr sz="1400"/>
            </a:lvl4pPr>
            <a:lvl5pPr>
              <a:defRPr sz="1400"/>
            </a:lvl5pPr>
          </a:lstStyle>
          <a:p>
            <a:pPr lvl="0"/>
            <a:r>
              <a:rPr lang="da-DK"/>
              <a:t>Klik for at redigere teksttypografierne i masteren</a:t>
            </a:r>
          </a:p>
          <a:p>
            <a:pPr lvl="1"/>
            <a:r>
              <a:rPr lang="da-DK"/>
              <a:t>Andet niveau</a:t>
            </a:r>
          </a:p>
          <a:p>
            <a:pPr lvl="2"/>
            <a:r>
              <a:rPr lang="da-DK"/>
              <a:t>Tredje niveau</a:t>
            </a:r>
          </a:p>
        </p:txBody>
      </p:sp>
      <p:sp>
        <p:nvSpPr>
          <p:cNvPr id="5" name="Pladsholder til tekst 4">
            <a:extLst>
              <a:ext uri="{FF2B5EF4-FFF2-40B4-BE49-F238E27FC236}">
                <a16:creationId xmlns:a16="http://schemas.microsoft.com/office/drawing/2014/main" id="{CF7CE71D-21AB-7945-863E-5E494E19AE36}"/>
              </a:ext>
            </a:extLst>
          </p:cNvPr>
          <p:cNvSpPr>
            <a:spLocks noGrp="1"/>
          </p:cNvSpPr>
          <p:nvPr>
            <p:ph type="body" sz="quarter" idx="3" hasCustomPrompt="1"/>
          </p:nvPr>
        </p:nvSpPr>
        <p:spPr>
          <a:xfrm>
            <a:off x="6455325" y="1766888"/>
            <a:ext cx="5040000" cy="540000"/>
          </a:xfrm>
        </p:spPr>
        <p:txBody>
          <a:bodyPr anchor="b">
            <a:noAutofit/>
          </a:bodyPr>
          <a:lstStyle>
            <a:lvl1pPr marL="0" indent="0">
              <a:buNone/>
              <a:defRPr sz="2400" b="1" i="0">
                <a:latin typeface="Amsi Pro Bold" panose="020B0A060202010101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Mellemrubrik</a:t>
            </a:r>
          </a:p>
        </p:txBody>
      </p:sp>
      <p:sp>
        <p:nvSpPr>
          <p:cNvPr id="6" name="Pladsholder til indhold 5">
            <a:extLst>
              <a:ext uri="{FF2B5EF4-FFF2-40B4-BE49-F238E27FC236}">
                <a16:creationId xmlns:a16="http://schemas.microsoft.com/office/drawing/2014/main" id="{CEBB9AC7-CB14-F646-B289-514A0D101F70}"/>
              </a:ext>
            </a:extLst>
          </p:cNvPr>
          <p:cNvSpPr>
            <a:spLocks noGrp="1"/>
          </p:cNvSpPr>
          <p:nvPr>
            <p:ph sz="quarter" idx="4"/>
          </p:nvPr>
        </p:nvSpPr>
        <p:spPr>
          <a:xfrm>
            <a:off x="6456675" y="2566986"/>
            <a:ext cx="5040000" cy="3598864"/>
          </a:xfrm>
        </p:spPr>
        <p:txBody>
          <a:bodyPr>
            <a:noAutofit/>
          </a:bodyPr>
          <a:lstStyle>
            <a:lvl1pPr>
              <a:defRPr sz="2000"/>
            </a:lvl1pPr>
            <a:lvl2pPr>
              <a:defRPr sz="1800"/>
            </a:lvl2pPr>
            <a:lvl3pPr>
              <a:defRPr sz="1600"/>
            </a:lvl3pPr>
            <a:lvl4pPr>
              <a:defRPr sz="1400"/>
            </a:lvl4pPr>
            <a:lvl5pPr>
              <a:defRPr sz="1400"/>
            </a:lvl5pPr>
          </a:lstStyle>
          <a:p>
            <a:pPr lvl="0"/>
            <a:r>
              <a:rPr lang="da-DK"/>
              <a:t>Klik for at redigere teksttypografierne i masteren</a:t>
            </a:r>
          </a:p>
          <a:p>
            <a:pPr lvl="1"/>
            <a:r>
              <a:rPr lang="da-DK"/>
              <a:t>Andet niveau</a:t>
            </a:r>
          </a:p>
          <a:p>
            <a:pPr lvl="2"/>
            <a:r>
              <a:rPr lang="da-DK"/>
              <a:t>Tredje niveau</a:t>
            </a:r>
          </a:p>
        </p:txBody>
      </p:sp>
      <p:cxnSp>
        <p:nvCxnSpPr>
          <p:cNvPr id="7" name="Lige forbindelse 6">
            <a:extLst>
              <a:ext uri="{FF2B5EF4-FFF2-40B4-BE49-F238E27FC236}">
                <a16:creationId xmlns:a16="http://schemas.microsoft.com/office/drawing/2014/main" id="{1C3DF07C-00F6-7340-8EEB-FBA93C6D7B2B}"/>
              </a:ext>
            </a:extLst>
          </p:cNvPr>
          <p:cNvCxnSpPr/>
          <p:nvPr userDrawn="1"/>
        </p:nvCxnSpPr>
        <p:spPr>
          <a:xfrm>
            <a:off x="695325" y="1539689"/>
            <a:ext cx="10801350" cy="0"/>
          </a:xfrm>
          <a:prstGeom prst="line">
            <a:avLst/>
          </a:prstGeom>
          <a:ln>
            <a:solidFill>
              <a:schemeClr val="accent2"/>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211818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lede og tekst">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39D9F604-A273-294F-A764-E5FD8B97F941}"/>
              </a:ext>
            </a:extLst>
          </p:cNvPr>
          <p:cNvSpPr>
            <a:spLocks noGrp="1"/>
          </p:cNvSpPr>
          <p:nvPr>
            <p:ph type="title" hasCustomPrompt="1"/>
          </p:nvPr>
        </p:nvSpPr>
        <p:spPr>
          <a:xfrm>
            <a:off x="6455325" y="692150"/>
            <a:ext cx="5040000" cy="540000"/>
          </a:xfrm>
        </p:spPr>
        <p:txBody>
          <a:bodyPr/>
          <a:lstStyle/>
          <a:p>
            <a:r>
              <a:rPr lang="da-DK"/>
              <a:t>Overskrift</a:t>
            </a:r>
          </a:p>
        </p:txBody>
      </p:sp>
      <p:sp>
        <p:nvSpPr>
          <p:cNvPr id="11" name="Pladsholder til tekst 4">
            <a:extLst>
              <a:ext uri="{FF2B5EF4-FFF2-40B4-BE49-F238E27FC236}">
                <a16:creationId xmlns:a16="http://schemas.microsoft.com/office/drawing/2014/main" id="{CB49D2F8-368E-A845-A733-239B9E7DED39}"/>
              </a:ext>
            </a:extLst>
          </p:cNvPr>
          <p:cNvSpPr>
            <a:spLocks noGrp="1"/>
          </p:cNvSpPr>
          <p:nvPr>
            <p:ph type="body" sz="quarter" idx="3" hasCustomPrompt="1"/>
          </p:nvPr>
        </p:nvSpPr>
        <p:spPr>
          <a:xfrm>
            <a:off x="6455325" y="1766888"/>
            <a:ext cx="5040000" cy="540000"/>
          </a:xfrm>
        </p:spPr>
        <p:txBody>
          <a:bodyPr anchor="b"/>
          <a:lstStyle>
            <a:lvl1pPr marL="0" indent="0">
              <a:buNone/>
              <a:defRPr sz="2400" b="1" i="0">
                <a:latin typeface="Amsi Pro Bold" panose="020B0A060202010101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Mellemrubrik</a:t>
            </a:r>
          </a:p>
        </p:txBody>
      </p:sp>
      <p:sp>
        <p:nvSpPr>
          <p:cNvPr id="12" name="Pladsholder til indhold 5">
            <a:extLst>
              <a:ext uri="{FF2B5EF4-FFF2-40B4-BE49-F238E27FC236}">
                <a16:creationId xmlns:a16="http://schemas.microsoft.com/office/drawing/2014/main" id="{5DD52DCC-616F-B54B-BA5C-A68C17BAC98B}"/>
              </a:ext>
            </a:extLst>
          </p:cNvPr>
          <p:cNvSpPr>
            <a:spLocks noGrp="1"/>
          </p:cNvSpPr>
          <p:nvPr>
            <p:ph sz="quarter" idx="4"/>
          </p:nvPr>
        </p:nvSpPr>
        <p:spPr>
          <a:xfrm>
            <a:off x="6456675" y="2566986"/>
            <a:ext cx="5040000" cy="3598864"/>
          </a:xfrm>
        </p:spPr>
        <p:txBody>
          <a:bodyPr>
            <a:noAutofit/>
          </a:bodyPr>
          <a:lstStyle>
            <a:lvl1pPr>
              <a:defRPr sz="2000"/>
            </a:lvl1pPr>
            <a:lvl2pPr>
              <a:defRPr sz="1800"/>
            </a:lvl2pPr>
            <a:lvl3pPr>
              <a:defRPr sz="1600"/>
            </a:lvl3pPr>
            <a:lvl4pPr>
              <a:defRPr sz="1400"/>
            </a:lvl4pPr>
            <a:lvl5pPr>
              <a:defRPr sz="1400"/>
            </a:lvl5pPr>
          </a:lstStyle>
          <a:p>
            <a:pPr lvl="0"/>
            <a:r>
              <a:rPr lang="da-DK"/>
              <a:t>Klik for at redigere teksttypografierne i masteren</a:t>
            </a:r>
          </a:p>
          <a:p>
            <a:pPr lvl="1"/>
            <a:r>
              <a:rPr lang="da-DK"/>
              <a:t>Andet niveau</a:t>
            </a:r>
          </a:p>
          <a:p>
            <a:pPr lvl="2"/>
            <a:r>
              <a:rPr lang="da-DK"/>
              <a:t>Tredje niveau</a:t>
            </a:r>
          </a:p>
        </p:txBody>
      </p:sp>
      <p:cxnSp>
        <p:nvCxnSpPr>
          <p:cNvPr id="16" name="Lige forbindelse 15">
            <a:extLst>
              <a:ext uri="{FF2B5EF4-FFF2-40B4-BE49-F238E27FC236}">
                <a16:creationId xmlns:a16="http://schemas.microsoft.com/office/drawing/2014/main" id="{63628552-0607-DA4C-A961-52DAC6F77C7B}"/>
              </a:ext>
            </a:extLst>
          </p:cNvPr>
          <p:cNvCxnSpPr>
            <a:cxnSpLocks/>
          </p:cNvCxnSpPr>
          <p:nvPr userDrawn="1"/>
        </p:nvCxnSpPr>
        <p:spPr>
          <a:xfrm>
            <a:off x="6455325" y="1539689"/>
            <a:ext cx="5041350" cy="0"/>
          </a:xfrm>
          <a:prstGeom prst="line">
            <a:avLst/>
          </a:prstGeom>
          <a:ln>
            <a:solidFill>
              <a:schemeClr val="accent2"/>
            </a:solidFill>
          </a:ln>
        </p:spPr>
        <p:style>
          <a:lnRef idx="2">
            <a:schemeClr val="accent4"/>
          </a:lnRef>
          <a:fillRef idx="0">
            <a:schemeClr val="accent4"/>
          </a:fillRef>
          <a:effectRef idx="1">
            <a:schemeClr val="accent4"/>
          </a:effectRef>
          <a:fontRef idx="minor">
            <a:schemeClr val="tx1"/>
          </a:fontRef>
        </p:style>
      </p:cxnSp>
      <p:sp>
        <p:nvSpPr>
          <p:cNvPr id="4" name="Pladsholder til indhold 3">
            <a:extLst>
              <a:ext uri="{FF2B5EF4-FFF2-40B4-BE49-F238E27FC236}">
                <a16:creationId xmlns:a16="http://schemas.microsoft.com/office/drawing/2014/main" id="{5A01EC55-BF1E-5249-A01B-974E816CC72E}"/>
              </a:ext>
            </a:extLst>
          </p:cNvPr>
          <p:cNvSpPr>
            <a:spLocks noGrp="1"/>
          </p:cNvSpPr>
          <p:nvPr>
            <p:ph sz="quarter" idx="10" hasCustomPrompt="1"/>
          </p:nvPr>
        </p:nvSpPr>
        <p:spPr>
          <a:xfrm>
            <a:off x="-312" y="0"/>
            <a:ext cx="5735638" cy="6858000"/>
          </a:xfrm>
          <a:solidFill>
            <a:schemeClr val="accent6"/>
          </a:solidFill>
        </p:spPr>
        <p:txBody>
          <a:bodyPr anchor="ctr"/>
          <a:lstStyle>
            <a:lvl1pPr marL="0" indent="0" algn="ctr">
              <a:buNone/>
              <a:defRPr/>
            </a:lvl1pPr>
          </a:lstStyle>
          <a:p>
            <a:r>
              <a:rPr lang="da-DK"/>
              <a:t>Klik på ikonet for at tilføje indhold</a:t>
            </a:r>
          </a:p>
        </p:txBody>
      </p:sp>
    </p:spTree>
    <p:extLst>
      <p:ext uri="{BB962C8B-B14F-4D97-AF65-F5344CB8AC3E}">
        <p14:creationId xmlns:p14="http://schemas.microsoft.com/office/powerpoint/2010/main" val="1495908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un billede">
    <p:spTree>
      <p:nvGrpSpPr>
        <p:cNvPr id="1" name=""/>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7C09A3E5-7B5E-3C4D-86FA-746394C2F585}"/>
              </a:ext>
            </a:extLst>
          </p:cNvPr>
          <p:cNvSpPr>
            <a:spLocks noGrp="1"/>
          </p:cNvSpPr>
          <p:nvPr>
            <p:ph sz="quarter" idx="10" hasCustomPrompt="1"/>
          </p:nvPr>
        </p:nvSpPr>
        <p:spPr>
          <a:xfrm>
            <a:off x="-312" y="0"/>
            <a:ext cx="12192312" cy="6858000"/>
          </a:xfrm>
          <a:solidFill>
            <a:schemeClr val="accent6"/>
          </a:solidFill>
        </p:spPr>
        <p:txBody>
          <a:bodyPr anchor="ctr"/>
          <a:lstStyle>
            <a:lvl1pPr marL="0" indent="0" algn="ctr">
              <a:buNone/>
              <a:defRPr/>
            </a:lvl1pPr>
          </a:lstStyle>
          <a:p>
            <a:r>
              <a:rPr lang="da-DK"/>
              <a:t>Klik på ikonet for at tilføje indhold</a:t>
            </a:r>
          </a:p>
        </p:txBody>
      </p:sp>
    </p:spTree>
    <p:extLst>
      <p:ext uri="{BB962C8B-B14F-4D97-AF65-F5344CB8AC3E}">
        <p14:creationId xmlns:p14="http://schemas.microsoft.com/office/powerpoint/2010/main" val="3567181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un diagram">
    <p:spTree>
      <p:nvGrpSpPr>
        <p:cNvPr id="1" name=""/>
        <p:cNvGrpSpPr/>
        <p:nvPr/>
      </p:nvGrpSpPr>
      <p:grpSpPr>
        <a:xfrm>
          <a:off x="0" y="0"/>
          <a:ext cx="0" cy="0"/>
          <a:chOff x="0" y="0"/>
          <a:chExt cx="0" cy="0"/>
        </a:xfrm>
      </p:grpSpPr>
      <p:sp>
        <p:nvSpPr>
          <p:cNvPr id="3" name="Pladsholder til indhold 3">
            <a:extLst>
              <a:ext uri="{FF2B5EF4-FFF2-40B4-BE49-F238E27FC236}">
                <a16:creationId xmlns:a16="http://schemas.microsoft.com/office/drawing/2014/main" id="{C1FA1DC8-F5DA-9E4D-9C95-91299C3E14A3}"/>
              </a:ext>
            </a:extLst>
          </p:cNvPr>
          <p:cNvSpPr>
            <a:spLocks noGrp="1"/>
          </p:cNvSpPr>
          <p:nvPr>
            <p:ph sz="quarter" idx="11" hasCustomPrompt="1"/>
          </p:nvPr>
        </p:nvSpPr>
        <p:spPr>
          <a:xfrm>
            <a:off x="671719" y="692148"/>
            <a:ext cx="10801349" cy="5473701"/>
          </a:xfrm>
          <a:noFill/>
        </p:spPr>
        <p:txBody>
          <a:bodyPr anchor="ctr"/>
          <a:lstStyle>
            <a:lvl1pPr marL="0" indent="0" algn="ctr">
              <a:buNone/>
              <a:defRPr/>
            </a:lvl1pPr>
          </a:lstStyle>
          <a:p>
            <a:r>
              <a:rPr lang="da-DK"/>
              <a:t>Klik på ikonet for at tilføje indhold</a:t>
            </a:r>
          </a:p>
        </p:txBody>
      </p:sp>
    </p:spTree>
    <p:extLst>
      <p:ext uri="{BB962C8B-B14F-4D97-AF65-F5344CB8AC3E}">
        <p14:creationId xmlns:p14="http://schemas.microsoft.com/office/powerpoint/2010/main" val="1062839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fslutning 1">
    <p:bg>
      <p:bgRef idx="1001">
        <a:schemeClr val="bg2"/>
      </p:bgRef>
    </p:bg>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16A4F827-5D2F-8F44-AE9F-A9C5394DCE87}"/>
              </a:ext>
            </a:extLst>
          </p:cNvPr>
          <p:cNvSpPr>
            <a:spLocks noGrp="1"/>
          </p:cNvSpPr>
          <p:nvPr>
            <p:ph type="subTitle" idx="1" hasCustomPrompt="1"/>
          </p:nvPr>
        </p:nvSpPr>
        <p:spPr>
          <a:xfrm>
            <a:off x="4289065" y="3516644"/>
            <a:ext cx="3613868" cy="270000"/>
          </a:xfrm>
        </p:spPr>
        <p:txBody>
          <a:bodyPr>
            <a:normAutofit/>
          </a:bodyPr>
          <a:lstStyle>
            <a:lvl1pPr marL="0" indent="0" algn="ctr">
              <a:buNone/>
              <a:defRPr sz="2000" b="1" i="0">
                <a:solidFill>
                  <a:schemeClr val="tx1"/>
                </a:solidFill>
                <a:latin typeface="Amsi Pro Bold" panose="020B0A060202010101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Navn Mellemnavn Navnesen</a:t>
            </a:r>
          </a:p>
        </p:txBody>
      </p:sp>
      <p:sp>
        <p:nvSpPr>
          <p:cNvPr id="2" name="Titel 1">
            <a:extLst>
              <a:ext uri="{FF2B5EF4-FFF2-40B4-BE49-F238E27FC236}">
                <a16:creationId xmlns:a16="http://schemas.microsoft.com/office/drawing/2014/main" id="{51D379BE-C4A4-684D-AB52-C001E7BCF206}"/>
              </a:ext>
            </a:extLst>
          </p:cNvPr>
          <p:cNvSpPr>
            <a:spLocks noGrp="1"/>
          </p:cNvSpPr>
          <p:nvPr>
            <p:ph type="ctrTitle" hasCustomPrompt="1"/>
          </p:nvPr>
        </p:nvSpPr>
        <p:spPr>
          <a:xfrm>
            <a:off x="1524000" y="868362"/>
            <a:ext cx="9144000" cy="2019945"/>
          </a:xfrm>
        </p:spPr>
        <p:txBody>
          <a:bodyPr anchor="b">
            <a:normAutofit/>
          </a:bodyPr>
          <a:lstStyle>
            <a:lvl1pPr algn="ctr">
              <a:defRPr sz="7200">
                <a:solidFill>
                  <a:schemeClr val="tx1"/>
                </a:solidFill>
              </a:defRPr>
            </a:lvl1pPr>
          </a:lstStyle>
          <a:p>
            <a:r>
              <a:rPr lang="da-DK"/>
              <a:t>Tak for i dag</a:t>
            </a:r>
          </a:p>
        </p:txBody>
      </p:sp>
      <p:sp>
        <p:nvSpPr>
          <p:cNvPr id="17" name="Pladsholder til tekst 16">
            <a:extLst>
              <a:ext uri="{FF2B5EF4-FFF2-40B4-BE49-F238E27FC236}">
                <a16:creationId xmlns:a16="http://schemas.microsoft.com/office/drawing/2014/main" id="{CCCC3024-CF0B-C346-A8D0-A33DA7A15705}"/>
              </a:ext>
            </a:extLst>
          </p:cNvPr>
          <p:cNvSpPr>
            <a:spLocks noGrp="1"/>
          </p:cNvSpPr>
          <p:nvPr>
            <p:ph type="body" sz="quarter" idx="11" hasCustomPrompt="1"/>
          </p:nvPr>
        </p:nvSpPr>
        <p:spPr>
          <a:xfrm>
            <a:off x="4289065" y="4099241"/>
            <a:ext cx="3600000" cy="270000"/>
          </a:xfrm>
        </p:spPr>
        <p:txBody>
          <a:bodyPr>
            <a:normAutofit/>
          </a:bodyPr>
          <a:lstStyle>
            <a:lvl1pPr marL="0" indent="0" algn="ctr">
              <a:buNone/>
              <a:defRPr sz="1800" u="sng">
                <a:solidFill>
                  <a:schemeClr val="accent2"/>
                </a:solidFill>
              </a:defRPr>
            </a:lvl1pPr>
          </a:lstStyle>
          <a:p>
            <a:pPr lvl="0"/>
            <a:r>
              <a:rPr lang="da-DK" err="1"/>
              <a:t>navn@kooperationen.dk</a:t>
            </a:r>
            <a:endParaRPr lang="da-DK"/>
          </a:p>
        </p:txBody>
      </p:sp>
      <p:sp>
        <p:nvSpPr>
          <p:cNvPr id="18" name="Pladsholder til tekst 16">
            <a:extLst>
              <a:ext uri="{FF2B5EF4-FFF2-40B4-BE49-F238E27FC236}">
                <a16:creationId xmlns:a16="http://schemas.microsoft.com/office/drawing/2014/main" id="{10E9617B-5EC0-EE4F-BE59-8C85201300EA}"/>
              </a:ext>
            </a:extLst>
          </p:cNvPr>
          <p:cNvSpPr>
            <a:spLocks noGrp="1"/>
          </p:cNvSpPr>
          <p:nvPr>
            <p:ph type="body" sz="quarter" idx="12" hasCustomPrompt="1"/>
          </p:nvPr>
        </p:nvSpPr>
        <p:spPr>
          <a:xfrm>
            <a:off x="4289065" y="4565406"/>
            <a:ext cx="3600000" cy="270000"/>
          </a:xfrm>
        </p:spPr>
        <p:txBody>
          <a:bodyPr>
            <a:normAutofit/>
          </a:bodyPr>
          <a:lstStyle>
            <a:lvl1pPr marL="0" indent="0" algn="ctr">
              <a:buNone/>
              <a:defRPr sz="1800" u="none">
                <a:solidFill>
                  <a:schemeClr val="tx1"/>
                </a:solidFill>
              </a:defRPr>
            </a:lvl1pPr>
          </a:lstStyle>
          <a:p>
            <a:pPr lvl="0"/>
            <a:r>
              <a:rPr lang="da-DK"/>
              <a:t>33 55 77 30</a:t>
            </a:r>
          </a:p>
        </p:txBody>
      </p:sp>
      <p:cxnSp>
        <p:nvCxnSpPr>
          <p:cNvPr id="19" name="Lige forbindelse 18">
            <a:extLst>
              <a:ext uri="{FF2B5EF4-FFF2-40B4-BE49-F238E27FC236}">
                <a16:creationId xmlns:a16="http://schemas.microsoft.com/office/drawing/2014/main" id="{2D99B84D-1068-524A-87AD-443053800BDA}"/>
              </a:ext>
            </a:extLst>
          </p:cNvPr>
          <p:cNvCxnSpPr>
            <a:cxnSpLocks/>
          </p:cNvCxnSpPr>
          <p:nvPr userDrawn="1"/>
        </p:nvCxnSpPr>
        <p:spPr>
          <a:xfrm flipV="1">
            <a:off x="4284475" y="3927945"/>
            <a:ext cx="3604590" cy="7903"/>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088380498"/>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fslutning 2">
    <p:bg>
      <p:bgRef idx="1001">
        <a:schemeClr val="bg2"/>
      </p:bgRef>
    </p:bg>
    <p:spTree>
      <p:nvGrpSpPr>
        <p:cNvPr id="1" name=""/>
        <p:cNvGrpSpPr/>
        <p:nvPr/>
      </p:nvGrpSpPr>
      <p:grpSpPr>
        <a:xfrm>
          <a:off x="0" y="0"/>
          <a:ext cx="0" cy="0"/>
          <a:chOff x="0" y="0"/>
          <a:chExt cx="0" cy="0"/>
        </a:xfrm>
      </p:grpSpPr>
      <p:cxnSp>
        <p:nvCxnSpPr>
          <p:cNvPr id="6" name="Lige forbindelse 5">
            <a:extLst>
              <a:ext uri="{FF2B5EF4-FFF2-40B4-BE49-F238E27FC236}">
                <a16:creationId xmlns:a16="http://schemas.microsoft.com/office/drawing/2014/main" id="{08312D22-D6A5-AE45-8EF5-1BF27431947D}"/>
              </a:ext>
            </a:extLst>
          </p:cNvPr>
          <p:cNvCxnSpPr>
            <a:cxnSpLocks/>
          </p:cNvCxnSpPr>
          <p:nvPr userDrawn="1"/>
        </p:nvCxnSpPr>
        <p:spPr>
          <a:xfrm flipV="1">
            <a:off x="2054087" y="3927945"/>
            <a:ext cx="3604590" cy="7903"/>
          </a:xfrm>
          <a:prstGeom prst="line">
            <a:avLst/>
          </a:prstGeom>
        </p:spPr>
        <p:style>
          <a:lnRef idx="2">
            <a:schemeClr val="accent2"/>
          </a:lnRef>
          <a:fillRef idx="0">
            <a:schemeClr val="accent2"/>
          </a:fillRef>
          <a:effectRef idx="1">
            <a:schemeClr val="accent2"/>
          </a:effectRef>
          <a:fontRef idx="minor">
            <a:schemeClr val="tx1"/>
          </a:fontRef>
        </p:style>
      </p:cxnSp>
      <p:sp>
        <p:nvSpPr>
          <p:cNvPr id="17" name="Pladsholder til tekst 16">
            <a:extLst>
              <a:ext uri="{FF2B5EF4-FFF2-40B4-BE49-F238E27FC236}">
                <a16:creationId xmlns:a16="http://schemas.microsoft.com/office/drawing/2014/main" id="{81929478-25E8-0949-83B1-1CE4C347DD27}"/>
              </a:ext>
            </a:extLst>
          </p:cNvPr>
          <p:cNvSpPr>
            <a:spLocks noGrp="1"/>
          </p:cNvSpPr>
          <p:nvPr>
            <p:ph type="body" sz="quarter" idx="11" hasCustomPrompt="1"/>
          </p:nvPr>
        </p:nvSpPr>
        <p:spPr>
          <a:xfrm>
            <a:off x="2054087" y="4099241"/>
            <a:ext cx="3600000" cy="270000"/>
          </a:xfrm>
        </p:spPr>
        <p:txBody>
          <a:bodyPr>
            <a:normAutofit/>
          </a:bodyPr>
          <a:lstStyle>
            <a:lvl1pPr marL="0" indent="0" algn="ctr">
              <a:buNone/>
              <a:defRPr sz="1800" u="sng">
                <a:solidFill>
                  <a:schemeClr val="accent2"/>
                </a:solidFill>
              </a:defRPr>
            </a:lvl1pPr>
          </a:lstStyle>
          <a:p>
            <a:pPr lvl="0"/>
            <a:r>
              <a:rPr lang="da-DK" err="1"/>
              <a:t>navn@kooperationen.dk</a:t>
            </a:r>
            <a:endParaRPr lang="da-DK"/>
          </a:p>
        </p:txBody>
      </p:sp>
      <p:cxnSp>
        <p:nvCxnSpPr>
          <p:cNvPr id="24" name="Lige forbindelse 23">
            <a:extLst>
              <a:ext uri="{FF2B5EF4-FFF2-40B4-BE49-F238E27FC236}">
                <a16:creationId xmlns:a16="http://schemas.microsoft.com/office/drawing/2014/main" id="{6265B311-EE62-4F48-BE13-CE15F110181D}"/>
              </a:ext>
            </a:extLst>
          </p:cNvPr>
          <p:cNvCxnSpPr>
            <a:cxnSpLocks/>
          </p:cNvCxnSpPr>
          <p:nvPr userDrawn="1"/>
        </p:nvCxnSpPr>
        <p:spPr>
          <a:xfrm flipV="1">
            <a:off x="6536439" y="3927945"/>
            <a:ext cx="3604590" cy="7903"/>
          </a:xfrm>
          <a:prstGeom prst="line">
            <a:avLst/>
          </a:prstGeom>
        </p:spPr>
        <p:style>
          <a:lnRef idx="2">
            <a:schemeClr val="accent2"/>
          </a:lnRef>
          <a:fillRef idx="0">
            <a:schemeClr val="accent2"/>
          </a:fillRef>
          <a:effectRef idx="1">
            <a:schemeClr val="accent2"/>
          </a:effectRef>
          <a:fontRef idx="minor">
            <a:schemeClr val="tx1"/>
          </a:fontRef>
        </p:style>
      </p:cxnSp>
      <p:sp>
        <p:nvSpPr>
          <p:cNvPr id="25" name="Pladsholder til tekst 16">
            <a:extLst>
              <a:ext uri="{FF2B5EF4-FFF2-40B4-BE49-F238E27FC236}">
                <a16:creationId xmlns:a16="http://schemas.microsoft.com/office/drawing/2014/main" id="{C7B82884-34F8-1043-870B-EFD437E91F3F}"/>
              </a:ext>
            </a:extLst>
          </p:cNvPr>
          <p:cNvSpPr>
            <a:spLocks noGrp="1"/>
          </p:cNvSpPr>
          <p:nvPr>
            <p:ph type="body" sz="quarter" idx="13" hasCustomPrompt="1"/>
          </p:nvPr>
        </p:nvSpPr>
        <p:spPr>
          <a:xfrm>
            <a:off x="6536439" y="4099241"/>
            <a:ext cx="3600000" cy="270000"/>
          </a:xfrm>
        </p:spPr>
        <p:txBody>
          <a:bodyPr>
            <a:normAutofit/>
          </a:bodyPr>
          <a:lstStyle>
            <a:lvl1pPr marL="0" indent="0" algn="ctr">
              <a:buNone/>
              <a:defRPr sz="1800" u="sng">
                <a:solidFill>
                  <a:schemeClr val="accent2"/>
                </a:solidFill>
              </a:defRPr>
            </a:lvl1pPr>
          </a:lstStyle>
          <a:p>
            <a:pPr lvl="0"/>
            <a:r>
              <a:rPr lang="da-DK" err="1"/>
              <a:t>navn@kooperationen.dk</a:t>
            </a:r>
            <a:endParaRPr lang="da-DK"/>
          </a:p>
        </p:txBody>
      </p:sp>
      <p:sp>
        <p:nvSpPr>
          <p:cNvPr id="3" name="Undertitel 2">
            <a:extLst>
              <a:ext uri="{FF2B5EF4-FFF2-40B4-BE49-F238E27FC236}">
                <a16:creationId xmlns:a16="http://schemas.microsoft.com/office/drawing/2014/main" id="{16A4F827-5D2F-8F44-AE9F-A9C5394DCE87}"/>
              </a:ext>
            </a:extLst>
          </p:cNvPr>
          <p:cNvSpPr>
            <a:spLocks noGrp="1"/>
          </p:cNvSpPr>
          <p:nvPr>
            <p:ph type="subTitle" idx="1" hasCustomPrompt="1"/>
          </p:nvPr>
        </p:nvSpPr>
        <p:spPr>
          <a:xfrm>
            <a:off x="2054087" y="3494552"/>
            <a:ext cx="3600000" cy="270000"/>
          </a:xfrm>
        </p:spPr>
        <p:txBody>
          <a:bodyPr>
            <a:normAutofit/>
          </a:bodyPr>
          <a:lstStyle>
            <a:lvl1pPr marL="0" indent="0" algn="ctr">
              <a:buNone/>
              <a:defRPr sz="2000" b="1" i="0">
                <a:solidFill>
                  <a:schemeClr val="tx1"/>
                </a:solidFill>
                <a:latin typeface="Amsi Pro Bold" panose="020B0A060202010101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Navn Navnesen</a:t>
            </a:r>
          </a:p>
        </p:txBody>
      </p:sp>
      <p:sp>
        <p:nvSpPr>
          <p:cNvPr id="2" name="Titel 1">
            <a:extLst>
              <a:ext uri="{FF2B5EF4-FFF2-40B4-BE49-F238E27FC236}">
                <a16:creationId xmlns:a16="http://schemas.microsoft.com/office/drawing/2014/main" id="{51D379BE-C4A4-684D-AB52-C001E7BCF206}"/>
              </a:ext>
            </a:extLst>
          </p:cNvPr>
          <p:cNvSpPr>
            <a:spLocks noGrp="1"/>
          </p:cNvSpPr>
          <p:nvPr>
            <p:ph type="ctrTitle" hasCustomPrompt="1"/>
          </p:nvPr>
        </p:nvSpPr>
        <p:spPr>
          <a:xfrm>
            <a:off x="1524000" y="868362"/>
            <a:ext cx="9144000" cy="2019945"/>
          </a:xfrm>
        </p:spPr>
        <p:txBody>
          <a:bodyPr anchor="b">
            <a:normAutofit/>
          </a:bodyPr>
          <a:lstStyle>
            <a:lvl1pPr algn="ctr">
              <a:defRPr sz="7200">
                <a:solidFill>
                  <a:schemeClr val="tx1"/>
                </a:solidFill>
              </a:defRPr>
            </a:lvl1pPr>
          </a:lstStyle>
          <a:p>
            <a:r>
              <a:rPr lang="da-DK"/>
              <a:t>Tak for i dag</a:t>
            </a:r>
          </a:p>
        </p:txBody>
      </p:sp>
      <p:sp>
        <p:nvSpPr>
          <p:cNvPr id="18" name="Pladsholder til tekst 16">
            <a:extLst>
              <a:ext uri="{FF2B5EF4-FFF2-40B4-BE49-F238E27FC236}">
                <a16:creationId xmlns:a16="http://schemas.microsoft.com/office/drawing/2014/main" id="{F318780B-34CD-674A-84F4-4D3979F83544}"/>
              </a:ext>
            </a:extLst>
          </p:cNvPr>
          <p:cNvSpPr>
            <a:spLocks noGrp="1"/>
          </p:cNvSpPr>
          <p:nvPr>
            <p:ph type="body" sz="quarter" idx="12" hasCustomPrompt="1"/>
          </p:nvPr>
        </p:nvSpPr>
        <p:spPr>
          <a:xfrm>
            <a:off x="2054087" y="4565406"/>
            <a:ext cx="3600000" cy="270000"/>
          </a:xfrm>
        </p:spPr>
        <p:txBody>
          <a:bodyPr>
            <a:normAutofit/>
          </a:bodyPr>
          <a:lstStyle>
            <a:lvl1pPr marL="0" indent="0" algn="ctr">
              <a:buNone/>
              <a:defRPr sz="1800" u="none">
                <a:solidFill>
                  <a:schemeClr val="tx1"/>
                </a:solidFill>
              </a:defRPr>
            </a:lvl1pPr>
          </a:lstStyle>
          <a:p>
            <a:pPr lvl="0"/>
            <a:r>
              <a:rPr lang="da-DK"/>
              <a:t>33 55 77 30</a:t>
            </a:r>
          </a:p>
        </p:txBody>
      </p:sp>
      <p:sp>
        <p:nvSpPr>
          <p:cNvPr id="26" name="Pladsholder til tekst 16">
            <a:extLst>
              <a:ext uri="{FF2B5EF4-FFF2-40B4-BE49-F238E27FC236}">
                <a16:creationId xmlns:a16="http://schemas.microsoft.com/office/drawing/2014/main" id="{9C831DC1-A782-3144-AC94-B15C67D8C188}"/>
              </a:ext>
            </a:extLst>
          </p:cNvPr>
          <p:cNvSpPr>
            <a:spLocks noGrp="1"/>
          </p:cNvSpPr>
          <p:nvPr>
            <p:ph type="body" sz="quarter" idx="14" hasCustomPrompt="1"/>
          </p:nvPr>
        </p:nvSpPr>
        <p:spPr>
          <a:xfrm>
            <a:off x="6536439" y="4565406"/>
            <a:ext cx="3600000" cy="270000"/>
          </a:xfrm>
        </p:spPr>
        <p:txBody>
          <a:bodyPr>
            <a:normAutofit/>
          </a:bodyPr>
          <a:lstStyle>
            <a:lvl1pPr marL="0" indent="0" algn="ctr">
              <a:buNone/>
              <a:defRPr sz="1800" u="none">
                <a:solidFill>
                  <a:schemeClr val="tx1"/>
                </a:solidFill>
              </a:defRPr>
            </a:lvl1pPr>
          </a:lstStyle>
          <a:p>
            <a:pPr lvl="0"/>
            <a:r>
              <a:rPr lang="da-DK"/>
              <a:t>33 55 77 30</a:t>
            </a:r>
          </a:p>
        </p:txBody>
      </p:sp>
      <p:sp>
        <p:nvSpPr>
          <p:cNvPr id="30" name="Pladsholder til tekst 29">
            <a:extLst>
              <a:ext uri="{FF2B5EF4-FFF2-40B4-BE49-F238E27FC236}">
                <a16:creationId xmlns:a16="http://schemas.microsoft.com/office/drawing/2014/main" id="{9853DAFE-79AB-DE4F-8D96-F3D2786ECEC0}"/>
              </a:ext>
            </a:extLst>
          </p:cNvPr>
          <p:cNvSpPr>
            <a:spLocks noGrp="1"/>
          </p:cNvSpPr>
          <p:nvPr>
            <p:ph type="body" sz="quarter" idx="15" hasCustomPrompt="1"/>
          </p:nvPr>
        </p:nvSpPr>
        <p:spPr>
          <a:xfrm>
            <a:off x="6535738" y="3500018"/>
            <a:ext cx="3600450" cy="270000"/>
          </a:xfrm>
        </p:spPr>
        <p:txBody>
          <a:bodyPr/>
          <a:lstStyle>
            <a:lvl1pPr marL="0" indent="0" algn="ctr">
              <a:buNone/>
              <a:defRPr b="1" i="0">
                <a:solidFill>
                  <a:schemeClr val="tx1"/>
                </a:solidFill>
                <a:latin typeface="Amsi Pro Bold" panose="020B0A06020201010104" pitchFamily="34" charset="77"/>
              </a:defRPr>
            </a:lvl1pPr>
          </a:lstStyle>
          <a:p>
            <a:pPr lvl="0"/>
            <a:r>
              <a:rPr lang="da-DK"/>
              <a:t>Navn Navnesen</a:t>
            </a:r>
          </a:p>
        </p:txBody>
      </p:sp>
    </p:spTree>
    <p:extLst>
      <p:ext uri="{BB962C8B-B14F-4D97-AF65-F5344CB8AC3E}">
        <p14:creationId xmlns:p14="http://schemas.microsoft.com/office/powerpoint/2010/main" val="665341470"/>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4F7EF538-9E4F-A247-B62E-843D972D9466}"/>
              </a:ext>
            </a:extLst>
          </p:cNvPr>
          <p:cNvSpPr>
            <a:spLocks noGrp="1"/>
          </p:cNvSpPr>
          <p:nvPr>
            <p:ph type="title"/>
          </p:nvPr>
        </p:nvSpPr>
        <p:spPr>
          <a:xfrm>
            <a:off x="695325" y="692151"/>
            <a:ext cx="10801350" cy="1383458"/>
          </a:xfrm>
          <a:prstGeom prst="rect">
            <a:avLst/>
          </a:prstGeom>
        </p:spPr>
        <p:txBody>
          <a:bodyPr vert="horz" lIns="91440" tIns="45720" rIns="91440" bIns="45720" rtlCol="0" anchor="ctr">
            <a:noAutofit/>
          </a:bodyPr>
          <a:lstStyle/>
          <a:p>
            <a:r>
              <a:rPr lang="da-DK"/>
              <a:t>Klik for at redigere titel i masteren</a:t>
            </a:r>
          </a:p>
        </p:txBody>
      </p:sp>
      <p:sp>
        <p:nvSpPr>
          <p:cNvPr id="3" name="Pladsholder til tekst 2">
            <a:extLst>
              <a:ext uri="{FF2B5EF4-FFF2-40B4-BE49-F238E27FC236}">
                <a16:creationId xmlns:a16="http://schemas.microsoft.com/office/drawing/2014/main" id="{43A72C9C-038D-E945-9AA8-386660C7291F}"/>
              </a:ext>
            </a:extLst>
          </p:cNvPr>
          <p:cNvSpPr>
            <a:spLocks noGrp="1"/>
          </p:cNvSpPr>
          <p:nvPr>
            <p:ph type="body" idx="1"/>
          </p:nvPr>
        </p:nvSpPr>
        <p:spPr>
          <a:xfrm>
            <a:off x="695325" y="2166230"/>
            <a:ext cx="10801350" cy="4139319"/>
          </a:xfrm>
          <a:prstGeom prst="rect">
            <a:avLst/>
          </a:prstGeom>
        </p:spPr>
        <p:txBody>
          <a:bodyPr vert="horz" lIns="91440" tIns="45720" rIns="91440" bIns="45720" rtlCol="0">
            <a:no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1691382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7" r:id="rId5"/>
    <p:sldLayoutId id="2147483662" r:id="rId6"/>
    <p:sldLayoutId id="2147483654" r:id="rId7"/>
    <p:sldLayoutId id="2147483660" r:id="rId8"/>
    <p:sldLayoutId id="2147483661" r:id="rId9"/>
  </p:sldLayoutIdLst>
  <p:txStyles>
    <p:titleStyle>
      <a:lvl1pPr algn="l" defTabSz="914400" rtl="0" eaLnBrk="1" latinLnBrk="0" hangingPunct="1">
        <a:lnSpc>
          <a:spcPct val="90000"/>
        </a:lnSpc>
        <a:spcBef>
          <a:spcPct val="0"/>
        </a:spcBef>
        <a:buNone/>
        <a:defRPr sz="4000" b="1" i="0" kern="1200">
          <a:solidFill>
            <a:schemeClr val="tx1"/>
          </a:solidFill>
          <a:latin typeface="Amsi Pro Bold" panose="020B0A06020201010104" pitchFamily="34" charset="77"/>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tabLst/>
        <a:defRPr sz="2000" b="0" i="0" kern="1200">
          <a:solidFill>
            <a:schemeClr val="tx1"/>
          </a:solidFill>
          <a:latin typeface="Amsi Pro Light" panose="020B0A06020201010104" pitchFamily="34" charset="77"/>
          <a:ea typeface="+mn-ea"/>
          <a:cs typeface="+mn-cs"/>
        </a:defRPr>
      </a:lvl1pPr>
      <a:lvl2pPr marL="582613" indent="-220663" algn="l" defTabSz="914400" rtl="0" eaLnBrk="1" latinLnBrk="0" hangingPunct="1">
        <a:lnSpc>
          <a:spcPct val="90000"/>
        </a:lnSpc>
        <a:spcBef>
          <a:spcPts val="500"/>
        </a:spcBef>
        <a:buClr>
          <a:schemeClr val="accent2"/>
        </a:buClr>
        <a:buFont typeface="Arial" panose="020B0604020202020204" pitchFamily="34" charset="0"/>
        <a:buChar char="•"/>
        <a:tabLst/>
        <a:defRPr sz="1800" b="0" i="0" kern="1200">
          <a:solidFill>
            <a:schemeClr val="tx1"/>
          </a:solidFill>
          <a:latin typeface="Amsi Pro Light" panose="020B0A06020201010104" pitchFamily="34" charset="77"/>
          <a:ea typeface="+mn-ea"/>
          <a:cs typeface="+mn-cs"/>
        </a:defRPr>
      </a:lvl2pPr>
      <a:lvl3pPr marL="890588" indent="-220663" algn="l" defTabSz="914400" rtl="0" eaLnBrk="1" latinLnBrk="0" hangingPunct="1">
        <a:lnSpc>
          <a:spcPct val="90000"/>
        </a:lnSpc>
        <a:spcBef>
          <a:spcPts val="500"/>
        </a:spcBef>
        <a:buClr>
          <a:schemeClr val="accent2"/>
        </a:buClr>
        <a:buFont typeface="Arial" panose="020B0604020202020204" pitchFamily="34" charset="0"/>
        <a:buChar char="•"/>
        <a:tabLst/>
        <a:defRPr sz="1600" b="0" i="0" kern="1200">
          <a:solidFill>
            <a:schemeClr val="tx1"/>
          </a:solidFill>
          <a:latin typeface="Amsi Pro Light" panose="020B0A06020201010104" pitchFamily="34" charset="77"/>
          <a:ea typeface="+mn-ea"/>
          <a:cs typeface="+mn-cs"/>
        </a:defRPr>
      </a:lvl3pPr>
      <a:lvl4pPr marL="1206500" indent="-228600" algn="l" defTabSz="914400" rtl="0" eaLnBrk="1" latinLnBrk="0" hangingPunct="1">
        <a:lnSpc>
          <a:spcPct val="90000"/>
        </a:lnSpc>
        <a:spcBef>
          <a:spcPts val="500"/>
        </a:spcBef>
        <a:buClr>
          <a:schemeClr val="accent2"/>
        </a:buClr>
        <a:buFont typeface="Arial" panose="020B0604020202020204" pitchFamily="34" charset="0"/>
        <a:buChar char="•"/>
        <a:tabLst/>
        <a:defRPr sz="1400" b="0" i="0" kern="1200">
          <a:solidFill>
            <a:schemeClr val="tx1"/>
          </a:solidFill>
          <a:latin typeface="Amsi Pro Light" panose="020B0A06020201010104" pitchFamily="34" charset="77"/>
          <a:ea typeface="+mn-ea"/>
          <a:cs typeface="+mn-cs"/>
        </a:defRPr>
      </a:lvl4pPr>
      <a:lvl5pPr marL="1514475" indent="-222250" algn="l" defTabSz="914400" rtl="0" eaLnBrk="1" latinLnBrk="0" hangingPunct="1">
        <a:lnSpc>
          <a:spcPct val="90000"/>
        </a:lnSpc>
        <a:spcBef>
          <a:spcPts val="500"/>
        </a:spcBef>
        <a:buClr>
          <a:schemeClr val="accent2"/>
        </a:buClr>
        <a:buFont typeface="Arial" panose="020B0604020202020204" pitchFamily="34" charset="0"/>
        <a:buChar char="•"/>
        <a:tabLst/>
        <a:defRPr sz="1200" b="0" i="0" kern="1200">
          <a:solidFill>
            <a:schemeClr val="tx1"/>
          </a:solidFill>
          <a:latin typeface="Amsi Pro Light" panose="020B0A0602020101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38" userDrawn="1">
          <p15:clr>
            <a:srgbClr val="F26B43"/>
          </p15:clr>
        </p15:guide>
        <p15:guide id="4" pos="7242" userDrawn="1">
          <p15:clr>
            <a:srgbClr val="F26B43"/>
          </p15:clr>
        </p15:guide>
        <p15:guide id="5" orient="horz" pos="4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27.jpeg"/><Relationship Id="rId7" Type="http://schemas.openxmlformats.org/officeDocument/2006/relationships/image" Target="../media/image42.jpe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8.xml"/><Relationship Id="rId4" Type="http://schemas.openxmlformats.org/officeDocument/2006/relationships/image" Target="../media/image44.svg"/></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8.xml"/><Relationship Id="rId4" Type="http://schemas.openxmlformats.org/officeDocument/2006/relationships/image" Target="../media/image45.sv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F6F1EF"/>
        </a:solidFill>
        <a:effectLst/>
      </p:bgPr>
    </p:bg>
    <p:spTree>
      <p:nvGrpSpPr>
        <p:cNvPr id="1" name=""/>
        <p:cNvGrpSpPr/>
        <p:nvPr/>
      </p:nvGrpSpPr>
      <p:grpSpPr>
        <a:xfrm>
          <a:off x="0" y="0"/>
          <a:ext cx="0" cy="0"/>
          <a:chOff x="0" y="0"/>
          <a:chExt cx="0" cy="0"/>
        </a:xfrm>
      </p:grpSpPr>
      <p:sp>
        <p:nvSpPr>
          <p:cNvPr id="9" name="Rektangel 8" hidden="1">
            <a:extLst>
              <a:ext uri="{FF2B5EF4-FFF2-40B4-BE49-F238E27FC236}">
                <a16:creationId xmlns:a16="http://schemas.microsoft.com/office/drawing/2014/main" id="{321B01C2-40DC-EF5A-CEB2-5E2A1AF83684}"/>
              </a:ext>
            </a:extLst>
          </p:cNvPr>
          <p:cNvSpPr/>
          <p:nvPr/>
        </p:nvSpPr>
        <p:spPr>
          <a:xfrm>
            <a:off x="0" y="5516380"/>
            <a:ext cx="12306925" cy="134162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4" name="Picture 3">
            <a:extLst>
              <a:ext uri="{FF2B5EF4-FFF2-40B4-BE49-F238E27FC236}">
                <a16:creationId xmlns:a16="http://schemas.microsoft.com/office/drawing/2014/main" id="{C0E77698-C1BF-3080-EEA1-53C332610CE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577165" y="1988257"/>
            <a:ext cx="5037669" cy="5037669"/>
          </a:xfrm>
          <a:prstGeom prst="rect">
            <a:avLst/>
          </a:prstGeom>
        </p:spPr>
      </p:pic>
      <p:sp>
        <p:nvSpPr>
          <p:cNvPr id="6" name="Titel 2">
            <a:extLst>
              <a:ext uri="{FF2B5EF4-FFF2-40B4-BE49-F238E27FC236}">
                <a16:creationId xmlns:a16="http://schemas.microsoft.com/office/drawing/2014/main" id="{7195038B-5F81-F2FA-6789-44105BA9724A}"/>
              </a:ext>
            </a:extLst>
          </p:cNvPr>
          <p:cNvSpPr txBox="1">
            <a:spLocks/>
          </p:cNvSpPr>
          <p:nvPr/>
        </p:nvSpPr>
        <p:spPr>
          <a:xfrm>
            <a:off x="1342869" y="834578"/>
            <a:ext cx="9506262" cy="1516331"/>
          </a:xfrm>
          <a:prstGeom prst="rect">
            <a:avLst/>
          </a:prstGeom>
        </p:spPr>
        <p:txBody>
          <a:bodyPr vert="horz" lIns="91440" tIns="45720" rIns="91440" bIns="45720" rtlCol="0" anchor="b">
            <a:normAutofit fontScale="90000" lnSpcReduction="20000"/>
          </a:bodyPr>
          <a:lstStyle>
            <a:lvl1pPr algn="ctr" defTabSz="914400" rtl="0" eaLnBrk="1" latinLnBrk="0" hangingPunct="1">
              <a:lnSpc>
                <a:spcPct val="90000"/>
              </a:lnSpc>
              <a:spcBef>
                <a:spcPct val="0"/>
              </a:spcBef>
              <a:buNone/>
              <a:defRPr sz="7200" b="1" i="0" kern="1200">
                <a:solidFill>
                  <a:schemeClr val="tx1"/>
                </a:solidFill>
                <a:latin typeface="Amsi Pro Bold" panose="020B0A06020201010104" pitchFamily="34" charset="77"/>
                <a:ea typeface="+mj-ea"/>
                <a:cs typeface="+mj-cs"/>
              </a:defRPr>
            </a:lvl1pPr>
          </a:lstStyle>
          <a:p>
            <a:r>
              <a:rPr lang="da-DK" sz="5100" dirty="0">
                <a:solidFill>
                  <a:srgbClr val="3C4B5E"/>
                </a:solidFill>
                <a:latin typeface="Libre Franklin" pitchFamily="2" charset="77"/>
              </a:rPr>
              <a:t>Demokratiske</a:t>
            </a:r>
          </a:p>
          <a:p>
            <a:r>
              <a:rPr lang="da-DK" sz="5100" dirty="0">
                <a:solidFill>
                  <a:srgbClr val="3C4B5E"/>
                </a:solidFill>
                <a:latin typeface="Libre Franklin" pitchFamily="2" charset="77"/>
              </a:rPr>
              <a:t>virksomheder</a:t>
            </a:r>
            <a:br>
              <a:rPr lang="da-DK" sz="6000" dirty="0">
                <a:solidFill>
                  <a:srgbClr val="3C4B5E"/>
                </a:solidFill>
                <a:latin typeface="Libre Franklin" pitchFamily="2" charset="77"/>
              </a:rPr>
            </a:br>
            <a:br>
              <a:rPr lang="da-DK" sz="1800" dirty="0">
                <a:solidFill>
                  <a:srgbClr val="3C4B5E"/>
                </a:solidFill>
                <a:latin typeface="Libre Franklin" pitchFamily="2" charset="77"/>
              </a:rPr>
            </a:br>
            <a:r>
              <a:rPr lang="da-DK" sz="2000" b="0" dirty="0">
                <a:solidFill>
                  <a:srgbClr val="3C4B5E"/>
                </a:solidFill>
                <a:latin typeface="Libre Franklin" pitchFamily="2" charset="77"/>
              </a:rPr>
              <a:t>Kan inddragelse og samarbejde styrke jeres forretningsidé?</a:t>
            </a:r>
          </a:p>
        </p:txBody>
      </p:sp>
      <p:sp>
        <p:nvSpPr>
          <p:cNvPr id="8" name="TextBox 7">
            <a:extLst>
              <a:ext uri="{FF2B5EF4-FFF2-40B4-BE49-F238E27FC236}">
                <a16:creationId xmlns:a16="http://schemas.microsoft.com/office/drawing/2014/main" id="{E0A5B8E8-DBDC-3B57-E01F-071CD3A0429F}"/>
              </a:ext>
            </a:extLst>
          </p:cNvPr>
          <p:cNvSpPr txBox="1"/>
          <p:nvPr/>
        </p:nvSpPr>
        <p:spPr>
          <a:xfrm>
            <a:off x="4586612" y="364485"/>
            <a:ext cx="3018775" cy="369332"/>
          </a:xfrm>
          <a:prstGeom prst="rect">
            <a:avLst/>
          </a:prstGeom>
          <a:noFill/>
        </p:spPr>
        <p:txBody>
          <a:bodyPr wrap="none" rtlCol="0">
            <a:spAutoFit/>
          </a:bodyPr>
          <a:lstStyle/>
          <a:p>
            <a:r>
              <a:rPr lang="da-DK" dirty="0">
                <a:solidFill>
                  <a:srgbClr val="3C4B5E"/>
                </a:solidFill>
                <a:latin typeface="Libre Franklin SemiBold" pitchFamily="2" charset="77"/>
              </a:rPr>
              <a:t>Inspirationsworkshop om </a:t>
            </a:r>
            <a:endParaRPr lang="en-DK" dirty="0"/>
          </a:p>
        </p:txBody>
      </p:sp>
    </p:spTree>
    <p:extLst>
      <p:ext uri="{BB962C8B-B14F-4D97-AF65-F5344CB8AC3E}">
        <p14:creationId xmlns:p14="http://schemas.microsoft.com/office/powerpoint/2010/main" val="3701872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F6F1EF"/>
        </a:solidFill>
        <a:effectLst/>
      </p:bgPr>
    </p:bg>
    <p:spTree>
      <p:nvGrpSpPr>
        <p:cNvPr id="1" name="">
          <a:extLst>
            <a:ext uri="{FF2B5EF4-FFF2-40B4-BE49-F238E27FC236}">
              <a16:creationId xmlns:a16="http://schemas.microsoft.com/office/drawing/2014/main" id="{6FC3004E-0B88-FE94-5112-81EA1963B5E5}"/>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437CAC21-B1FB-77B5-346C-F5170580E2C6}"/>
              </a:ext>
            </a:extLst>
          </p:cNvPr>
          <p:cNvSpPr>
            <a:spLocks noGrp="1"/>
          </p:cNvSpPr>
          <p:nvPr>
            <p:ph type="ctrTitle"/>
          </p:nvPr>
        </p:nvSpPr>
        <p:spPr>
          <a:xfrm>
            <a:off x="1020916" y="1"/>
            <a:ext cx="10150167" cy="6858000"/>
          </a:xfrm>
        </p:spPr>
        <p:txBody>
          <a:bodyPr anchor="ctr">
            <a:noAutofit/>
          </a:bodyPr>
          <a:lstStyle/>
          <a:p>
            <a:r>
              <a:rPr lang="da-DK" sz="6000" dirty="0">
                <a:solidFill>
                  <a:srgbClr val="3C4B5E"/>
                </a:solidFill>
                <a:latin typeface="Libre Franklin SemiBold" pitchFamily="2" charset="77"/>
              </a:rPr>
              <a:t>Jeres</a:t>
            </a:r>
            <a:br>
              <a:rPr lang="da-DK" sz="6000" dirty="0">
                <a:solidFill>
                  <a:srgbClr val="3C4B5E"/>
                </a:solidFill>
                <a:latin typeface="Libre Franklin SemiBold" pitchFamily="2" charset="77"/>
              </a:rPr>
            </a:br>
            <a:r>
              <a:rPr lang="da-DK" sz="6000" dirty="0">
                <a:solidFill>
                  <a:srgbClr val="3C4B5E"/>
                </a:solidFill>
                <a:latin typeface="Libre Franklin SemiBold" pitchFamily="2" charset="77"/>
              </a:rPr>
              <a:t>forretningsidé</a:t>
            </a:r>
          </a:p>
        </p:txBody>
      </p:sp>
      <p:pic>
        <p:nvPicPr>
          <p:cNvPr id="4" name="Picture 3">
            <a:extLst>
              <a:ext uri="{FF2B5EF4-FFF2-40B4-BE49-F238E27FC236}">
                <a16:creationId xmlns:a16="http://schemas.microsoft.com/office/drawing/2014/main" id="{D0B3DEF3-4831-78B5-BA69-8B2FAE7728C7}"/>
              </a:ext>
            </a:extLst>
          </p:cNvPr>
          <p:cNvPicPr>
            <a:picLocks noChangeAspect="1"/>
          </p:cNvPicPr>
          <p:nvPr/>
        </p:nvPicPr>
        <p:blipFill>
          <a:blip r:embed="rId3"/>
          <a:stretch>
            <a:fillRect/>
          </a:stretch>
        </p:blipFill>
        <p:spPr>
          <a:xfrm>
            <a:off x="8889310" y="3336337"/>
            <a:ext cx="4020575" cy="4020575"/>
          </a:xfrm>
          <a:prstGeom prst="rect">
            <a:avLst/>
          </a:prstGeom>
        </p:spPr>
      </p:pic>
      <p:pic>
        <p:nvPicPr>
          <p:cNvPr id="6" name="Picture 5">
            <a:extLst>
              <a:ext uri="{FF2B5EF4-FFF2-40B4-BE49-F238E27FC236}">
                <a16:creationId xmlns:a16="http://schemas.microsoft.com/office/drawing/2014/main" id="{E37431EA-E037-6F39-CBC4-0DDEB318D95E}"/>
              </a:ext>
            </a:extLst>
          </p:cNvPr>
          <p:cNvPicPr>
            <a:picLocks noChangeAspect="1"/>
          </p:cNvPicPr>
          <p:nvPr/>
        </p:nvPicPr>
        <p:blipFill>
          <a:blip r:embed="rId4"/>
          <a:stretch>
            <a:fillRect/>
          </a:stretch>
        </p:blipFill>
        <p:spPr>
          <a:xfrm>
            <a:off x="5651499" y="740988"/>
            <a:ext cx="889000" cy="889000"/>
          </a:xfrm>
          <a:prstGeom prst="rect">
            <a:avLst/>
          </a:prstGeom>
        </p:spPr>
      </p:pic>
    </p:spTree>
    <p:extLst>
      <p:ext uri="{BB962C8B-B14F-4D97-AF65-F5344CB8AC3E}">
        <p14:creationId xmlns:p14="http://schemas.microsoft.com/office/powerpoint/2010/main" val="2026775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6D8F294-9083-6B6B-F1A4-F571D1E3C980}"/>
            </a:ext>
          </a:extLst>
        </p:cNvPr>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5EECA3D1-BF7A-BFFE-0A6E-BBCD02FEA85A}"/>
              </a:ext>
            </a:extLst>
          </p:cNvPr>
          <p:cNvSpPr>
            <a:spLocks noGrp="1"/>
          </p:cNvSpPr>
          <p:nvPr>
            <p:ph sz="quarter" idx="4"/>
          </p:nvPr>
        </p:nvSpPr>
        <p:spPr>
          <a:xfrm>
            <a:off x="5760000" y="2296986"/>
            <a:ext cx="5943600" cy="3852323"/>
          </a:xfrm>
        </p:spPr>
        <p:txBody>
          <a:bodyPr anchor="ctr">
            <a:noAutofit/>
          </a:bodyPr>
          <a:lstStyle/>
          <a:p>
            <a:pPr marL="457200" indent="-457200">
              <a:lnSpc>
                <a:spcPct val="100000"/>
              </a:lnSpc>
              <a:buClr>
                <a:srgbClr val="3C4B5E"/>
              </a:buClr>
              <a:buFont typeface="+mj-lt"/>
              <a:buAutoNum type="arabicPeriod"/>
            </a:pPr>
            <a:r>
              <a:rPr lang="da-DK" sz="1800" dirty="0">
                <a:latin typeface="Libre Franklin" pitchFamily="2" charset="77"/>
              </a:rPr>
              <a:t>Beskriv kort jeres idé som den ser ud nu: </a:t>
            </a:r>
          </a:p>
          <a:p>
            <a:pPr marL="457200" indent="-457200">
              <a:lnSpc>
                <a:spcPct val="100000"/>
              </a:lnSpc>
              <a:buClr>
                <a:srgbClr val="3C4B5E"/>
              </a:buClr>
              <a:buFont typeface="+mj-lt"/>
              <a:buAutoNum type="arabicPeriod"/>
            </a:pPr>
            <a:r>
              <a:rPr lang="da-DK" sz="1800" dirty="0">
                <a:latin typeface="Libre Franklin" pitchFamily="2" charset="77"/>
              </a:rPr>
              <a:t>Hvilke problemer løser den? </a:t>
            </a:r>
          </a:p>
          <a:p>
            <a:pPr marL="457200" indent="-457200">
              <a:lnSpc>
                <a:spcPct val="100000"/>
              </a:lnSpc>
              <a:buClr>
                <a:srgbClr val="3C4B5E"/>
              </a:buClr>
              <a:buFont typeface="+mj-lt"/>
              <a:buAutoNum type="arabicPeriod"/>
            </a:pPr>
            <a:r>
              <a:rPr lang="da-DK" sz="1800" dirty="0">
                <a:latin typeface="Libre Franklin" pitchFamily="2" charset="77"/>
              </a:rPr>
              <a:t>Hvad er jeres løsning?</a:t>
            </a:r>
          </a:p>
          <a:p>
            <a:pPr marL="457200" indent="-457200">
              <a:lnSpc>
                <a:spcPct val="100000"/>
              </a:lnSpc>
              <a:buClr>
                <a:srgbClr val="3C4B5E"/>
              </a:buClr>
              <a:buFont typeface="+mj-lt"/>
              <a:buAutoNum type="arabicPeriod"/>
            </a:pPr>
            <a:r>
              <a:rPr lang="da-DK" sz="1800" dirty="0">
                <a:latin typeface="Libre Franklin" pitchFamily="2" charset="77"/>
              </a:rPr>
              <a:t>Hvad er jeres vision? Hvad vil I med det?</a:t>
            </a:r>
          </a:p>
          <a:p>
            <a:pPr marL="457200" indent="-457200">
              <a:lnSpc>
                <a:spcPct val="100000"/>
              </a:lnSpc>
              <a:buClr>
                <a:srgbClr val="3C4B5E"/>
              </a:buClr>
              <a:buFont typeface="+mj-lt"/>
              <a:buAutoNum type="arabicPeriod"/>
            </a:pPr>
            <a:endParaRPr lang="da-DK" sz="1800" dirty="0">
              <a:latin typeface="Libre Franklin" pitchFamily="2" charset="77"/>
            </a:endParaRPr>
          </a:p>
          <a:p>
            <a:pPr marL="457200" indent="-457200">
              <a:lnSpc>
                <a:spcPct val="100000"/>
              </a:lnSpc>
              <a:buClr>
                <a:srgbClr val="3C4B5E"/>
              </a:buClr>
              <a:buFont typeface="+mj-lt"/>
              <a:buAutoNum type="arabicPeriod"/>
            </a:pPr>
            <a:endParaRPr lang="da-DK" sz="1800" dirty="0">
              <a:latin typeface="Libre Franklin" pitchFamily="2" charset="77"/>
            </a:endParaRPr>
          </a:p>
          <a:p>
            <a:pPr marL="457200" indent="-457200">
              <a:lnSpc>
                <a:spcPct val="100000"/>
              </a:lnSpc>
              <a:buClr>
                <a:srgbClr val="3C4B5E"/>
              </a:buClr>
              <a:buFont typeface="+mj-lt"/>
              <a:buAutoNum type="arabicPeriod"/>
            </a:pPr>
            <a:endParaRPr lang="da-DK" sz="1800" dirty="0">
              <a:latin typeface="Libre Franklin" pitchFamily="2" charset="77"/>
            </a:endParaRPr>
          </a:p>
        </p:txBody>
      </p:sp>
      <p:sp>
        <p:nvSpPr>
          <p:cNvPr id="13" name="Titel 1">
            <a:extLst>
              <a:ext uri="{FF2B5EF4-FFF2-40B4-BE49-F238E27FC236}">
                <a16:creationId xmlns:a16="http://schemas.microsoft.com/office/drawing/2014/main" id="{46D1541E-C7C2-B0DC-A17D-25F72010C237}"/>
              </a:ext>
            </a:extLst>
          </p:cNvPr>
          <p:cNvSpPr txBox="1">
            <a:spLocks/>
          </p:cNvSpPr>
          <p:nvPr/>
        </p:nvSpPr>
        <p:spPr>
          <a:xfrm>
            <a:off x="5760000" y="360000"/>
            <a:ext cx="5606500" cy="92333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000" b="1" i="0" kern="1200">
                <a:solidFill>
                  <a:schemeClr val="tx1"/>
                </a:solidFill>
                <a:latin typeface="Amsi Pro Bold" panose="020B0A06020201010104" pitchFamily="34" charset="77"/>
                <a:ea typeface="+mj-ea"/>
                <a:cs typeface="+mj-cs"/>
              </a:defRPr>
            </a:lvl1pPr>
          </a:lstStyle>
          <a:p>
            <a:r>
              <a:rPr lang="da-DK" sz="3000" dirty="0">
                <a:latin typeface="Libre Franklin" pitchFamily="2" charset="77"/>
              </a:rPr>
              <a:t>Beskriv kort jeres idé som den ser ud nu: </a:t>
            </a:r>
          </a:p>
        </p:txBody>
      </p:sp>
      <p:cxnSp>
        <p:nvCxnSpPr>
          <p:cNvPr id="16" name="Straight Connector 15">
            <a:extLst>
              <a:ext uri="{FF2B5EF4-FFF2-40B4-BE49-F238E27FC236}">
                <a16:creationId xmlns:a16="http://schemas.microsoft.com/office/drawing/2014/main" id="{88E70BDA-A362-60B1-A797-AAEF4F9BA105}"/>
              </a:ext>
            </a:extLst>
          </p:cNvPr>
          <p:cNvCxnSpPr>
            <a:cxnSpLocks/>
          </p:cNvCxnSpPr>
          <p:nvPr/>
        </p:nvCxnSpPr>
        <p:spPr>
          <a:xfrm>
            <a:off x="5760000" y="1662081"/>
            <a:ext cx="5943600" cy="0"/>
          </a:xfrm>
          <a:prstGeom prst="line">
            <a:avLst/>
          </a:prstGeom>
          <a:ln w="12700">
            <a:solidFill>
              <a:srgbClr val="3C4B5E">
                <a:alpha val="20000"/>
              </a:srgbClr>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5D94291-6112-0879-73E0-3CC6EDB87254}"/>
              </a:ext>
            </a:extLst>
          </p:cNvPr>
          <p:cNvPicPr>
            <a:picLocks noChangeAspect="1"/>
          </p:cNvPicPr>
          <p:nvPr/>
        </p:nvPicPr>
        <p:blipFill>
          <a:blip r:embed="rId3"/>
          <a:stretch>
            <a:fillRect/>
          </a:stretch>
        </p:blipFill>
        <p:spPr>
          <a:xfrm>
            <a:off x="424267" y="828770"/>
            <a:ext cx="5049433" cy="5320544"/>
          </a:xfrm>
          <a:prstGeom prst="rect">
            <a:avLst/>
          </a:prstGeom>
        </p:spPr>
      </p:pic>
    </p:spTree>
    <p:extLst>
      <p:ext uri="{BB962C8B-B14F-4D97-AF65-F5344CB8AC3E}">
        <p14:creationId xmlns:p14="http://schemas.microsoft.com/office/powerpoint/2010/main" val="4018023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E9A1"/>
        </a:solidFill>
        <a:effectLst/>
      </p:bgPr>
    </p:bg>
    <p:spTree>
      <p:nvGrpSpPr>
        <p:cNvPr id="1" name="">
          <a:extLst>
            <a:ext uri="{FF2B5EF4-FFF2-40B4-BE49-F238E27FC236}">
              <a16:creationId xmlns:a16="http://schemas.microsoft.com/office/drawing/2014/main" id="{7347B31F-01F9-8CC2-54A7-7CE33661C13D}"/>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A9CE09AA-3F04-E860-8D45-D327D15DA80B}"/>
              </a:ext>
            </a:extLst>
          </p:cNvPr>
          <p:cNvSpPr txBox="1"/>
          <p:nvPr/>
        </p:nvSpPr>
        <p:spPr>
          <a:xfrm>
            <a:off x="693107" y="2317315"/>
            <a:ext cx="5402893" cy="4095140"/>
          </a:xfrm>
          <a:prstGeom prst="rect">
            <a:avLst/>
          </a:prstGeom>
          <a:noFill/>
          <a:ln w="6350">
            <a:solidFill>
              <a:srgbClr val="002839"/>
            </a:solidFill>
          </a:ln>
        </p:spPr>
        <p:txBody>
          <a:bodyPr wrap="square" lIns="180000" tIns="108000" rIns="180000" bIns="180000" rtlCol="0" anchor="t">
            <a:noAutofit/>
          </a:bodyPr>
          <a:lstStyle/>
          <a:p>
            <a:pPr algn="ctr">
              <a:lnSpc>
                <a:spcPct val="120000"/>
              </a:lnSpc>
              <a:buSzPct val="150000"/>
            </a:pPr>
            <a:r>
              <a:rPr lang="da-DK" sz="1600" b="1" dirty="0">
                <a:latin typeface="Libre Franklin" pitchFamily="2" charset="77"/>
              </a:rPr>
              <a:t>Problemet:</a:t>
            </a:r>
            <a:br>
              <a:rPr lang="da-DK" sz="1200" b="1" dirty="0">
                <a:latin typeface="Libre Franklin" pitchFamily="2" charset="77"/>
              </a:rPr>
            </a:br>
            <a:r>
              <a:rPr lang="da-DK" sz="1200" dirty="0">
                <a:latin typeface="Libre Franklin" pitchFamily="2" charset="77"/>
              </a:rPr>
              <a:t>Beskriv hvilke problemer, det er, I vil løse med jeres forretningsidé? </a:t>
            </a:r>
          </a:p>
          <a:p>
            <a:pPr algn="ctr">
              <a:lnSpc>
                <a:spcPct val="120000"/>
              </a:lnSpc>
              <a:buSzPct val="150000"/>
            </a:pPr>
            <a:endParaRPr lang="da-DK" sz="1200" b="1" dirty="0">
              <a:latin typeface="Libre Franklin" pitchFamily="2" charset="77"/>
            </a:endParaRPr>
          </a:p>
          <a:p>
            <a:pPr algn="ctr">
              <a:lnSpc>
                <a:spcPct val="120000"/>
              </a:lnSpc>
              <a:buSzPct val="150000"/>
            </a:pPr>
            <a:endParaRPr lang="da-DK" sz="1200" dirty="0">
              <a:latin typeface="Libre Franklin" pitchFamily="2" charset="77"/>
            </a:endParaRPr>
          </a:p>
        </p:txBody>
      </p:sp>
      <p:sp>
        <p:nvSpPr>
          <p:cNvPr id="12" name="TextBox 11">
            <a:extLst>
              <a:ext uri="{FF2B5EF4-FFF2-40B4-BE49-F238E27FC236}">
                <a16:creationId xmlns:a16="http://schemas.microsoft.com/office/drawing/2014/main" id="{6F53B111-C231-2B34-C59B-84CE924298F4}"/>
              </a:ext>
            </a:extLst>
          </p:cNvPr>
          <p:cNvSpPr txBox="1"/>
          <p:nvPr/>
        </p:nvSpPr>
        <p:spPr>
          <a:xfrm>
            <a:off x="6096000" y="2317315"/>
            <a:ext cx="5402893" cy="4095140"/>
          </a:xfrm>
          <a:prstGeom prst="rect">
            <a:avLst/>
          </a:prstGeom>
          <a:noFill/>
          <a:ln w="6350">
            <a:solidFill>
              <a:srgbClr val="002839"/>
            </a:solidFill>
          </a:ln>
        </p:spPr>
        <p:txBody>
          <a:bodyPr wrap="square" lIns="180000" tIns="108000" rIns="180000" bIns="180000" rtlCol="0" anchor="t">
            <a:noAutofit/>
          </a:bodyPr>
          <a:lstStyle/>
          <a:p>
            <a:pPr algn="ctr">
              <a:lnSpc>
                <a:spcPct val="120000"/>
              </a:lnSpc>
              <a:buSzPct val="150000"/>
            </a:pPr>
            <a:r>
              <a:rPr lang="da-DK" sz="1600" b="1" dirty="0">
                <a:latin typeface="Libre Franklin" pitchFamily="2" charset="77"/>
              </a:rPr>
              <a:t>Løsningen:</a:t>
            </a:r>
            <a:br>
              <a:rPr lang="da-DK" sz="1200" b="1" dirty="0">
                <a:latin typeface="Libre Franklin" pitchFamily="2" charset="77"/>
              </a:rPr>
            </a:br>
            <a:r>
              <a:rPr lang="da-DK" sz="1200" dirty="0">
                <a:latin typeface="Libre Franklin" pitchFamily="2" charset="77"/>
              </a:rPr>
              <a:t>Beskriv jeres løsning og hvordan den skaber værdi.</a:t>
            </a:r>
          </a:p>
          <a:p>
            <a:pPr algn="ctr">
              <a:lnSpc>
                <a:spcPct val="120000"/>
              </a:lnSpc>
              <a:buSzPct val="150000"/>
            </a:pPr>
            <a:r>
              <a:rPr lang="da-DK" sz="1200" dirty="0">
                <a:latin typeface="Libre Franklin" pitchFamily="2" charset="77"/>
              </a:rPr>
              <a:t>Eventuelt også lidt om, hvad det er den og I kan, der er særligt. </a:t>
            </a:r>
          </a:p>
          <a:p>
            <a:pPr algn="ctr">
              <a:lnSpc>
                <a:spcPct val="120000"/>
              </a:lnSpc>
              <a:buSzPct val="150000"/>
            </a:pPr>
            <a:endParaRPr lang="da-DK" sz="1200" dirty="0">
              <a:latin typeface="Libre Franklin" pitchFamily="2" charset="77"/>
            </a:endParaRPr>
          </a:p>
          <a:p>
            <a:pPr algn="ctr">
              <a:lnSpc>
                <a:spcPct val="120000"/>
              </a:lnSpc>
              <a:buSzPct val="150000"/>
            </a:pPr>
            <a:endParaRPr lang="da-DK" sz="1200" b="1" dirty="0">
              <a:latin typeface="Libre Franklin" pitchFamily="2" charset="77"/>
            </a:endParaRPr>
          </a:p>
          <a:p>
            <a:pPr algn="ctr">
              <a:lnSpc>
                <a:spcPct val="120000"/>
              </a:lnSpc>
              <a:buSzPct val="150000"/>
            </a:pPr>
            <a:endParaRPr lang="da-DK" sz="1200" dirty="0">
              <a:latin typeface="Libre Franklin" pitchFamily="2" charset="77"/>
            </a:endParaRPr>
          </a:p>
        </p:txBody>
      </p:sp>
      <p:sp>
        <p:nvSpPr>
          <p:cNvPr id="13" name="Left-right Arrow 12">
            <a:extLst>
              <a:ext uri="{FF2B5EF4-FFF2-40B4-BE49-F238E27FC236}">
                <a16:creationId xmlns:a16="http://schemas.microsoft.com/office/drawing/2014/main" id="{32650A4E-C37D-EAD5-3C46-6E28A7F5F9AF}"/>
              </a:ext>
            </a:extLst>
          </p:cNvPr>
          <p:cNvSpPr/>
          <p:nvPr/>
        </p:nvSpPr>
        <p:spPr>
          <a:xfrm>
            <a:off x="5657589" y="4346531"/>
            <a:ext cx="876822" cy="349410"/>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4" name="TextBox 13">
            <a:extLst>
              <a:ext uri="{FF2B5EF4-FFF2-40B4-BE49-F238E27FC236}">
                <a16:creationId xmlns:a16="http://schemas.microsoft.com/office/drawing/2014/main" id="{2C714CC3-1037-4605-BAA6-20DF488A0886}"/>
              </a:ext>
            </a:extLst>
          </p:cNvPr>
          <p:cNvSpPr txBox="1"/>
          <p:nvPr/>
        </p:nvSpPr>
        <p:spPr>
          <a:xfrm>
            <a:off x="693107" y="876825"/>
            <a:ext cx="10805786" cy="1440490"/>
          </a:xfrm>
          <a:prstGeom prst="rect">
            <a:avLst/>
          </a:prstGeom>
          <a:solidFill>
            <a:srgbClr val="002839">
              <a:alpha val="10000"/>
            </a:srgbClr>
          </a:solidFill>
          <a:ln w="6350">
            <a:solidFill>
              <a:srgbClr val="002839"/>
            </a:solidFill>
          </a:ln>
        </p:spPr>
        <p:txBody>
          <a:bodyPr wrap="square" lIns="180000" tIns="72000" rIns="180000" bIns="180000" rtlCol="0" anchor="t">
            <a:noAutofit/>
          </a:bodyPr>
          <a:lstStyle/>
          <a:p>
            <a:pPr algn="ctr">
              <a:lnSpc>
                <a:spcPct val="120000"/>
              </a:lnSpc>
              <a:buSzPct val="150000"/>
            </a:pPr>
            <a:r>
              <a:rPr lang="da-DK" sz="1600" b="1" dirty="0">
                <a:latin typeface="Libre Franklin" pitchFamily="2" charset="77"/>
              </a:rPr>
              <a:t>Visionen:</a:t>
            </a:r>
            <a:br>
              <a:rPr lang="da-DK" sz="1200" b="1" dirty="0">
                <a:latin typeface="Libre Franklin" pitchFamily="2" charset="77"/>
              </a:rPr>
            </a:br>
            <a:r>
              <a:rPr lang="da-DK" sz="1200" dirty="0">
                <a:latin typeface="Libre Franklin" pitchFamily="2" charset="77"/>
              </a:rPr>
              <a:t>Hvad vil I opnå med jeres idé og jeres virksomhed?</a:t>
            </a:r>
          </a:p>
        </p:txBody>
      </p:sp>
      <p:sp>
        <p:nvSpPr>
          <p:cNvPr id="15" name="Titel 1">
            <a:extLst>
              <a:ext uri="{FF2B5EF4-FFF2-40B4-BE49-F238E27FC236}">
                <a16:creationId xmlns:a16="http://schemas.microsoft.com/office/drawing/2014/main" id="{33C8D674-6040-E916-AC1A-37055424882B}"/>
              </a:ext>
            </a:extLst>
          </p:cNvPr>
          <p:cNvSpPr txBox="1">
            <a:spLocks/>
          </p:cNvSpPr>
          <p:nvPr/>
        </p:nvSpPr>
        <p:spPr>
          <a:xfrm>
            <a:off x="2492958" y="256482"/>
            <a:ext cx="7206084" cy="397801"/>
          </a:xfrm>
          <a:prstGeom prst="rect">
            <a:avLst/>
          </a:prstGeom>
        </p:spPr>
        <p:txBody>
          <a:bodyPr anchor="ctr">
            <a:spAutoFit/>
          </a:bodyPr>
          <a:lstStyle>
            <a:lvl1pPr algn="l" defTabSz="914400" rtl="0" eaLnBrk="1" latinLnBrk="0" hangingPunct="1">
              <a:lnSpc>
                <a:spcPct val="90000"/>
              </a:lnSpc>
              <a:spcBef>
                <a:spcPct val="0"/>
              </a:spcBef>
              <a:buNone/>
              <a:defRPr sz="4000" b="1" i="0" kern="1200">
                <a:solidFill>
                  <a:schemeClr val="tx1"/>
                </a:solidFill>
                <a:latin typeface="Amsi Pro Bold" panose="020B0A06020201010104" pitchFamily="34" charset="77"/>
                <a:ea typeface="+mj-ea"/>
                <a:cs typeface="+mj-cs"/>
              </a:defRPr>
            </a:lvl1pPr>
          </a:lstStyle>
          <a:p>
            <a:pPr algn="ctr">
              <a:lnSpc>
                <a:spcPct val="120000"/>
              </a:lnSpc>
            </a:pPr>
            <a:r>
              <a:rPr lang="da-DK" sz="1800" dirty="0">
                <a:latin typeface="Libre Franklin SemiBold" pitchFamily="2" charset="77"/>
              </a:rPr>
              <a:t>Kan inddragelse &amp; samarbejde styrke jeres forretningsmodel?</a:t>
            </a:r>
          </a:p>
        </p:txBody>
      </p:sp>
    </p:spTree>
    <p:extLst>
      <p:ext uri="{BB962C8B-B14F-4D97-AF65-F5344CB8AC3E}">
        <p14:creationId xmlns:p14="http://schemas.microsoft.com/office/powerpoint/2010/main" val="3189003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F6F1EF"/>
        </a:solidFill>
        <a:effectLst/>
      </p:bgPr>
    </p:bg>
    <p:spTree>
      <p:nvGrpSpPr>
        <p:cNvPr id="1" name="">
          <a:extLst>
            <a:ext uri="{FF2B5EF4-FFF2-40B4-BE49-F238E27FC236}">
              <a16:creationId xmlns:a16="http://schemas.microsoft.com/office/drawing/2014/main" id="{53251385-9A4C-7E81-27D8-CFE82B54D95E}"/>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88D1E9F8-C524-3104-3CE1-087D1C72DA00}"/>
              </a:ext>
            </a:extLst>
          </p:cNvPr>
          <p:cNvSpPr>
            <a:spLocks noGrp="1"/>
          </p:cNvSpPr>
          <p:nvPr>
            <p:ph type="ctrTitle"/>
          </p:nvPr>
        </p:nvSpPr>
        <p:spPr>
          <a:xfrm>
            <a:off x="2209822" y="1"/>
            <a:ext cx="7772355" cy="6858000"/>
          </a:xfrm>
        </p:spPr>
        <p:txBody>
          <a:bodyPr anchor="ctr">
            <a:noAutofit/>
          </a:bodyPr>
          <a:lstStyle/>
          <a:p>
            <a:r>
              <a:rPr lang="da-DK" sz="5200" dirty="0">
                <a:solidFill>
                  <a:srgbClr val="3C4B5E"/>
                </a:solidFill>
                <a:latin typeface="Libre Franklin SemiBold" pitchFamily="2" charset="77"/>
              </a:rPr>
              <a:t>Hvordan ville jeres idé se ud som en demokratisk ejet virksomhed? </a:t>
            </a:r>
          </a:p>
        </p:txBody>
      </p:sp>
      <p:pic>
        <p:nvPicPr>
          <p:cNvPr id="4" name="Picture 3">
            <a:extLst>
              <a:ext uri="{FF2B5EF4-FFF2-40B4-BE49-F238E27FC236}">
                <a16:creationId xmlns:a16="http://schemas.microsoft.com/office/drawing/2014/main" id="{5A85F859-FEE4-9901-E893-B2BE3BB04209}"/>
              </a:ext>
            </a:extLst>
          </p:cNvPr>
          <p:cNvPicPr>
            <a:picLocks noChangeAspect="1"/>
          </p:cNvPicPr>
          <p:nvPr/>
        </p:nvPicPr>
        <p:blipFill>
          <a:blip r:embed="rId3"/>
          <a:stretch>
            <a:fillRect/>
          </a:stretch>
        </p:blipFill>
        <p:spPr>
          <a:xfrm>
            <a:off x="8889310" y="3336337"/>
            <a:ext cx="4020575" cy="4020575"/>
          </a:xfrm>
          <a:prstGeom prst="rect">
            <a:avLst/>
          </a:prstGeom>
        </p:spPr>
      </p:pic>
      <p:pic>
        <p:nvPicPr>
          <p:cNvPr id="2" name="Picture 1">
            <a:extLst>
              <a:ext uri="{FF2B5EF4-FFF2-40B4-BE49-F238E27FC236}">
                <a16:creationId xmlns:a16="http://schemas.microsoft.com/office/drawing/2014/main" id="{8EF02E0E-48BB-B7D1-7610-57E1315F7406}"/>
              </a:ext>
            </a:extLst>
          </p:cNvPr>
          <p:cNvPicPr>
            <a:picLocks noChangeAspect="1"/>
          </p:cNvPicPr>
          <p:nvPr/>
        </p:nvPicPr>
        <p:blipFill>
          <a:blip r:embed="rId4"/>
          <a:stretch>
            <a:fillRect/>
          </a:stretch>
        </p:blipFill>
        <p:spPr>
          <a:xfrm>
            <a:off x="5651500" y="740988"/>
            <a:ext cx="889000" cy="889000"/>
          </a:xfrm>
          <a:prstGeom prst="rect">
            <a:avLst/>
          </a:prstGeom>
        </p:spPr>
      </p:pic>
    </p:spTree>
    <p:extLst>
      <p:ext uri="{BB962C8B-B14F-4D97-AF65-F5344CB8AC3E}">
        <p14:creationId xmlns:p14="http://schemas.microsoft.com/office/powerpoint/2010/main" val="649230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6F1EF"/>
        </a:solidFill>
        <a:effectLst/>
      </p:bgPr>
    </p:bg>
    <p:spTree>
      <p:nvGrpSpPr>
        <p:cNvPr id="1" name="">
          <a:extLst>
            <a:ext uri="{FF2B5EF4-FFF2-40B4-BE49-F238E27FC236}">
              <a16:creationId xmlns:a16="http://schemas.microsoft.com/office/drawing/2014/main" id="{0AB042BD-1789-89BA-4836-871572AB45A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3A0153B3-C8A2-77D2-AC0C-B8C27CCC8FCA}"/>
              </a:ext>
            </a:extLst>
          </p:cNvPr>
          <p:cNvPicPr>
            <a:picLocks noChangeAspect="1"/>
          </p:cNvPicPr>
          <p:nvPr/>
        </p:nvPicPr>
        <p:blipFill>
          <a:blip r:embed="rId3"/>
          <a:stretch>
            <a:fillRect/>
          </a:stretch>
        </p:blipFill>
        <p:spPr>
          <a:xfrm>
            <a:off x="3257550" y="404570"/>
            <a:ext cx="5676900" cy="5676900"/>
          </a:xfrm>
          <a:prstGeom prst="rect">
            <a:avLst/>
          </a:prstGeom>
        </p:spPr>
      </p:pic>
      <p:grpSp>
        <p:nvGrpSpPr>
          <p:cNvPr id="10" name="Group 9">
            <a:extLst>
              <a:ext uri="{FF2B5EF4-FFF2-40B4-BE49-F238E27FC236}">
                <a16:creationId xmlns:a16="http://schemas.microsoft.com/office/drawing/2014/main" id="{6B9DB0FF-D3B4-55F4-8A07-99E9140C8B89}"/>
              </a:ext>
            </a:extLst>
          </p:cNvPr>
          <p:cNvGrpSpPr/>
          <p:nvPr/>
        </p:nvGrpSpPr>
        <p:grpSpPr>
          <a:xfrm>
            <a:off x="497456" y="2505144"/>
            <a:ext cx="2295849" cy="1475752"/>
            <a:chOff x="467500" y="880626"/>
            <a:chExt cx="1764550" cy="1475752"/>
          </a:xfrm>
          <a:effectLst>
            <a:outerShdw blurRad="182517" dist="205556" dir="5400000" sx="100635" sy="100635" algn="t" rotWithShape="0">
              <a:prstClr val="black">
                <a:alpha val="12788"/>
              </a:prstClr>
            </a:outerShdw>
          </a:effectLst>
        </p:grpSpPr>
        <p:sp>
          <p:nvSpPr>
            <p:cNvPr id="11" name="Left Arrow 10">
              <a:extLst>
                <a:ext uri="{FF2B5EF4-FFF2-40B4-BE49-F238E27FC236}">
                  <a16:creationId xmlns:a16="http://schemas.microsoft.com/office/drawing/2014/main" id="{C442FC97-4E7B-6267-C11E-18A33722B6B7}"/>
                </a:ext>
              </a:extLst>
            </p:cNvPr>
            <p:cNvSpPr/>
            <p:nvPr/>
          </p:nvSpPr>
          <p:spPr>
            <a:xfrm rot="16200000">
              <a:off x="1721156" y="1965540"/>
              <a:ext cx="463640" cy="229653"/>
            </a:xfrm>
            <a:prstGeom prst="leftArrow">
              <a:avLst/>
            </a:prstGeom>
            <a:solidFill>
              <a:srgbClr val="C2CD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2" name="TextBox 11">
              <a:extLst>
                <a:ext uri="{FF2B5EF4-FFF2-40B4-BE49-F238E27FC236}">
                  <a16:creationId xmlns:a16="http://schemas.microsoft.com/office/drawing/2014/main" id="{78E9F629-1CA9-6E6E-5E04-DE7D8138B16C}"/>
                </a:ext>
              </a:extLst>
            </p:cNvPr>
            <p:cNvSpPr txBox="1"/>
            <p:nvPr/>
          </p:nvSpPr>
          <p:spPr>
            <a:xfrm>
              <a:off x="467500" y="880626"/>
              <a:ext cx="1764550" cy="1475752"/>
            </a:xfrm>
            <a:prstGeom prst="rect">
              <a:avLst/>
            </a:prstGeom>
            <a:solidFill>
              <a:srgbClr val="C2CDCC"/>
            </a:solidFill>
            <a:ln>
              <a:noFill/>
            </a:ln>
          </p:spPr>
          <p:txBody>
            <a:bodyPr wrap="square" lIns="180000" tIns="144000" rIns="180000" bIns="144000" rtlCol="0">
              <a:spAutoFit/>
            </a:bodyPr>
            <a:lstStyle/>
            <a:p>
              <a:r>
                <a:rPr lang="da-DK" sz="1100" dirty="0">
                  <a:solidFill>
                    <a:srgbClr val="002839"/>
                  </a:solidFill>
                  <a:latin typeface="Libre Franklin" pitchFamily="2" charset="77"/>
                </a:rPr>
                <a:t>Hvordan ville jeres idé se ud, hvis den var ejet af medarbejderne?</a:t>
              </a:r>
            </a:p>
            <a:p>
              <a:endParaRPr lang="da-DK" sz="1100" dirty="0">
                <a:solidFill>
                  <a:srgbClr val="002839"/>
                </a:solidFill>
                <a:latin typeface="Libre Franklin" pitchFamily="2" charset="77"/>
              </a:endParaRPr>
            </a:p>
            <a:p>
              <a:r>
                <a:rPr lang="da-DK" sz="1100" dirty="0">
                  <a:solidFill>
                    <a:srgbClr val="002839"/>
                  </a:solidFill>
                  <a:latin typeface="Libre Franklin" pitchFamily="2" charset="77"/>
                </a:rPr>
                <a:t>Kan I udkonkurrere de andre ved at have de mest engagerede medarbejdere?</a:t>
              </a:r>
            </a:p>
          </p:txBody>
        </p:sp>
      </p:grpSp>
      <p:grpSp>
        <p:nvGrpSpPr>
          <p:cNvPr id="13" name="Group 12">
            <a:extLst>
              <a:ext uri="{FF2B5EF4-FFF2-40B4-BE49-F238E27FC236}">
                <a16:creationId xmlns:a16="http://schemas.microsoft.com/office/drawing/2014/main" id="{6A96D5F8-0642-87A6-093F-610AF4D3363A}"/>
              </a:ext>
            </a:extLst>
          </p:cNvPr>
          <p:cNvGrpSpPr/>
          <p:nvPr/>
        </p:nvGrpSpPr>
        <p:grpSpPr>
          <a:xfrm>
            <a:off x="9466091" y="2505144"/>
            <a:ext cx="2295849" cy="1645029"/>
            <a:chOff x="467500" y="880626"/>
            <a:chExt cx="1764550" cy="1645029"/>
          </a:xfrm>
          <a:effectLst>
            <a:outerShdw blurRad="182517" dist="205556" dir="5400000" sx="100635" sy="100635" algn="t" rotWithShape="0">
              <a:prstClr val="black">
                <a:alpha val="12788"/>
              </a:prstClr>
            </a:outerShdw>
          </a:effectLst>
        </p:grpSpPr>
        <p:sp>
          <p:nvSpPr>
            <p:cNvPr id="14" name="Left Arrow 13">
              <a:extLst>
                <a:ext uri="{FF2B5EF4-FFF2-40B4-BE49-F238E27FC236}">
                  <a16:creationId xmlns:a16="http://schemas.microsoft.com/office/drawing/2014/main" id="{755290E4-2438-38D0-04EC-00B329F546AA}"/>
                </a:ext>
              </a:extLst>
            </p:cNvPr>
            <p:cNvSpPr/>
            <p:nvPr/>
          </p:nvSpPr>
          <p:spPr>
            <a:xfrm rot="16200000">
              <a:off x="1721156" y="1965540"/>
              <a:ext cx="463640" cy="229653"/>
            </a:xfrm>
            <a:prstGeom prst="leftArrow">
              <a:avLst/>
            </a:prstGeom>
            <a:solidFill>
              <a:srgbClr val="C2CD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5" name="TextBox 14">
              <a:extLst>
                <a:ext uri="{FF2B5EF4-FFF2-40B4-BE49-F238E27FC236}">
                  <a16:creationId xmlns:a16="http://schemas.microsoft.com/office/drawing/2014/main" id="{3A4900FB-ADE7-504E-8D44-48C2CB31D051}"/>
                </a:ext>
              </a:extLst>
            </p:cNvPr>
            <p:cNvSpPr txBox="1"/>
            <p:nvPr/>
          </p:nvSpPr>
          <p:spPr>
            <a:xfrm>
              <a:off x="467500" y="880626"/>
              <a:ext cx="1764550" cy="1645029"/>
            </a:xfrm>
            <a:prstGeom prst="rect">
              <a:avLst/>
            </a:prstGeom>
            <a:solidFill>
              <a:srgbClr val="C2CDCC"/>
            </a:solidFill>
            <a:ln>
              <a:noFill/>
            </a:ln>
          </p:spPr>
          <p:txBody>
            <a:bodyPr wrap="square" lIns="180000" tIns="144000" rIns="180000" bIns="144000" rtlCol="0">
              <a:spAutoFit/>
            </a:bodyPr>
            <a:lstStyle/>
            <a:p>
              <a:r>
                <a:rPr lang="da-DK" sz="1100" dirty="0">
                  <a:solidFill>
                    <a:srgbClr val="002839"/>
                  </a:solidFill>
                  <a:latin typeface="Libre Franklin" pitchFamily="2" charset="77"/>
                </a:rPr>
                <a:t>Hvordan ville jeres idé se ud, hvis den var ejet af kunderne? </a:t>
              </a:r>
            </a:p>
            <a:p>
              <a:endParaRPr lang="da-DK" sz="1100" dirty="0">
                <a:solidFill>
                  <a:srgbClr val="002839"/>
                </a:solidFill>
                <a:latin typeface="Libre Franklin" pitchFamily="2" charset="77"/>
              </a:endParaRPr>
            </a:p>
            <a:p>
              <a:r>
                <a:rPr lang="da-DK" sz="1100" dirty="0">
                  <a:solidFill>
                    <a:srgbClr val="002839"/>
                  </a:solidFill>
                  <a:latin typeface="Libre Franklin" pitchFamily="2" charset="77"/>
                </a:rPr>
                <a:t>Kan I inddrage jeres kunder, så de kommer igen, og måske endda giver jer en hjælpende hånd?</a:t>
              </a:r>
            </a:p>
          </p:txBody>
        </p:sp>
      </p:grpSp>
      <p:sp>
        <p:nvSpPr>
          <p:cNvPr id="18" name="TextBox 17">
            <a:extLst>
              <a:ext uri="{FF2B5EF4-FFF2-40B4-BE49-F238E27FC236}">
                <a16:creationId xmlns:a16="http://schemas.microsoft.com/office/drawing/2014/main" id="{FB42490B-90F8-CCB5-7F0B-D58DC6C5C60C}"/>
              </a:ext>
            </a:extLst>
          </p:cNvPr>
          <p:cNvSpPr txBox="1"/>
          <p:nvPr/>
        </p:nvSpPr>
        <p:spPr>
          <a:xfrm>
            <a:off x="8174736" y="5349913"/>
            <a:ext cx="3331924" cy="1137198"/>
          </a:xfrm>
          <a:prstGeom prst="rect">
            <a:avLst/>
          </a:prstGeom>
          <a:solidFill>
            <a:srgbClr val="C2CDCC"/>
          </a:solidFill>
          <a:ln>
            <a:noFill/>
          </a:ln>
          <a:effectLst>
            <a:outerShdw blurRad="182517" dist="205556" dir="5400000" sx="100635" sy="100635" algn="t" rotWithShape="0">
              <a:prstClr val="black">
                <a:alpha val="12788"/>
              </a:prstClr>
            </a:outerShdw>
          </a:effectLst>
        </p:spPr>
        <p:txBody>
          <a:bodyPr wrap="square" lIns="180000" tIns="144000" rIns="180000" bIns="144000" rtlCol="0">
            <a:spAutoFit/>
          </a:bodyPr>
          <a:lstStyle/>
          <a:p>
            <a:r>
              <a:rPr lang="da-DK" sz="1100" dirty="0">
                <a:solidFill>
                  <a:srgbClr val="002839"/>
                </a:solidFill>
                <a:latin typeface="Libre Franklin" pitchFamily="2" charset="77"/>
              </a:rPr>
              <a:t>Hvordan ville jeres idé se ud, hvis den var ejet af producenterne? </a:t>
            </a:r>
          </a:p>
          <a:p>
            <a:endParaRPr lang="da-DK" sz="1100" dirty="0">
              <a:solidFill>
                <a:srgbClr val="002839"/>
              </a:solidFill>
              <a:latin typeface="Libre Franklin" pitchFamily="2" charset="77"/>
            </a:endParaRPr>
          </a:p>
          <a:p>
            <a:r>
              <a:rPr lang="da-DK" sz="1100" dirty="0">
                <a:solidFill>
                  <a:srgbClr val="002839"/>
                </a:solidFill>
                <a:latin typeface="Libre Franklin" pitchFamily="2" charset="77"/>
              </a:rPr>
              <a:t>Kan I skabe de løsninger, verden har brug for, ved at samarbejde i stedet for at konkurrere? </a:t>
            </a:r>
          </a:p>
        </p:txBody>
      </p:sp>
      <p:sp>
        <p:nvSpPr>
          <p:cNvPr id="19" name="Right Arrow 18">
            <a:extLst>
              <a:ext uri="{FF2B5EF4-FFF2-40B4-BE49-F238E27FC236}">
                <a16:creationId xmlns:a16="http://schemas.microsoft.com/office/drawing/2014/main" id="{80F20EFB-D018-541C-C051-16E9810F4C11}"/>
              </a:ext>
            </a:extLst>
          </p:cNvPr>
          <p:cNvSpPr/>
          <p:nvPr/>
        </p:nvSpPr>
        <p:spPr>
          <a:xfrm>
            <a:off x="2759607" y="3704884"/>
            <a:ext cx="464245" cy="229953"/>
          </a:xfrm>
          <a:prstGeom prst="rightArrow">
            <a:avLst/>
          </a:prstGeom>
          <a:solidFill>
            <a:srgbClr val="C2CDCC"/>
          </a:solidFill>
          <a:ln>
            <a:noFill/>
          </a:ln>
          <a:effectLst>
            <a:outerShdw blurRad="182517" dist="205556" dir="5400000" sx="100635" sy="100635" algn="t" rotWithShape="0">
              <a:prstClr val="black">
                <a:alpha val="12788"/>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20" name="Right Arrow 19">
            <a:extLst>
              <a:ext uri="{FF2B5EF4-FFF2-40B4-BE49-F238E27FC236}">
                <a16:creationId xmlns:a16="http://schemas.microsoft.com/office/drawing/2014/main" id="{8A6AD50C-638E-16DF-9DD3-892B950FEC75}"/>
              </a:ext>
            </a:extLst>
          </p:cNvPr>
          <p:cNvSpPr/>
          <p:nvPr/>
        </p:nvSpPr>
        <p:spPr>
          <a:xfrm rot="10800000">
            <a:off x="9001846" y="3704884"/>
            <a:ext cx="464245" cy="229953"/>
          </a:xfrm>
          <a:prstGeom prst="rightArrow">
            <a:avLst/>
          </a:prstGeom>
          <a:solidFill>
            <a:srgbClr val="C2CDCC"/>
          </a:solidFill>
          <a:ln>
            <a:noFill/>
          </a:ln>
          <a:effectLst>
            <a:outerShdw blurRad="182517" dist="205556" dir="5400000" sx="100635" sy="100635" algn="t" rotWithShape="0">
              <a:prstClr val="black">
                <a:alpha val="12788"/>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21" name="Bent Up Arrow 20">
            <a:extLst>
              <a:ext uri="{FF2B5EF4-FFF2-40B4-BE49-F238E27FC236}">
                <a16:creationId xmlns:a16="http://schemas.microsoft.com/office/drawing/2014/main" id="{13A0F4D8-98E2-3A01-0AAD-DDE2EED0E0C1}"/>
              </a:ext>
            </a:extLst>
          </p:cNvPr>
          <p:cNvSpPr/>
          <p:nvPr/>
        </p:nvSpPr>
        <p:spPr>
          <a:xfrm flipH="1">
            <a:off x="7306056" y="5857446"/>
            <a:ext cx="868680" cy="448048"/>
          </a:xfrm>
          <a:prstGeom prst="bentUpArrow">
            <a:avLst/>
          </a:prstGeom>
          <a:solidFill>
            <a:srgbClr val="C2CDCC"/>
          </a:solidFill>
          <a:ln>
            <a:noFill/>
          </a:ln>
          <a:effectLst>
            <a:outerShdw blurRad="182517" dist="205556" dir="5400000" sx="100635" sy="100635" algn="t" rotWithShape="0">
              <a:prstClr val="black">
                <a:alpha val="12788"/>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a:p>
        </p:txBody>
      </p:sp>
    </p:spTree>
    <p:extLst>
      <p:ext uri="{BB962C8B-B14F-4D97-AF65-F5344CB8AC3E}">
        <p14:creationId xmlns:p14="http://schemas.microsoft.com/office/powerpoint/2010/main" val="1414938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F6F1EF"/>
        </a:solidFill>
        <a:effectLst/>
      </p:bgPr>
    </p:bg>
    <p:spTree>
      <p:nvGrpSpPr>
        <p:cNvPr id="1" name="">
          <a:extLst>
            <a:ext uri="{FF2B5EF4-FFF2-40B4-BE49-F238E27FC236}">
              <a16:creationId xmlns:a16="http://schemas.microsoft.com/office/drawing/2014/main" id="{D1C03ABB-2A5B-CC81-6C78-B288B28165F9}"/>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87E54F61-7052-4151-BD79-4FAD55421FE1}"/>
              </a:ext>
            </a:extLst>
          </p:cNvPr>
          <p:cNvSpPr>
            <a:spLocks noGrp="1"/>
          </p:cNvSpPr>
          <p:nvPr>
            <p:ph type="ctrTitle"/>
          </p:nvPr>
        </p:nvSpPr>
        <p:spPr>
          <a:xfrm>
            <a:off x="1" y="3022736"/>
            <a:ext cx="6480000" cy="812530"/>
          </a:xfrm>
        </p:spPr>
        <p:txBody>
          <a:bodyPr wrap="square" anchor="ctr">
            <a:spAutoFit/>
          </a:bodyPr>
          <a:lstStyle/>
          <a:p>
            <a:r>
              <a:rPr lang="da-DK" sz="5200" dirty="0">
                <a:solidFill>
                  <a:srgbClr val="3C4B5E"/>
                </a:solidFill>
                <a:latin typeface="Libre Franklin SemiBold" pitchFamily="2" charset="77"/>
              </a:rPr>
              <a:t>Kunderne</a:t>
            </a:r>
          </a:p>
        </p:txBody>
      </p:sp>
      <p:pic>
        <p:nvPicPr>
          <p:cNvPr id="5" name="Picture 4">
            <a:extLst>
              <a:ext uri="{FF2B5EF4-FFF2-40B4-BE49-F238E27FC236}">
                <a16:creationId xmlns:a16="http://schemas.microsoft.com/office/drawing/2014/main" id="{161CE964-07A5-AADD-41BE-8257525D5F96}"/>
              </a:ext>
            </a:extLst>
          </p:cNvPr>
          <p:cNvPicPr>
            <a:picLocks noChangeAspect="1"/>
          </p:cNvPicPr>
          <p:nvPr/>
        </p:nvPicPr>
        <p:blipFill>
          <a:blip r:embed="rId3"/>
          <a:stretch>
            <a:fillRect/>
          </a:stretch>
        </p:blipFill>
        <p:spPr>
          <a:xfrm>
            <a:off x="6480000" y="1158240"/>
            <a:ext cx="4866640" cy="4541520"/>
          </a:xfrm>
          <a:prstGeom prst="rect">
            <a:avLst/>
          </a:prstGeom>
        </p:spPr>
      </p:pic>
      <p:cxnSp>
        <p:nvCxnSpPr>
          <p:cNvPr id="6" name="Straight Connector 5">
            <a:extLst>
              <a:ext uri="{FF2B5EF4-FFF2-40B4-BE49-F238E27FC236}">
                <a16:creationId xmlns:a16="http://schemas.microsoft.com/office/drawing/2014/main" id="{7ABF9C07-00D1-6F44-8729-ABF1EB058CAA}"/>
              </a:ext>
            </a:extLst>
          </p:cNvPr>
          <p:cNvCxnSpPr>
            <a:cxnSpLocks/>
          </p:cNvCxnSpPr>
          <p:nvPr/>
        </p:nvCxnSpPr>
        <p:spPr>
          <a:xfrm>
            <a:off x="613038" y="3835266"/>
            <a:ext cx="5253925" cy="0"/>
          </a:xfrm>
          <a:prstGeom prst="line">
            <a:avLst/>
          </a:prstGeom>
          <a:ln w="12700">
            <a:solidFill>
              <a:srgbClr val="3C4B5E">
                <a:alpha val="20000"/>
              </a:srgbClr>
            </a:solidFill>
          </a:ln>
        </p:spPr>
        <p:style>
          <a:lnRef idx="1">
            <a:schemeClr val="accent1"/>
          </a:lnRef>
          <a:fillRef idx="0">
            <a:schemeClr val="accent1"/>
          </a:fillRef>
          <a:effectRef idx="0">
            <a:schemeClr val="accent1"/>
          </a:effectRef>
          <a:fontRef idx="minor">
            <a:schemeClr val="tx1"/>
          </a:fontRef>
        </p:style>
      </p:cxnSp>
      <p:sp>
        <p:nvSpPr>
          <p:cNvPr id="9" name="Titel 2">
            <a:extLst>
              <a:ext uri="{FF2B5EF4-FFF2-40B4-BE49-F238E27FC236}">
                <a16:creationId xmlns:a16="http://schemas.microsoft.com/office/drawing/2014/main" id="{DF7563C0-C6A9-9455-C83D-6DEC7686F5E7}"/>
              </a:ext>
            </a:extLst>
          </p:cNvPr>
          <p:cNvSpPr txBox="1">
            <a:spLocks/>
          </p:cNvSpPr>
          <p:nvPr/>
        </p:nvSpPr>
        <p:spPr>
          <a:xfrm>
            <a:off x="1682420" y="3911916"/>
            <a:ext cx="3006671" cy="397032"/>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7200" b="1" i="0" kern="1200">
                <a:solidFill>
                  <a:schemeClr val="tx1"/>
                </a:solidFill>
                <a:latin typeface="Amsi Pro Bold" panose="020B0A06020201010104" pitchFamily="34" charset="77"/>
                <a:ea typeface="+mj-ea"/>
                <a:cs typeface="+mj-cs"/>
              </a:defRPr>
            </a:lvl1pPr>
          </a:lstStyle>
          <a:p>
            <a:r>
              <a:rPr lang="da-DK" sz="2200" dirty="0">
                <a:solidFill>
                  <a:srgbClr val="3C4B5E"/>
                </a:solidFill>
                <a:latin typeface="Libre Franklin SemiBold" pitchFamily="2" charset="77"/>
              </a:rPr>
              <a:t>Uddelingsmateriale</a:t>
            </a:r>
          </a:p>
        </p:txBody>
      </p:sp>
    </p:spTree>
    <p:extLst>
      <p:ext uri="{BB962C8B-B14F-4D97-AF65-F5344CB8AC3E}">
        <p14:creationId xmlns:p14="http://schemas.microsoft.com/office/powerpoint/2010/main" val="2851094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68002BE-CAD4-D98D-FC64-17DB63C675DA}"/>
            </a:ext>
          </a:extLst>
        </p:cNvPr>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6455CA99-C5D5-2117-37BA-AFD94A1417EA}"/>
              </a:ext>
            </a:extLst>
          </p:cNvPr>
          <p:cNvSpPr>
            <a:spLocks noGrp="1"/>
          </p:cNvSpPr>
          <p:nvPr>
            <p:ph sz="quarter" idx="4"/>
          </p:nvPr>
        </p:nvSpPr>
        <p:spPr>
          <a:xfrm>
            <a:off x="4671753" y="1797807"/>
            <a:ext cx="7520247" cy="5060193"/>
          </a:xfrm>
        </p:spPr>
        <p:txBody>
          <a:bodyPr>
            <a:noAutofit/>
          </a:bodyPr>
          <a:lstStyle/>
          <a:p>
            <a:pPr marL="0" indent="0">
              <a:lnSpc>
                <a:spcPct val="100000"/>
              </a:lnSpc>
              <a:buClr>
                <a:srgbClr val="3C4B5E"/>
              </a:buClr>
              <a:buNone/>
            </a:pPr>
            <a:r>
              <a:rPr lang="da-DK" sz="1200" b="1" dirty="0">
                <a:latin typeface="Libre Franklin" pitchFamily="2" charset="77"/>
              </a:rPr>
              <a:t>Hvorfor er kunderne vigtige? </a:t>
            </a:r>
          </a:p>
          <a:p>
            <a:pPr>
              <a:lnSpc>
                <a:spcPct val="100000"/>
              </a:lnSpc>
              <a:buClr>
                <a:srgbClr val="3C4B5E"/>
              </a:buClr>
            </a:pPr>
            <a:r>
              <a:rPr lang="da-DK" sz="1200" dirty="0">
                <a:latin typeface="Libre Franklin" pitchFamily="2" charset="77"/>
              </a:rPr>
              <a:t>Det er kunderne der skal købe jeres produkt. </a:t>
            </a:r>
          </a:p>
          <a:p>
            <a:pPr>
              <a:lnSpc>
                <a:spcPct val="100000"/>
              </a:lnSpc>
              <a:buClr>
                <a:srgbClr val="3C4B5E"/>
              </a:buClr>
            </a:pPr>
            <a:r>
              <a:rPr lang="da-DK" sz="1200" dirty="0">
                <a:latin typeface="Libre Franklin" pitchFamily="2" charset="77"/>
              </a:rPr>
              <a:t>Det er kunderne, der ved bedst, hvad det er jeres produkt skal kunne for at løse deres behov. </a:t>
            </a:r>
          </a:p>
          <a:p>
            <a:pPr>
              <a:lnSpc>
                <a:spcPct val="100000"/>
              </a:lnSpc>
              <a:buClr>
                <a:srgbClr val="3C4B5E"/>
              </a:buClr>
            </a:pPr>
            <a:r>
              <a:rPr lang="da-DK" sz="1200" dirty="0">
                <a:latin typeface="Libre Franklin" pitchFamily="2" charset="77"/>
              </a:rPr>
              <a:t>Men kunder taler også sammen, og er derfor vigtige for jeres omdømme og markedsføring. </a:t>
            </a:r>
          </a:p>
          <a:p>
            <a:pPr marL="0" indent="0">
              <a:lnSpc>
                <a:spcPct val="100000"/>
              </a:lnSpc>
              <a:buClr>
                <a:srgbClr val="3C4B5E"/>
              </a:buClr>
              <a:buNone/>
            </a:pPr>
            <a:br>
              <a:rPr lang="da-DK" sz="1200" b="1" dirty="0">
                <a:latin typeface="Libre Franklin" pitchFamily="2" charset="77"/>
              </a:rPr>
            </a:br>
            <a:r>
              <a:rPr lang="da-DK" sz="1200" b="1" dirty="0">
                <a:latin typeface="Libre Franklin" pitchFamily="2" charset="77"/>
              </a:rPr>
              <a:t>Hvad er kundernes interesser?</a:t>
            </a:r>
          </a:p>
          <a:p>
            <a:pPr>
              <a:lnSpc>
                <a:spcPct val="100000"/>
              </a:lnSpc>
              <a:buClr>
                <a:srgbClr val="3C4B5E"/>
              </a:buClr>
            </a:pPr>
            <a:r>
              <a:rPr lang="da-DK" sz="1200" dirty="0">
                <a:latin typeface="Libre Franklin" pitchFamily="2" charset="77"/>
              </a:rPr>
              <a:t>At få det bedst mulige produkt til lavest mulige pris. </a:t>
            </a:r>
          </a:p>
          <a:p>
            <a:pPr>
              <a:lnSpc>
                <a:spcPct val="100000"/>
              </a:lnSpc>
              <a:buClr>
                <a:srgbClr val="3C4B5E"/>
              </a:buClr>
            </a:pPr>
            <a:r>
              <a:rPr lang="da-DK" sz="1200" dirty="0">
                <a:latin typeface="Libre Franklin" pitchFamily="2" charset="77"/>
              </a:rPr>
              <a:t> Men der kan også være andre vigtige ting: Tilgængelighed, god service og købsoplevelse, personliggørelse, tillid og troværdighed, nyhedsværdi.  </a:t>
            </a:r>
          </a:p>
          <a:p>
            <a:pPr marL="0" indent="0">
              <a:lnSpc>
                <a:spcPct val="100000"/>
              </a:lnSpc>
              <a:buClr>
                <a:srgbClr val="3C4B5E"/>
              </a:buClr>
              <a:buNone/>
            </a:pPr>
            <a:br>
              <a:rPr lang="da-DK" sz="1200" b="1" dirty="0">
                <a:latin typeface="Libre Franklin" pitchFamily="2" charset="77"/>
              </a:rPr>
            </a:br>
            <a:r>
              <a:rPr lang="da-DK" sz="1200" b="1" dirty="0">
                <a:latin typeface="Libre Franklin" pitchFamily="2" charset="77"/>
              </a:rPr>
              <a:t>Hvad kan en god kunderelation give jer? </a:t>
            </a:r>
          </a:p>
          <a:p>
            <a:pPr>
              <a:lnSpc>
                <a:spcPct val="100000"/>
              </a:lnSpc>
              <a:buClr>
                <a:srgbClr val="3C4B5E"/>
              </a:buClr>
            </a:pPr>
            <a:r>
              <a:rPr lang="da-DK" sz="1200" dirty="0">
                <a:latin typeface="Libre Franklin" pitchFamily="2" charset="77"/>
              </a:rPr>
              <a:t>Omsætning fra kunder der kommer igen – og igen</a:t>
            </a:r>
          </a:p>
          <a:p>
            <a:pPr>
              <a:lnSpc>
                <a:spcPct val="100000"/>
              </a:lnSpc>
              <a:buClr>
                <a:srgbClr val="3C4B5E"/>
              </a:buClr>
            </a:pPr>
            <a:r>
              <a:rPr lang="da-DK" sz="1200" dirty="0">
                <a:latin typeface="Libre Franklin" pitchFamily="2" charset="77"/>
              </a:rPr>
              <a:t>Viden om hvordan I kan gøre jeres produkt bedre</a:t>
            </a:r>
          </a:p>
          <a:p>
            <a:pPr>
              <a:lnSpc>
                <a:spcPct val="100000"/>
              </a:lnSpc>
              <a:buClr>
                <a:srgbClr val="3C4B5E"/>
              </a:buClr>
            </a:pPr>
            <a:r>
              <a:rPr lang="da-DK" sz="1200" dirty="0">
                <a:latin typeface="Libre Franklin" pitchFamily="2" charset="77"/>
              </a:rPr>
              <a:t>Positiv omtale og ”gratis” markedsføring</a:t>
            </a:r>
          </a:p>
          <a:p>
            <a:pPr>
              <a:lnSpc>
                <a:spcPct val="100000"/>
              </a:lnSpc>
              <a:buClr>
                <a:srgbClr val="3C4B5E"/>
              </a:buClr>
            </a:pPr>
            <a:endParaRPr lang="da-DK" sz="1200" dirty="0">
              <a:latin typeface="Libre Franklin" pitchFamily="2" charset="77"/>
            </a:endParaRPr>
          </a:p>
        </p:txBody>
      </p:sp>
      <p:sp>
        <p:nvSpPr>
          <p:cNvPr id="13" name="Titel 1">
            <a:extLst>
              <a:ext uri="{FF2B5EF4-FFF2-40B4-BE49-F238E27FC236}">
                <a16:creationId xmlns:a16="http://schemas.microsoft.com/office/drawing/2014/main" id="{9600732A-F4B3-9FA9-FD08-9863A8699BCC}"/>
              </a:ext>
            </a:extLst>
          </p:cNvPr>
          <p:cNvSpPr txBox="1">
            <a:spLocks/>
          </p:cNvSpPr>
          <p:nvPr/>
        </p:nvSpPr>
        <p:spPr>
          <a:xfrm>
            <a:off x="4671753" y="360000"/>
            <a:ext cx="2007281" cy="923330"/>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sz="4000" b="1" i="0" kern="1200">
                <a:solidFill>
                  <a:schemeClr val="tx1"/>
                </a:solidFill>
                <a:latin typeface="Amsi Pro Bold" panose="020B0A06020201010104" pitchFamily="34" charset="77"/>
                <a:ea typeface="+mj-ea"/>
                <a:cs typeface="+mj-cs"/>
              </a:defRPr>
            </a:lvl1pPr>
          </a:lstStyle>
          <a:p>
            <a:r>
              <a:rPr lang="da-DK" sz="3000" dirty="0">
                <a:latin typeface="Libre Franklin" pitchFamily="2" charset="77"/>
              </a:rPr>
              <a:t>Mød:</a:t>
            </a:r>
          </a:p>
          <a:p>
            <a:r>
              <a:rPr lang="da-DK" sz="3000" dirty="0">
                <a:latin typeface="Libre Franklin" pitchFamily="2" charset="77"/>
              </a:rPr>
              <a:t>Kunderne</a:t>
            </a:r>
          </a:p>
        </p:txBody>
      </p:sp>
      <p:cxnSp>
        <p:nvCxnSpPr>
          <p:cNvPr id="16" name="Straight Connector 15">
            <a:extLst>
              <a:ext uri="{FF2B5EF4-FFF2-40B4-BE49-F238E27FC236}">
                <a16:creationId xmlns:a16="http://schemas.microsoft.com/office/drawing/2014/main" id="{FEF899F9-3BF6-7FED-3434-46E1C099028D}"/>
              </a:ext>
            </a:extLst>
          </p:cNvPr>
          <p:cNvCxnSpPr>
            <a:cxnSpLocks/>
          </p:cNvCxnSpPr>
          <p:nvPr/>
        </p:nvCxnSpPr>
        <p:spPr>
          <a:xfrm>
            <a:off x="4671753" y="1484281"/>
            <a:ext cx="6899563" cy="0"/>
          </a:xfrm>
          <a:prstGeom prst="line">
            <a:avLst/>
          </a:prstGeom>
          <a:ln w="12700">
            <a:solidFill>
              <a:srgbClr val="3C4B5E">
                <a:alpha val="20000"/>
              </a:srgb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75F6C9A-CBC6-AE68-7DB5-EF508641C78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82263" y="172978"/>
            <a:ext cx="3860800" cy="2908135"/>
          </a:xfrm>
          <a:prstGeom prst="rect">
            <a:avLst/>
          </a:prstGeom>
        </p:spPr>
      </p:pic>
      <p:pic>
        <p:nvPicPr>
          <p:cNvPr id="6" name="Picture 5">
            <a:extLst>
              <a:ext uri="{FF2B5EF4-FFF2-40B4-BE49-F238E27FC236}">
                <a16:creationId xmlns:a16="http://schemas.microsoft.com/office/drawing/2014/main" id="{879D6DA6-3C7C-C679-5695-7E301798C73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91838" y="3675288"/>
            <a:ext cx="3041650" cy="2838450"/>
          </a:xfrm>
          <a:prstGeom prst="rect">
            <a:avLst/>
          </a:prstGeom>
        </p:spPr>
      </p:pic>
    </p:spTree>
    <p:extLst>
      <p:ext uri="{BB962C8B-B14F-4D97-AF65-F5344CB8AC3E}">
        <p14:creationId xmlns:p14="http://schemas.microsoft.com/office/powerpoint/2010/main" val="438171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A16E944-6B73-90CB-C281-A199AA161BB8}"/>
            </a:ext>
          </a:extLst>
        </p:cNvPr>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175C46BA-739F-ACD4-FB94-ECC851F30A87}"/>
              </a:ext>
            </a:extLst>
          </p:cNvPr>
          <p:cNvSpPr>
            <a:spLocks noGrp="1"/>
          </p:cNvSpPr>
          <p:nvPr>
            <p:ph sz="quarter" idx="4"/>
          </p:nvPr>
        </p:nvSpPr>
        <p:spPr>
          <a:xfrm>
            <a:off x="3668112" y="1482541"/>
            <a:ext cx="5895922" cy="848264"/>
          </a:xfrm>
          <a:ln w="12700">
            <a:solidFill>
              <a:srgbClr val="002839">
                <a:alpha val="20000"/>
              </a:srgbClr>
            </a:solidFill>
          </a:ln>
        </p:spPr>
        <p:txBody>
          <a:bodyPr wrap="square" lIns="180000" tIns="180000" rIns="180000" bIns="180000">
            <a:spAutoFit/>
          </a:bodyPr>
          <a:lstStyle/>
          <a:p>
            <a:pPr marL="0" indent="0">
              <a:lnSpc>
                <a:spcPct val="100000"/>
              </a:lnSpc>
              <a:buClr>
                <a:srgbClr val="3C4B5E"/>
              </a:buClr>
              <a:buNone/>
            </a:pPr>
            <a:r>
              <a:rPr lang="da-DK" sz="1050" b="1" dirty="0">
                <a:latin typeface="Libre Franklin" pitchFamily="2" charset="77"/>
              </a:rPr>
              <a:t>Formål:</a:t>
            </a:r>
            <a:br>
              <a:rPr lang="da-DK" sz="1050" b="1" dirty="0">
                <a:latin typeface="Libre Franklin" pitchFamily="2" charset="77"/>
              </a:rPr>
            </a:br>
            <a:r>
              <a:rPr lang="da-DK" sz="1050" dirty="0">
                <a:latin typeface="Libre Franklin" pitchFamily="2" charset="77"/>
              </a:rPr>
              <a:t>Virksomhederne har et vedtægtsbestemt formål om at skabe værdi for kunderne, som er styrende for deres langsigtede strategiske beslutninger.</a:t>
            </a:r>
          </a:p>
        </p:txBody>
      </p:sp>
      <p:sp>
        <p:nvSpPr>
          <p:cNvPr id="13" name="Titel 1">
            <a:extLst>
              <a:ext uri="{FF2B5EF4-FFF2-40B4-BE49-F238E27FC236}">
                <a16:creationId xmlns:a16="http://schemas.microsoft.com/office/drawing/2014/main" id="{E940BCD5-AFC7-4488-19E4-401A05823123}"/>
              </a:ext>
            </a:extLst>
          </p:cNvPr>
          <p:cNvSpPr txBox="1">
            <a:spLocks/>
          </p:cNvSpPr>
          <p:nvPr/>
        </p:nvSpPr>
        <p:spPr>
          <a:xfrm>
            <a:off x="620684" y="360000"/>
            <a:ext cx="2007281" cy="923330"/>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sz="4000" b="1" i="0" kern="1200">
                <a:solidFill>
                  <a:schemeClr val="tx1"/>
                </a:solidFill>
                <a:latin typeface="Amsi Pro Bold" panose="020B0A06020201010104" pitchFamily="34" charset="77"/>
                <a:ea typeface="+mj-ea"/>
                <a:cs typeface="+mj-cs"/>
              </a:defRPr>
            </a:lvl1pPr>
          </a:lstStyle>
          <a:p>
            <a:r>
              <a:rPr lang="da-DK" sz="3000" dirty="0">
                <a:latin typeface="Libre Franklin" pitchFamily="2" charset="77"/>
              </a:rPr>
              <a:t>Mød:</a:t>
            </a:r>
          </a:p>
          <a:p>
            <a:r>
              <a:rPr lang="da-DK" sz="3000" dirty="0">
                <a:latin typeface="Libre Franklin" pitchFamily="2" charset="77"/>
              </a:rPr>
              <a:t>Kunderne</a:t>
            </a:r>
          </a:p>
        </p:txBody>
      </p:sp>
      <p:cxnSp>
        <p:nvCxnSpPr>
          <p:cNvPr id="16" name="Straight Connector 15">
            <a:extLst>
              <a:ext uri="{FF2B5EF4-FFF2-40B4-BE49-F238E27FC236}">
                <a16:creationId xmlns:a16="http://schemas.microsoft.com/office/drawing/2014/main" id="{28B50CDB-8AA0-DA13-737A-FD350A199649}"/>
              </a:ext>
            </a:extLst>
          </p:cNvPr>
          <p:cNvCxnSpPr>
            <a:cxnSpLocks/>
          </p:cNvCxnSpPr>
          <p:nvPr/>
        </p:nvCxnSpPr>
        <p:spPr>
          <a:xfrm>
            <a:off x="407895" y="1283330"/>
            <a:ext cx="11376211" cy="0"/>
          </a:xfrm>
          <a:prstGeom prst="line">
            <a:avLst/>
          </a:prstGeom>
          <a:ln w="12700">
            <a:solidFill>
              <a:srgbClr val="3C4B5E">
                <a:alpha val="20000"/>
              </a:srgbClr>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89D1CA3-C6B1-3B4C-7AB8-9566E2057CC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26462" y="2437795"/>
            <a:ext cx="3041650" cy="2838450"/>
          </a:xfrm>
          <a:prstGeom prst="rect">
            <a:avLst/>
          </a:prstGeom>
        </p:spPr>
      </p:pic>
      <p:sp>
        <p:nvSpPr>
          <p:cNvPr id="4" name="Pladsholder til indhold 2">
            <a:extLst>
              <a:ext uri="{FF2B5EF4-FFF2-40B4-BE49-F238E27FC236}">
                <a16:creationId xmlns:a16="http://schemas.microsoft.com/office/drawing/2014/main" id="{02F27D6C-4446-0CFC-2D16-422C434B71F0}"/>
              </a:ext>
            </a:extLst>
          </p:cNvPr>
          <p:cNvSpPr txBox="1">
            <a:spLocks/>
          </p:cNvSpPr>
          <p:nvPr/>
        </p:nvSpPr>
        <p:spPr>
          <a:xfrm>
            <a:off x="4671752" y="2654814"/>
            <a:ext cx="5895922" cy="1171429"/>
          </a:xfrm>
          <a:prstGeom prst="rect">
            <a:avLst/>
          </a:prstGeom>
          <a:ln w="12700">
            <a:solidFill>
              <a:srgbClr val="002839">
                <a:alpha val="20000"/>
              </a:srgbClr>
            </a:solidFill>
          </a:ln>
        </p:spPr>
        <p:txBody>
          <a:bodyPr vert="horz" wrap="square" lIns="180000" tIns="180000" rIns="180000" bIns="180000" rtlCol="0">
            <a:sp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tabLst/>
              <a:defRPr sz="2000" b="0" i="0" kern="1200">
                <a:solidFill>
                  <a:schemeClr val="tx1"/>
                </a:solidFill>
                <a:latin typeface="Amsi Pro Light" panose="020B0A06020201010104" pitchFamily="34" charset="77"/>
                <a:ea typeface="+mn-ea"/>
                <a:cs typeface="+mn-cs"/>
              </a:defRPr>
            </a:lvl1pPr>
            <a:lvl2pPr marL="582613" indent="-220663" algn="l" defTabSz="914400" rtl="0" eaLnBrk="1" latinLnBrk="0" hangingPunct="1">
              <a:lnSpc>
                <a:spcPct val="90000"/>
              </a:lnSpc>
              <a:spcBef>
                <a:spcPts val="500"/>
              </a:spcBef>
              <a:buClr>
                <a:schemeClr val="accent2"/>
              </a:buClr>
              <a:buFont typeface="Arial" panose="020B0604020202020204" pitchFamily="34" charset="0"/>
              <a:buChar char="•"/>
              <a:tabLst/>
              <a:defRPr sz="1800" b="0" i="0" kern="1200">
                <a:solidFill>
                  <a:schemeClr val="tx1"/>
                </a:solidFill>
                <a:latin typeface="Amsi Pro Light" panose="020B0A06020201010104" pitchFamily="34" charset="77"/>
                <a:ea typeface="+mn-ea"/>
                <a:cs typeface="+mn-cs"/>
              </a:defRPr>
            </a:lvl2pPr>
            <a:lvl3pPr marL="890588" indent="-220663" algn="l" defTabSz="914400" rtl="0" eaLnBrk="1" latinLnBrk="0" hangingPunct="1">
              <a:lnSpc>
                <a:spcPct val="90000"/>
              </a:lnSpc>
              <a:spcBef>
                <a:spcPts val="500"/>
              </a:spcBef>
              <a:buClr>
                <a:schemeClr val="accent2"/>
              </a:buClr>
              <a:buFont typeface="Arial" panose="020B0604020202020204" pitchFamily="34" charset="0"/>
              <a:buChar char="•"/>
              <a:tabLst/>
              <a:defRPr sz="1600" b="0" i="0" kern="1200">
                <a:solidFill>
                  <a:schemeClr val="tx1"/>
                </a:solidFill>
                <a:latin typeface="Amsi Pro Light" panose="020B0A06020201010104" pitchFamily="34" charset="77"/>
                <a:ea typeface="+mn-ea"/>
                <a:cs typeface="+mn-cs"/>
              </a:defRPr>
            </a:lvl3pPr>
            <a:lvl4pPr marL="1206500" indent="-228600" algn="l" defTabSz="914400" rtl="0" eaLnBrk="1" latinLnBrk="0" hangingPunct="1">
              <a:lnSpc>
                <a:spcPct val="90000"/>
              </a:lnSpc>
              <a:spcBef>
                <a:spcPts val="500"/>
              </a:spcBef>
              <a:buClr>
                <a:schemeClr val="accent2"/>
              </a:buClr>
              <a:buFont typeface="Arial" panose="020B0604020202020204" pitchFamily="34" charset="0"/>
              <a:buChar char="•"/>
              <a:tabLst/>
              <a:defRPr sz="1400" b="0" i="0" kern="1200">
                <a:solidFill>
                  <a:schemeClr val="tx1"/>
                </a:solidFill>
                <a:latin typeface="Amsi Pro Light" panose="020B0A06020201010104" pitchFamily="34" charset="77"/>
                <a:ea typeface="+mn-ea"/>
                <a:cs typeface="+mn-cs"/>
              </a:defRPr>
            </a:lvl4pPr>
            <a:lvl5pPr marL="1514475" indent="-222250" algn="l" defTabSz="914400" rtl="0" eaLnBrk="1" latinLnBrk="0" hangingPunct="1">
              <a:lnSpc>
                <a:spcPct val="90000"/>
              </a:lnSpc>
              <a:spcBef>
                <a:spcPts val="500"/>
              </a:spcBef>
              <a:buClr>
                <a:schemeClr val="accent2"/>
              </a:buClr>
              <a:buFont typeface="Arial" panose="020B0604020202020204" pitchFamily="34" charset="0"/>
              <a:buChar char="•"/>
              <a:tabLst/>
              <a:defRPr sz="1400" b="0" i="0" kern="1200">
                <a:solidFill>
                  <a:schemeClr val="tx1"/>
                </a:solidFill>
                <a:latin typeface="Amsi Pro Light" panose="020B0A0602020101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rgbClr val="3C4B5E"/>
              </a:buClr>
              <a:buFont typeface="Arial" panose="020B0604020202020204" pitchFamily="34" charset="0"/>
              <a:buNone/>
            </a:pPr>
            <a:r>
              <a:rPr lang="da-DK" sz="1050" b="1" dirty="0">
                <a:latin typeface="Libre Franklin" pitchFamily="2" charset="77"/>
              </a:rPr>
              <a:t>Indflydelse:</a:t>
            </a:r>
            <a:br>
              <a:rPr lang="da-DK" sz="1050" b="1" dirty="0">
                <a:latin typeface="Libre Franklin" pitchFamily="2" charset="77"/>
              </a:rPr>
            </a:br>
            <a:r>
              <a:rPr lang="da-DK" sz="1050" dirty="0">
                <a:latin typeface="Libre Franklin" pitchFamily="2" charset="77"/>
              </a:rPr>
              <a:t>Kunderne er medlemmer og derfor medejere. De kan som minimum gøre deres indflydelse gældende ved at stemme på generalforsamlingen og ved at vælge (eller stille op til) bestyrelse eller repræsentantskab. Ofte kan de også at præge virksomhedens produkt/service og daglige drift ad andre veje.</a:t>
            </a:r>
          </a:p>
        </p:txBody>
      </p:sp>
      <p:sp>
        <p:nvSpPr>
          <p:cNvPr id="7" name="Pladsholder til indhold 2">
            <a:extLst>
              <a:ext uri="{FF2B5EF4-FFF2-40B4-BE49-F238E27FC236}">
                <a16:creationId xmlns:a16="http://schemas.microsoft.com/office/drawing/2014/main" id="{C4D77469-E928-9C72-9427-63795434C469}"/>
              </a:ext>
            </a:extLst>
          </p:cNvPr>
          <p:cNvSpPr txBox="1">
            <a:spLocks/>
          </p:cNvSpPr>
          <p:nvPr/>
        </p:nvSpPr>
        <p:spPr>
          <a:xfrm>
            <a:off x="4671752" y="4150252"/>
            <a:ext cx="5895922" cy="1009846"/>
          </a:xfrm>
          <a:prstGeom prst="rect">
            <a:avLst/>
          </a:prstGeom>
          <a:ln w="12700">
            <a:solidFill>
              <a:srgbClr val="002839">
                <a:alpha val="20000"/>
              </a:srgbClr>
            </a:solidFill>
          </a:ln>
        </p:spPr>
        <p:txBody>
          <a:bodyPr vert="horz" wrap="square" lIns="180000" tIns="180000" rIns="180000" bIns="180000" rtlCol="0">
            <a:sp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tabLst/>
              <a:defRPr sz="2000" b="0" i="0" kern="1200">
                <a:solidFill>
                  <a:schemeClr val="tx1"/>
                </a:solidFill>
                <a:latin typeface="Amsi Pro Light" panose="020B0A06020201010104" pitchFamily="34" charset="77"/>
                <a:ea typeface="+mn-ea"/>
                <a:cs typeface="+mn-cs"/>
              </a:defRPr>
            </a:lvl1pPr>
            <a:lvl2pPr marL="582613" indent="-220663" algn="l" defTabSz="914400" rtl="0" eaLnBrk="1" latinLnBrk="0" hangingPunct="1">
              <a:lnSpc>
                <a:spcPct val="90000"/>
              </a:lnSpc>
              <a:spcBef>
                <a:spcPts val="500"/>
              </a:spcBef>
              <a:buClr>
                <a:schemeClr val="accent2"/>
              </a:buClr>
              <a:buFont typeface="Arial" panose="020B0604020202020204" pitchFamily="34" charset="0"/>
              <a:buChar char="•"/>
              <a:tabLst/>
              <a:defRPr sz="1800" b="0" i="0" kern="1200">
                <a:solidFill>
                  <a:schemeClr val="tx1"/>
                </a:solidFill>
                <a:latin typeface="Amsi Pro Light" panose="020B0A06020201010104" pitchFamily="34" charset="77"/>
                <a:ea typeface="+mn-ea"/>
                <a:cs typeface="+mn-cs"/>
              </a:defRPr>
            </a:lvl2pPr>
            <a:lvl3pPr marL="890588" indent="-220663" algn="l" defTabSz="914400" rtl="0" eaLnBrk="1" latinLnBrk="0" hangingPunct="1">
              <a:lnSpc>
                <a:spcPct val="90000"/>
              </a:lnSpc>
              <a:spcBef>
                <a:spcPts val="500"/>
              </a:spcBef>
              <a:buClr>
                <a:schemeClr val="accent2"/>
              </a:buClr>
              <a:buFont typeface="Arial" panose="020B0604020202020204" pitchFamily="34" charset="0"/>
              <a:buChar char="•"/>
              <a:tabLst/>
              <a:defRPr sz="1600" b="0" i="0" kern="1200">
                <a:solidFill>
                  <a:schemeClr val="tx1"/>
                </a:solidFill>
                <a:latin typeface="Amsi Pro Light" panose="020B0A06020201010104" pitchFamily="34" charset="77"/>
                <a:ea typeface="+mn-ea"/>
                <a:cs typeface="+mn-cs"/>
              </a:defRPr>
            </a:lvl3pPr>
            <a:lvl4pPr marL="1206500" indent="-228600" algn="l" defTabSz="914400" rtl="0" eaLnBrk="1" latinLnBrk="0" hangingPunct="1">
              <a:lnSpc>
                <a:spcPct val="90000"/>
              </a:lnSpc>
              <a:spcBef>
                <a:spcPts val="500"/>
              </a:spcBef>
              <a:buClr>
                <a:schemeClr val="accent2"/>
              </a:buClr>
              <a:buFont typeface="Arial" panose="020B0604020202020204" pitchFamily="34" charset="0"/>
              <a:buChar char="•"/>
              <a:tabLst/>
              <a:defRPr sz="1400" b="0" i="0" kern="1200">
                <a:solidFill>
                  <a:schemeClr val="tx1"/>
                </a:solidFill>
                <a:latin typeface="Amsi Pro Light" panose="020B0A06020201010104" pitchFamily="34" charset="77"/>
                <a:ea typeface="+mn-ea"/>
                <a:cs typeface="+mn-cs"/>
              </a:defRPr>
            </a:lvl4pPr>
            <a:lvl5pPr marL="1514475" indent="-222250" algn="l" defTabSz="914400" rtl="0" eaLnBrk="1" latinLnBrk="0" hangingPunct="1">
              <a:lnSpc>
                <a:spcPct val="90000"/>
              </a:lnSpc>
              <a:spcBef>
                <a:spcPts val="500"/>
              </a:spcBef>
              <a:buClr>
                <a:schemeClr val="accent2"/>
              </a:buClr>
              <a:buFont typeface="Arial" panose="020B0604020202020204" pitchFamily="34" charset="0"/>
              <a:buChar char="•"/>
              <a:tabLst/>
              <a:defRPr sz="1400" b="0" i="0" kern="1200">
                <a:solidFill>
                  <a:schemeClr val="tx1"/>
                </a:solidFill>
                <a:latin typeface="Amsi Pro Light" panose="020B0A0602020101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rgbClr val="3C4B5E"/>
              </a:buClr>
              <a:buFont typeface="Arial" panose="020B0604020202020204" pitchFamily="34" charset="0"/>
              <a:buNone/>
            </a:pPr>
            <a:r>
              <a:rPr lang="da-DK" sz="1050" b="1" dirty="0">
                <a:latin typeface="Libre Franklin" pitchFamily="2" charset="77"/>
              </a:rPr>
              <a:t>Overskud:</a:t>
            </a:r>
            <a:br>
              <a:rPr lang="da-DK" sz="1050" b="1" dirty="0">
                <a:latin typeface="Libre Franklin" pitchFamily="2" charset="77"/>
              </a:rPr>
            </a:br>
            <a:r>
              <a:rPr lang="da-DK" sz="1050" dirty="0">
                <a:latin typeface="Libre Franklin" pitchFamily="2" charset="77"/>
              </a:rPr>
              <a:t>Medlemmerne har også indflydelse på hvad der skal ske med overskuddet. Har virksomhederne overskud, betales det ofte tilbage til kunderne som ”dividende”, anvendes til at udvikle virksomheden, eller anvendes til at støtte gode formål.</a:t>
            </a:r>
          </a:p>
        </p:txBody>
      </p:sp>
      <p:sp>
        <p:nvSpPr>
          <p:cNvPr id="8" name="Pladsholder til indhold 2">
            <a:extLst>
              <a:ext uri="{FF2B5EF4-FFF2-40B4-BE49-F238E27FC236}">
                <a16:creationId xmlns:a16="http://schemas.microsoft.com/office/drawing/2014/main" id="{7A26A773-ABF7-3061-DCFB-B29B416801E1}"/>
              </a:ext>
            </a:extLst>
          </p:cNvPr>
          <p:cNvSpPr txBox="1">
            <a:spLocks/>
          </p:cNvSpPr>
          <p:nvPr/>
        </p:nvSpPr>
        <p:spPr>
          <a:xfrm>
            <a:off x="3668112" y="5484107"/>
            <a:ext cx="5895922" cy="1009846"/>
          </a:xfrm>
          <a:prstGeom prst="rect">
            <a:avLst/>
          </a:prstGeom>
          <a:ln w="12700">
            <a:solidFill>
              <a:srgbClr val="002839">
                <a:alpha val="20000"/>
              </a:srgbClr>
            </a:solidFill>
          </a:ln>
        </p:spPr>
        <p:txBody>
          <a:bodyPr vert="horz" wrap="square" lIns="180000" tIns="180000" rIns="180000" bIns="180000" rtlCol="0">
            <a:sp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tabLst/>
              <a:defRPr sz="2000" b="0" i="0" kern="1200">
                <a:solidFill>
                  <a:schemeClr val="tx1"/>
                </a:solidFill>
                <a:latin typeface="Amsi Pro Light" panose="020B0A06020201010104" pitchFamily="34" charset="77"/>
                <a:ea typeface="+mn-ea"/>
                <a:cs typeface="+mn-cs"/>
              </a:defRPr>
            </a:lvl1pPr>
            <a:lvl2pPr marL="582613" indent="-220663" algn="l" defTabSz="914400" rtl="0" eaLnBrk="1" latinLnBrk="0" hangingPunct="1">
              <a:lnSpc>
                <a:spcPct val="90000"/>
              </a:lnSpc>
              <a:spcBef>
                <a:spcPts val="500"/>
              </a:spcBef>
              <a:buClr>
                <a:schemeClr val="accent2"/>
              </a:buClr>
              <a:buFont typeface="Arial" panose="020B0604020202020204" pitchFamily="34" charset="0"/>
              <a:buChar char="•"/>
              <a:tabLst/>
              <a:defRPr sz="1800" b="0" i="0" kern="1200">
                <a:solidFill>
                  <a:schemeClr val="tx1"/>
                </a:solidFill>
                <a:latin typeface="Amsi Pro Light" panose="020B0A06020201010104" pitchFamily="34" charset="77"/>
                <a:ea typeface="+mn-ea"/>
                <a:cs typeface="+mn-cs"/>
              </a:defRPr>
            </a:lvl2pPr>
            <a:lvl3pPr marL="890588" indent="-220663" algn="l" defTabSz="914400" rtl="0" eaLnBrk="1" latinLnBrk="0" hangingPunct="1">
              <a:lnSpc>
                <a:spcPct val="90000"/>
              </a:lnSpc>
              <a:spcBef>
                <a:spcPts val="500"/>
              </a:spcBef>
              <a:buClr>
                <a:schemeClr val="accent2"/>
              </a:buClr>
              <a:buFont typeface="Arial" panose="020B0604020202020204" pitchFamily="34" charset="0"/>
              <a:buChar char="•"/>
              <a:tabLst/>
              <a:defRPr sz="1600" b="0" i="0" kern="1200">
                <a:solidFill>
                  <a:schemeClr val="tx1"/>
                </a:solidFill>
                <a:latin typeface="Amsi Pro Light" panose="020B0A06020201010104" pitchFamily="34" charset="77"/>
                <a:ea typeface="+mn-ea"/>
                <a:cs typeface="+mn-cs"/>
              </a:defRPr>
            </a:lvl3pPr>
            <a:lvl4pPr marL="1206500" indent="-228600" algn="l" defTabSz="914400" rtl="0" eaLnBrk="1" latinLnBrk="0" hangingPunct="1">
              <a:lnSpc>
                <a:spcPct val="90000"/>
              </a:lnSpc>
              <a:spcBef>
                <a:spcPts val="500"/>
              </a:spcBef>
              <a:buClr>
                <a:schemeClr val="accent2"/>
              </a:buClr>
              <a:buFont typeface="Arial" panose="020B0604020202020204" pitchFamily="34" charset="0"/>
              <a:buChar char="•"/>
              <a:tabLst/>
              <a:defRPr sz="1400" b="0" i="0" kern="1200">
                <a:solidFill>
                  <a:schemeClr val="tx1"/>
                </a:solidFill>
                <a:latin typeface="Amsi Pro Light" panose="020B0A06020201010104" pitchFamily="34" charset="77"/>
                <a:ea typeface="+mn-ea"/>
                <a:cs typeface="+mn-cs"/>
              </a:defRPr>
            </a:lvl4pPr>
            <a:lvl5pPr marL="1514475" indent="-222250" algn="l" defTabSz="914400" rtl="0" eaLnBrk="1" latinLnBrk="0" hangingPunct="1">
              <a:lnSpc>
                <a:spcPct val="90000"/>
              </a:lnSpc>
              <a:spcBef>
                <a:spcPts val="500"/>
              </a:spcBef>
              <a:buClr>
                <a:schemeClr val="accent2"/>
              </a:buClr>
              <a:buFont typeface="Arial" panose="020B0604020202020204" pitchFamily="34" charset="0"/>
              <a:buChar char="•"/>
              <a:tabLst/>
              <a:defRPr sz="1400" b="0" i="0" kern="1200">
                <a:solidFill>
                  <a:schemeClr val="tx1"/>
                </a:solidFill>
                <a:latin typeface="Amsi Pro Light" panose="020B0A0602020101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rgbClr val="3C4B5E"/>
              </a:buClr>
              <a:buFont typeface="Arial" panose="020B0604020202020204" pitchFamily="34" charset="0"/>
              <a:buNone/>
            </a:pPr>
            <a:r>
              <a:rPr lang="da-DK" sz="1050" b="1" dirty="0">
                <a:latin typeface="Libre Franklin" pitchFamily="2" charset="77"/>
              </a:rPr>
              <a:t>Konkurrence:</a:t>
            </a:r>
            <a:br>
              <a:rPr lang="da-DK" sz="1050" b="1" dirty="0">
                <a:latin typeface="Libre Franklin" pitchFamily="2" charset="77"/>
              </a:rPr>
            </a:br>
            <a:r>
              <a:rPr lang="da-DK" sz="1050" dirty="0">
                <a:latin typeface="Libre Franklin" pitchFamily="2" charset="77"/>
              </a:rPr>
              <a:t>Forbrugerejede virksomheder kan have en meget høj kundeloyalitet, særligt når de lykkedes med at inddrage medlemmerne aktivt, så de reelt oplever at have indflydelse og medejerskab i virksomheden. .</a:t>
            </a:r>
          </a:p>
        </p:txBody>
      </p:sp>
      <p:sp>
        <p:nvSpPr>
          <p:cNvPr id="12" name="Titel 1">
            <a:extLst>
              <a:ext uri="{FF2B5EF4-FFF2-40B4-BE49-F238E27FC236}">
                <a16:creationId xmlns:a16="http://schemas.microsoft.com/office/drawing/2014/main" id="{B0016A01-0D26-9493-118E-A4AF0983603B}"/>
              </a:ext>
            </a:extLst>
          </p:cNvPr>
          <p:cNvSpPr txBox="1">
            <a:spLocks/>
          </p:cNvSpPr>
          <p:nvPr/>
        </p:nvSpPr>
        <p:spPr>
          <a:xfrm>
            <a:off x="3668113" y="401232"/>
            <a:ext cx="5895922" cy="5355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000" b="1" i="0" kern="1200">
                <a:solidFill>
                  <a:schemeClr val="tx1"/>
                </a:solidFill>
                <a:latin typeface="Amsi Pro Bold" panose="020B0A06020201010104" pitchFamily="34" charset="77"/>
                <a:ea typeface="+mj-ea"/>
                <a:cs typeface="+mj-cs"/>
              </a:defRPr>
            </a:lvl1pPr>
          </a:lstStyle>
          <a:p>
            <a:r>
              <a:rPr lang="da-DK" sz="1600" dirty="0">
                <a:latin typeface="Libre Franklin" pitchFamily="2" charset="77"/>
              </a:rPr>
              <a:t>I de forbrugerejede virksomheder har kunderne en helt særlig plads</a:t>
            </a:r>
          </a:p>
        </p:txBody>
      </p:sp>
    </p:spTree>
    <p:extLst>
      <p:ext uri="{BB962C8B-B14F-4D97-AF65-F5344CB8AC3E}">
        <p14:creationId xmlns:p14="http://schemas.microsoft.com/office/powerpoint/2010/main" val="1341312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3B82044-C21D-FE73-F45C-3C3BF7E1203E}"/>
            </a:ext>
          </a:extLst>
        </p:cNvPr>
        <p:cNvGrpSpPr/>
        <p:nvPr/>
      </p:nvGrpSpPr>
      <p:grpSpPr>
        <a:xfrm>
          <a:off x="0" y="0"/>
          <a:ext cx="0" cy="0"/>
          <a:chOff x="0" y="0"/>
          <a:chExt cx="0" cy="0"/>
        </a:xfrm>
      </p:grpSpPr>
      <p:sp>
        <p:nvSpPr>
          <p:cNvPr id="13" name="Titel 1">
            <a:extLst>
              <a:ext uri="{FF2B5EF4-FFF2-40B4-BE49-F238E27FC236}">
                <a16:creationId xmlns:a16="http://schemas.microsoft.com/office/drawing/2014/main" id="{19CE0BB5-2586-8E7C-B863-9C32D50A0B3E}"/>
              </a:ext>
            </a:extLst>
          </p:cNvPr>
          <p:cNvSpPr txBox="1">
            <a:spLocks/>
          </p:cNvSpPr>
          <p:nvPr/>
        </p:nvSpPr>
        <p:spPr>
          <a:xfrm>
            <a:off x="620684" y="360000"/>
            <a:ext cx="2007281" cy="923330"/>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sz="4000" b="1" i="0" kern="1200">
                <a:solidFill>
                  <a:schemeClr val="tx1"/>
                </a:solidFill>
                <a:latin typeface="Amsi Pro Bold" panose="020B0A06020201010104" pitchFamily="34" charset="77"/>
                <a:ea typeface="+mj-ea"/>
                <a:cs typeface="+mj-cs"/>
              </a:defRPr>
            </a:lvl1pPr>
          </a:lstStyle>
          <a:p>
            <a:r>
              <a:rPr lang="da-DK" sz="3000" dirty="0">
                <a:latin typeface="Libre Franklin" pitchFamily="2" charset="77"/>
              </a:rPr>
              <a:t>Mød:</a:t>
            </a:r>
          </a:p>
          <a:p>
            <a:r>
              <a:rPr lang="da-DK" sz="3000" dirty="0">
                <a:latin typeface="Libre Franklin" pitchFamily="2" charset="77"/>
              </a:rPr>
              <a:t>Kunderne</a:t>
            </a:r>
          </a:p>
        </p:txBody>
      </p:sp>
      <p:cxnSp>
        <p:nvCxnSpPr>
          <p:cNvPr id="16" name="Straight Connector 15">
            <a:extLst>
              <a:ext uri="{FF2B5EF4-FFF2-40B4-BE49-F238E27FC236}">
                <a16:creationId xmlns:a16="http://schemas.microsoft.com/office/drawing/2014/main" id="{F5C1CB7F-58FD-F5EF-3EEC-E72E8A625860}"/>
              </a:ext>
            </a:extLst>
          </p:cNvPr>
          <p:cNvCxnSpPr>
            <a:cxnSpLocks/>
          </p:cNvCxnSpPr>
          <p:nvPr/>
        </p:nvCxnSpPr>
        <p:spPr>
          <a:xfrm>
            <a:off x="407895" y="1283330"/>
            <a:ext cx="11376211" cy="0"/>
          </a:xfrm>
          <a:prstGeom prst="line">
            <a:avLst/>
          </a:prstGeom>
          <a:ln w="12700">
            <a:solidFill>
              <a:srgbClr val="3C4B5E">
                <a:alpha val="20000"/>
              </a:srgbClr>
            </a:solidFill>
          </a:ln>
        </p:spPr>
        <p:style>
          <a:lnRef idx="1">
            <a:schemeClr val="accent1"/>
          </a:lnRef>
          <a:fillRef idx="0">
            <a:schemeClr val="accent1"/>
          </a:fillRef>
          <a:effectRef idx="0">
            <a:schemeClr val="accent1"/>
          </a:effectRef>
          <a:fontRef idx="minor">
            <a:schemeClr val="tx1"/>
          </a:fontRef>
        </p:style>
      </p:cxnSp>
      <p:sp>
        <p:nvSpPr>
          <p:cNvPr id="12" name="Titel 1">
            <a:extLst>
              <a:ext uri="{FF2B5EF4-FFF2-40B4-BE49-F238E27FC236}">
                <a16:creationId xmlns:a16="http://schemas.microsoft.com/office/drawing/2014/main" id="{A5451D4E-12F6-9919-0184-1E2C9E8F51D4}"/>
              </a:ext>
            </a:extLst>
          </p:cNvPr>
          <p:cNvSpPr txBox="1">
            <a:spLocks/>
          </p:cNvSpPr>
          <p:nvPr/>
        </p:nvSpPr>
        <p:spPr>
          <a:xfrm>
            <a:off x="3668113" y="401549"/>
            <a:ext cx="5895922" cy="92333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000" b="1" i="0" kern="1200">
                <a:solidFill>
                  <a:schemeClr val="tx1"/>
                </a:solidFill>
                <a:latin typeface="Amsi Pro Bold" panose="020B0A06020201010104" pitchFamily="34" charset="77"/>
                <a:ea typeface="+mj-ea"/>
                <a:cs typeface="+mj-cs"/>
              </a:defRPr>
            </a:lvl1pPr>
          </a:lstStyle>
          <a:p>
            <a:r>
              <a:rPr lang="da-DK" sz="2000" dirty="0">
                <a:latin typeface="Libre Franklin" pitchFamily="2" charset="77"/>
              </a:rPr>
              <a:t>I de forbrugerejede virksomheder har kunderne en helt særlig plads</a:t>
            </a:r>
          </a:p>
          <a:p>
            <a:endParaRPr lang="da-DK" sz="2000" dirty="0">
              <a:latin typeface="Libre Franklin" pitchFamily="2" charset="77"/>
            </a:endParaRPr>
          </a:p>
        </p:txBody>
      </p:sp>
      <p:grpSp>
        <p:nvGrpSpPr>
          <p:cNvPr id="15" name="Group 14">
            <a:extLst>
              <a:ext uri="{FF2B5EF4-FFF2-40B4-BE49-F238E27FC236}">
                <a16:creationId xmlns:a16="http://schemas.microsoft.com/office/drawing/2014/main" id="{F44C7FD1-82BD-233D-E20F-7424D98B2ADD}"/>
              </a:ext>
            </a:extLst>
          </p:cNvPr>
          <p:cNvGrpSpPr/>
          <p:nvPr/>
        </p:nvGrpSpPr>
        <p:grpSpPr>
          <a:xfrm>
            <a:off x="3710595" y="2725867"/>
            <a:ext cx="4757363" cy="2679158"/>
            <a:chOff x="4306025" y="2420517"/>
            <a:chExt cx="4757363" cy="2679158"/>
          </a:xfrm>
        </p:grpSpPr>
        <p:pic>
          <p:nvPicPr>
            <p:cNvPr id="9" name="Picture 2" descr="Norlys implementerede P-GAP &amp; det blev en øjenåbner - NPS.today">
              <a:extLst>
                <a:ext uri="{FF2B5EF4-FFF2-40B4-BE49-F238E27FC236}">
                  <a16:creationId xmlns:a16="http://schemas.microsoft.com/office/drawing/2014/main" id="{DD07B131-4E8C-41E7-0153-5B8F9CCEF166}"/>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a:fillRect/>
            </a:stretch>
          </p:blipFill>
          <p:spPr bwMode="auto">
            <a:xfrm>
              <a:off x="4306025" y="2420517"/>
              <a:ext cx="2433445" cy="141842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REI Co-op Brand Gear &amp; Clothing | REI Co-op">
              <a:extLst>
                <a:ext uri="{FF2B5EF4-FFF2-40B4-BE49-F238E27FC236}">
                  <a16:creationId xmlns:a16="http://schemas.microsoft.com/office/drawing/2014/main" id="{6D616E9F-A6A2-B8EC-B766-E329A4D90013}"/>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a:fillRect/>
            </a:stretch>
          </p:blipFill>
          <p:spPr bwMode="auto">
            <a:xfrm>
              <a:off x="4306025" y="3791533"/>
              <a:ext cx="2433445" cy="130814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Kontakt – BEC Financial Technologies">
              <a:extLst>
                <a:ext uri="{FF2B5EF4-FFF2-40B4-BE49-F238E27FC236}">
                  <a16:creationId xmlns:a16="http://schemas.microsoft.com/office/drawing/2014/main" id="{B28698CB-296A-FB7C-9581-0B9D274D4F91}"/>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739470" y="3791534"/>
              <a:ext cx="2323918" cy="13081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Forside - Korinth Kro">
              <a:extLst>
                <a:ext uri="{FF2B5EF4-FFF2-40B4-BE49-F238E27FC236}">
                  <a16:creationId xmlns:a16="http://schemas.microsoft.com/office/drawing/2014/main" id="{25F78FB2-AE4F-D35F-041F-0ABCB33A89EF}"/>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a:fillRect/>
            </a:stretch>
          </p:blipFill>
          <p:spPr bwMode="auto">
            <a:xfrm>
              <a:off x="6739470" y="2420518"/>
              <a:ext cx="2323918" cy="13710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a:extLst>
              <a:ext uri="{FF2B5EF4-FFF2-40B4-BE49-F238E27FC236}">
                <a16:creationId xmlns:a16="http://schemas.microsoft.com/office/drawing/2014/main" id="{6450C2CA-3F58-9CD1-704F-7D1F5BC782E3}"/>
              </a:ext>
            </a:extLst>
          </p:cNvPr>
          <p:cNvGrpSpPr/>
          <p:nvPr/>
        </p:nvGrpSpPr>
        <p:grpSpPr>
          <a:xfrm>
            <a:off x="197224" y="1518605"/>
            <a:ext cx="3272117" cy="4876343"/>
            <a:chOff x="197224" y="1518605"/>
            <a:chExt cx="3272117" cy="4876343"/>
          </a:xfrm>
        </p:grpSpPr>
        <p:sp>
          <p:nvSpPr>
            <p:cNvPr id="8" name="Pladsholder til indhold 2">
              <a:extLst>
                <a:ext uri="{FF2B5EF4-FFF2-40B4-BE49-F238E27FC236}">
                  <a16:creationId xmlns:a16="http://schemas.microsoft.com/office/drawing/2014/main" id="{D052E9D3-208D-42F1-DC25-7A74E8879750}"/>
                </a:ext>
              </a:extLst>
            </p:cNvPr>
            <p:cNvSpPr txBox="1">
              <a:spLocks/>
            </p:cNvSpPr>
            <p:nvPr/>
          </p:nvSpPr>
          <p:spPr>
            <a:xfrm>
              <a:off x="197224" y="1518605"/>
              <a:ext cx="3272117" cy="2210175"/>
            </a:xfrm>
            <a:prstGeom prst="rect">
              <a:avLst/>
            </a:prstGeom>
            <a:ln w="12700">
              <a:solidFill>
                <a:srgbClr val="002839">
                  <a:alpha val="20000"/>
                </a:srgbClr>
              </a:solidFill>
            </a:ln>
          </p:spPr>
          <p:txBody>
            <a:bodyPr vert="horz" wrap="square" lIns="180000" tIns="180000" rIns="180000" bIns="180000" rtlCol="0">
              <a:sp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tabLst/>
                <a:defRPr sz="2000" b="0" i="0" kern="1200">
                  <a:solidFill>
                    <a:schemeClr val="tx1"/>
                  </a:solidFill>
                  <a:latin typeface="Amsi Pro Light" panose="020B0A06020201010104" pitchFamily="34" charset="77"/>
                  <a:ea typeface="+mn-ea"/>
                  <a:cs typeface="+mn-cs"/>
                </a:defRPr>
              </a:lvl1pPr>
              <a:lvl2pPr marL="582613" indent="-220663" algn="l" defTabSz="914400" rtl="0" eaLnBrk="1" latinLnBrk="0" hangingPunct="1">
                <a:lnSpc>
                  <a:spcPct val="90000"/>
                </a:lnSpc>
                <a:spcBef>
                  <a:spcPts val="500"/>
                </a:spcBef>
                <a:buClr>
                  <a:schemeClr val="accent2"/>
                </a:buClr>
                <a:buFont typeface="Arial" panose="020B0604020202020204" pitchFamily="34" charset="0"/>
                <a:buChar char="•"/>
                <a:tabLst/>
                <a:defRPr sz="1800" b="0" i="0" kern="1200">
                  <a:solidFill>
                    <a:schemeClr val="tx1"/>
                  </a:solidFill>
                  <a:latin typeface="Amsi Pro Light" panose="020B0A06020201010104" pitchFamily="34" charset="77"/>
                  <a:ea typeface="+mn-ea"/>
                  <a:cs typeface="+mn-cs"/>
                </a:defRPr>
              </a:lvl2pPr>
              <a:lvl3pPr marL="890588" indent="-220663" algn="l" defTabSz="914400" rtl="0" eaLnBrk="1" latinLnBrk="0" hangingPunct="1">
                <a:lnSpc>
                  <a:spcPct val="90000"/>
                </a:lnSpc>
                <a:spcBef>
                  <a:spcPts val="500"/>
                </a:spcBef>
                <a:buClr>
                  <a:schemeClr val="accent2"/>
                </a:buClr>
                <a:buFont typeface="Arial" panose="020B0604020202020204" pitchFamily="34" charset="0"/>
                <a:buChar char="•"/>
                <a:tabLst/>
                <a:defRPr sz="1600" b="0" i="0" kern="1200">
                  <a:solidFill>
                    <a:schemeClr val="tx1"/>
                  </a:solidFill>
                  <a:latin typeface="Amsi Pro Light" panose="020B0A06020201010104" pitchFamily="34" charset="77"/>
                  <a:ea typeface="+mn-ea"/>
                  <a:cs typeface="+mn-cs"/>
                </a:defRPr>
              </a:lvl3pPr>
              <a:lvl4pPr marL="1206500" indent="-228600" algn="l" defTabSz="914400" rtl="0" eaLnBrk="1" latinLnBrk="0" hangingPunct="1">
                <a:lnSpc>
                  <a:spcPct val="90000"/>
                </a:lnSpc>
                <a:spcBef>
                  <a:spcPts val="500"/>
                </a:spcBef>
                <a:buClr>
                  <a:schemeClr val="accent2"/>
                </a:buClr>
                <a:buFont typeface="Arial" panose="020B0604020202020204" pitchFamily="34" charset="0"/>
                <a:buChar char="•"/>
                <a:tabLst/>
                <a:defRPr sz="1400" b="0" i="0" kern="1200">
                  <a:solidFill>
                    <a:schemeClr val="tx1"/>
                  </a:solidFill>
                  <a:latin typeface="Amsi Pro Light" panose="020B0A06020201010104" pitchFamily="34" charset="77"/>
                  <a:ea typeface="+mn-ea"/>
                  <a:cs typeface="+mn-cs"/>
                </a:defRPr>
              </a:lvl4pPr>
              <a:lvl5pPr marL="1514475" indent="-222250" algn="l" defTabSz="914400" rtl="0" eaLnBrk="1" latinLnBrk="0" hangingPunct="1">
                <a:lnSpc>
                  <a:spcPct val="90000"/>
                </a:lnSpc>
                <a:spcBef>
                  <a:spcPts val="500"/>
                </a:spcBef>
                <a:buClr>
                  <a:schemeClr val="accent2"/>
                </a:buClr>
                <a:buFont typeface="Arial" panose="020B0604020202020204" pitchFamily="34" charset="0"/>
                <a:buChar char="•"/>
                <a:tabLst/>
                <a:defRPr sz="1400" b="0" i="0" kern="1200">
                  <a:solidFill>
                    <a:schemeClr val="tx1"/>
                  </a:solidFill>
                  <a:latin typeface="Amsi Pro Light" panose="020B0A0602020101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rgbClr val="3C4B5E"/>
                </a:buClr>
                <a:buFont typeface="Arial" panose="020B0604020202020204" pitchFamily="34" charset="0"/>
                <a:buNone/>
              </a:pPr>
              <a:r>
                <a:rPr lang="da-DK" sz="1200" b="1" dirty="0" err="1">
                  <a:latin typeface="Libre Franklin" pitchFamily="2" charset="77"/>
                </a:rPr>
                <a:t>Norlys</a:t>
              </a:r>
              <a:r>
                <a:rPr lang="da-DK" sz="1200" dirty="0">
                  <a:latin typeface="Libre Franklin" pitchFamily="2" charset="77"/>
                </a:rPr>
                <a:t> er en af Danmarks største energivirksomheder og er ejet af 800.000 andelshavere. </a:t>
              </a:r>
              <a:br>
                <a:rPr lang="da-DK" sz="1200" dirty="0">
                  <a:latin typeface="Libre Franklin" pitchFamily="2" charset="77"/>
                </a:rPr>
              </a:br>
              <a:r>
                <a:rPr lang="da-DK" sz="1200" dirty="0">
                  <a:latin typeface="Libre Franklin" pitchFamily="2" charset="77"/>
                </a:rPr>
                <a:t>Det er andelshaverne, der bestemmer hvordan overskuddet anvendes, og de har gerne villet investere i fibernet og grøn omstilling.</a:t>
              </a:r>
              <a:br>
                <a:rPr lang="da-DK" sz="1200" dirty="0">
                  <a:latin typeface="Libre Franklin" pitchFamily="2" charset="77"/>
                </a:rPr>
              </a:br>
              <a:r>
                <a:rPr lang="da-DK" sz="1200" dirty="0">
                  <a:latin typeface="Libre Franklin" pitchFamily="2" charset="77"/>
                </a:rPr>
                <a:t>I dag leverer </a:t>
              </a:r>
              <a:r>
                <a:rPr lang="da-DK" sz="1200" dirty="0" err="1">
                  <a:latin typeface="Libre Franklin" pitchFamily="2" charset="77"/>
                </a:rPr>
                <a:t>Norlys</a:t>
              </a:r>
              <a:r>
                <a:rPr lang="da-DK" sz="1200" dirty="0">
                  <a:latin typeface="Libre Franklin" pitchFamily="2" charset="77"/>
                </a:rPr>
                <a:t> derfor både energi, </a:t>
              </a:r>
              <a:r>
                <a:rPr lang="da-DK" sz="1200" dirty="0" err="1">
                  <a:latin typeface="Libre Franklin" pitchFamily="2" charset="77"/>
                </a:rPr>
                <a:t>ladestandere</a:t>
              </a:r>
              <a:r>
                <a:rPr lang="da-DK" sz="1200" dirty="0">
                  <a:latin typeface="Libre Franklin" pitchFamily="2" charset="77"/>
                </a:rPr>
                <a:t>, internet, tv og mobiltjenester til danskerne. </a:t>
              </a:r>
            </a:p>
          </p:txBody>
        </p:sp>
        <p:sp>
          <p:nvSpPr>
            <p:cNvPr id="17" name="Pladsholder til indhold 2">
              <a:extLst>
                <a:ext uri="{FF2B5EF4-FFF2-40B4-BE49-F238E27FC236}">
                  <a16:creationId xmlns:a16="http://schemas.microsoft.com/office/drawing/2014/main" id="{4187BF39-E985-CD5C-8248-5B76FCA0ADF8}"/>
                </a:ext>
              </a:extLst>
            </p:cNvPr>
            <p:cNvSpPr txBox="1">
              <a:spLocks/>
            </p:cNvSpPr>
            <p:nvPr/>
          </p:nvSpPr>
          <p:spPr>
            <a:xfrm>
              <a:off x="197224" y="4369439"/>
              <a:ext cx="3272117" cy="2025509"/>
            </a:xfrm>
            <a:prstGeom prst="rect">
              <a:avLst/>
            </a:prstGeom>
            <a:ln w="12700">
              <a:solidFill>
                <a:srgbClr val="002839">
                  <a:alpha val="20000"/>
                </a:srgbClr>
              </a:solidFill>
            </a:ln>
          </p:spPr>
          <p:txBody>
            <a:bodyPr vert="horz" wrap="square" lIns="180000" tIns="180000" rIns="180000" bIns="180000" rtlCol="0">
              <a:sp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tabLst/>
                <a:defRPr sz="2000" b="0" i="0" kern="1200">
                  <a:solidFill>
                    <a:schemeClr val="tx1"/>
                  </a:solidFill>
                  <a:latin typeface="Amsi Pro Light" panose="020B0A06020201010104" pitchFamily="34" charset="77"/>
                  <a:ea typeface="+mn-ea"/>
                  <a:cs typeface="+mn-cs"/>
                </a:defRPr>
              </a:lvl1pPr>
              <a:lvl2pPr marL="582613" indent="-220663" algn="l" defTabSz="914400" rtl="0" eaLnBrk="1" latinLnBrk="0" hangingPunct="1">
                <a:lnSpc>
                  <a:spcPct val="90000"/>
                </a:lnSpc>
                <a:spcBef>
                  <a:spcPts val="500"/>
                </a:spcBef>
                <a:buClr>
                  <a:schemeClr val="accent2"/>
                </a:buClr>
                <a:buFont typeface="Arial" panose="020B0604020202020204" pitchFamily="34" charset="0"/>
                <a:buChar char="•"/>
                <a:tabLst/>
                <a:defRPr sz="1800" b="0" i="0" kern="1200">
                  <a:solidFill>
                    <a:schemeClr val="tx1"/>
                  </a:solidFill>
                  <a:latin typeface="Amsi Pro Light" panose="020B0A06020201010104" pitchFamily="34" charset="77"/>
                  <a:ea typeface="+mn-ea"/>
                  <a:cs typeface="+mn-cs"/>
                </a:defRPr>
              </a:lvl2pPr>
              <a:lvl3pPr marL="890588" indent="-220663" algn="l" defTabSz="914400" rtl="0" eaLnBrk="1" latinLnBrk="0" hangingPunct="1">
                <a:lnSpc>
                  <a:spcPct val="90000"/>
                </a:lnSpc>
                <a:spcBef>
                  <a:spcPts val="500"/>
                </a:spcBef>
                <a:buClr>
                  <a:schemeClr val="accent2"/>
                </a:buClr>
                <a:buFont typeface="Arial" panose="020B0604020202020204" pitchFamily="34" charset="0"/>
                <a:buChar char="•"/>
                <a:tabLst/>
                <a:defRPr sz="1600" b="0" i="0" kern="1200">
                  <a:solidFill>
                    <a:schemeClr val="tx1"/>
                  </a:solidFill>
                  <a:latin typeface="Amsi Pro Light" panose="020B0A06020201010104" pitchFamily="34" charset="77"/>
                  <a:ea typeface="+mn-ea"/>
                  <a:cs typeface="+mn-cs"/>
                </a:defRPr>
              </a:lvl3pPr>
              <a:lvl4pPr marL="1206500" indent="-228600" algn="l" defTabSz="914400" rtl="0" eaLnBrk="1" latinLnBrk="0" hangingPunct="1">
                <a:lnSpc>
                  <a:spcPct val="90000"/>
                </a:lnSpc>
                <a:spcBef>
                  <a:spcPts val="500"/>
                </a:spcBef>
                <a:buClr>
                  <a:schemeClr val="accent2"/>
                </a:buClr>
                <a:buFont typeface="Arial" panose="020B0604020202020204" pitchFamily="34" charset="0"/>
                <a:buChar char="•"/>
                <a:tabLst/>
                <a:defRPr sz="1400" b="0" i="0" kern="1200">
                  <a:solidFill>
                    <a:schemeClr val="tx1"/>
                  </a:solidFill>
                  <a:latin typeface="Amsi Pro Light" panose="020B0A06020201010104" pitchFamily="34" charset="77"/>
                  <a:ea typeface="+mn-ea"/>
                  <a:cs typeface="+mn-cs"/>
                </a:defRPr>
              </a:lvl4pPr>
              <a:lvl5pPr marL="1514475" indent="-222250" algn="l" defTabSz="914400" rtl="0" eaLnBrk="1" latinLnBrk="0" hangingPunct="1">
                <a:lnSpc>
                  <a:spcPct val="90000"/>
                </a:lnSpc>
                <a:spcBef>
                  <a:spcPts val="500"/>
                </a:spcBef>
                <a:buClr>
                  <a:schemeClr val="accent2"/>
                </a:buClr>
                <a:buFont typeface="Arial" panose="020B0604020202020204" pitchFamily="34" charset="0"/>
                <a:buChar char="•"/>
                <a:tabLst/>
                <a:defRPr sz="1400" b="0" i="0" kern="1200">
                  <a:solidFill>
                    <a:schemeClr val="tx1"/>
                  </a:solidFill>
                  <a:latin typeface="Amsi Pro Light" panose="020B0A0602020101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rgbClr val="3C4B5E"/>
                </a:buClr>
                <a:buFont typeface="Arial" panose="020B0604020202020204" pitchFamily="34" charset="0"/>
                <a:buNone/>
              </a:pPr>
              <a:r>
                <a:rPr lang="da-DK" sz="1200" b="1" dirty="0">
                  <a:latin typeface="Libre Franklin" pitchFamily="2" charset="77"/>
                </a:rPr>
                <a:t>REI</a:t>
              </a:r>
              <a:r>
                <a:rPr lang="da-DK" sz="1200" dirty="0">
                  <a:latin typeface="Libre Franklin" pitchFamily="2" charset="77"/>
                </a:rPr>
                <a:t> er en stor amerikansk forretning for friluftsudstyr med 24 millioner medlemmer. </a:t>
              </a:r>
              <a:br>
                <a:rPr lang="da-DK" sz="1200" dirty="0">
                  <a:latin typeface="Libre Franklin" pitchFamily="2" charset="77"/>
                </a:rPr>
              </a:br>
              <a:r>
                <a:rPr lang="da-DK" sz="1200" dirty="0">
                  <a:latin typeface="Libre Franklin" pitchFamily="2" charset="77"/>
                </a:rPr>
                <a:t>Ud over medlemsfordele, inddrager virksomheden også medlemmerne i udvikling af nye produkter. Og den faciliterer et netværk af medlemmer, der kæmper politisk for bedre rammer til friluftslivet. </a:t>
              </a:r>
            </a:p>
          </p:txBody>
        </p:sp>
      </p:grpSp>
      <p:sp>
        <p:nvSpPr>
          <p:cNvPr id="22" name="Pladsholder til indhold 2">
            <a:extLst>
              <a:ext uri="{FF2B5EF4-FFF2-40B4-BE49-F238E27FC236}">
                <a16:creationId xmlns:a16="http://schemas.microsoft.com/office/drawing/2014/main" id="{1ED53580-7244-FBF3-D1BC-5B5E096EBDC2}"/>
              </a:ext>
            </a:extLst>
          </p:cNvPr>
          <p:cNvSpPr txBox="1">
            <a:spLocks/>
          </p:cNvSpPr>
          <p:nvPr/>
        </p:nvSpPr>
        <p:spPr>
          <a:xfrm>
            <a:off x="8709212" y="1518605"/>
            <a:ext cx="3272117" cy="1471511"/>
          </a:xfrm>
          <a:prstGeom prst="rect">
            <a:avLst/>
          </a:prstGeom>
          <a:ln w="12700">
            <a:solidFill>
              <a:srgbClr val="002839">
                <a:alpha val="20000"/>
              </a:srgbClr>
            </a:solidFill>
          </a:ln>
        </p:spPr>
        <p:txBody>
          <a:bodyPr vert="horz" wrap="square" lIns="180000" tIns="180000" rIns="180000" bIns="180000" rtlCol="0">
            <a:sp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tabLst/>
              <a:defRPr sz="2000" b="0" i="0" kern="1200">
                <a:solidFill>
                  <a:schemeClr val="tx1"/>
                </a:solidFill>
                <a:latin typeface="Amsi Pro Light" panose="020B0A06020201010104" pitchFamily="34" charset="77"/>
                <a:ea typeface="+mn-ea"/>
                <a:cs typeface="+mn-cs"/>
              </a:defRPr>
            </a:lvl1pPr>
            <a:lvl2pPr marL="582613" indent="-220663" algn="l" defTabSz="914400" rtl="0" eaLnBrk="1" latinLnBrk="0" hangingPunct="1">
              <a:lnSpc>
                <a:spcPct val="90000"/>
              </a:lnSpc>
              <a:spcBef>
                <a:spcPts val="500"/>
              </a:spcBef>
              <a:buClr>
                <a:schemeClr val="accent2"/>
              </a:buClr>
              <a:buFont typeface="Arial" panose="020B0604020202020204" pitchFamily="34" charset="0"/>
              <a:buChar char="•"/>
              <a:tabLst/>
              <a:defRPr sz="1800" b="0" i="0" kern="1200">
                <a:solidFill>
                  <a:schemeClr val="tx1"/>
                </a:solidFill>
                <a:latin typeface="Amsi Pro Light" panose="020B0A06020201010104" pitchFamily="34" charset="77"/>
                <a:ea typeface="+mn-ea"/>
                <a:cs typeface="+mn-cs"/>
              </a:defRPr>
            </a:lvl2pPr>
            <a:lvl3pPr marL="890588" indent="-220663" algn="l" defTabSz="914400" rtl="0" eaLnBrk="1" latinLnBrk="0" hangingPunct="1">
              <a:lnSpc>
                <a:spcPct val="90000"/>
              </a:lnSpc>
              <a:spcBef>
                <a:spcPts val="500"/>
              </a:spcBef>
              <a:buClr>
                <a:schemeClr val="accent2"/>
              </a:buClr>
              <a:buFont typeface="Arial" panose="020B0604020202020204" pitchFamily="34" charset="0"/>
              <a:buChar char="•"/>
              <a:tabLst/>
              <a:defRPr sz="1600" b="0" i="0" kern="1200">
                <a:solidFill>
                  <a:schemeClr val="tx1"/>
                </a:solidFill>
                <a:latin typeface="Amsi Pro Light" panose="020B0A06020201010104" pitchFamily="34" charset="77"/>
                <a:ea typeface="+mn-ea"/>
                <a:cs typeface="+mn-cs"/>
              </a:defRPr>
            </a:lvl3pPr>
            <a:lvl4pPr marL="1206500" indent="-228600" algn="l" defTabSz="914400" rtl="0" eaLnBrk="1" latinLnBrk="0" hangingPunct="1">
              <a:lnSpc>
                <a:spcPct val="90000"/>
              </a:lnSpc>
              <a:spcBef>
                <a:spcPts val="500"/>
              </a:spcBef>
              <a:buClr>
                <a:schemeClr val="accent2"/>
              </a:buClr>
              <a:buFont typeface="Arial" panose="020B0604020202020204" pitchFamily="34" charset="0"/>
              <a:buChar char="•"/>
              <a:tabLst/>
              <a:defRPr sz="1400" b="0" i="0" kern="1200">
                <a:solidFill>
                  <a:schemeClr val="tx1"/>
                </a:solidFill>
                <a:latin typeface="Amsi Pro Light" panose="020B0A06020201010104" pitchFamily="34" charset="77"/>
                <a:ea typeface="+mn-ea"/>
                <a:cs typeface="+mn-cs"/>
              </a:defRPr>
            </a:lvl4pPr>
            <a:lvl5pPr marL="1514475" indent="-222250" algn="l" defTabSz="914400" rtl="0" eaLnBrk="1" latinLnBrk="0" hangingPunct="1">
              <a:lnSpc>
                <a:spcPct val="90000"/>
              </a:lnSpc>
              <a:spcBef>
                <a:spcPts val="500"/>
              </a:spcBef>
              <a:buClr>
                <a:schemeClr val="accent2"/>
              </a:buClr>
              <a:buFont typeface="Arial" panose="020B0604020202020204" pitchFamily="34" charset="0"/>
              <a:buChar char="•"/>
              <a:tabLst/>
              <a:defRPr sz="1400" b="0" i="0" kern="1200">
                <a:solidFill>
                  <a:schemeClr val="tx1"/>
                </a:solidFill>
                <a:latin typeface="Amsi Pro Light" panose="020B0A0602020101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rgbClr val="3C4B5E"/>
              </a:buClr>
              <a:buFont typeface="Arial" panose="020B0604020202020204" pitchFamily="34" charset="0"/>
              <a:buNone/>
            </a:pPr>
            <a:r>
              <a:rPr lang="da-DK" sz="1200" dirty="0">
                <a:latin typeface="Libre Franklin" pitchFamily="2" charset="77"/>
              </a:rPr>
              <a:t>Da kommunen ville nedrive den lukkede lokale kro i Korinth på Fyn, gjorde borgerne modstand.  </a:t>
            </a:r>
            <a:br>
              <a:rPr lang="da-DK" sz="1200" dirty="0">
                <a:latin typeface="Libre Franklin" pitchFamily="2" charset="77"/>
              </a:rPr>
            </a:br>
            <a:br>
              <a:rPr lang="da-DK" sz="1200" dirty="0">
                <a:latin typeface="Libre Franklin" pitchFamily="2" charset="77"/>
              </a:rPr>
            </a:br>
            <a:r>
              <a:rPr lang="da-DK" sz="1200" dirty="0">
                <a:latin typeface="Libre Franklin" pitchFamily="2" charset="77"/>
              </a:rPr>
              <a:t>De driver nu stedet i fællesskab som moderne vandrehjem og forsamlingshus.</a:t>
            </a:r>
          </a:p>
        </p:txBody>
      </p:sp>
      <p:sp>
        <p:nvSpPr>
          <p:cNvPr id="23" name="Pladsholder til indhold 2">
            <a:extLst>
              <a:ext uri="{FF2B5EF4-FFF2-40B4-BE49-F238E27FC236}">
                <a16:creationId xmlns:a16="http://schemas.microsoft.com/office/drawing/2014/main" id="{928FA72E-DA7F-AF18-7E52-4C7C28F649B1}"/>
              </a:ext>
            </a:extLst>
          </p:cNvPr>
          <p:cNvSpPr txBox="1">
            <a:spLocks/>
          </p:cNvSpPr>
          <p:nvPr/>
        </p:nvSpPr>
        <p:spPr>
          <a:xfrm>
            <a:off x="8709212" y="4738771"/>
            <a:ext cx="3272117" cy="1656177"/>
          </a:xfrm>
          <a:prstGeom prst="rect">
            <a:avLst/>
          </a:prstGeom>
          <a:ln w="12700">
            <a:solidFill>
              <a:srgbClr val="002839">
                <a:alpha val="20000"/>
              </a:srgbClr>
            </a:solidFill>
          </a:ln>
        </p:spPr>
        <p:txBody>
          <a:bodyPr vert="horz" wrap="square" lIns="180000" tIns="180000" rIns="180000" bIns="180000" rtlCol="0">
            <a:sp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tabLst/>
              <a:defRPr sz="2000" b="0" i="0" kern="1200">
                <a:solidFill>
                  <a:schemeClr val="tx1"/>
                </a:solidFill>
                <a:latin typeface="Amsi Pro Light" panose="020B0A06020201010104" pitchFamily="34" charset="77"/>
                <a:ea typeface="+mn-ea"/>
                <a:cs typeface="+mn-cs"/>
              </a:defRPr>
            </a:lvl1pPr>
            <a:lvl2pPr marL="582613" indent="-220663" algn="l" defTabSz="914400" rtl="0" eaLnBrk="1" latinLnBrk="0" hangingPunct="1">
              <a:lnSpc>
                <a:spcPct val="90000"/>
              </a:lnSpc>
              <a:spcBef>
                <a:spcPts val="500"/>
              </a:spcBef>
              <a:buClr>
                <a:schemeClr val="accent2"/>
              </a:buClr>
              <a:buFont typeface="Arial" panose="020B0604020202020204" pitchFamily="34" charset="0"/>
              <a:buChar char="•"/>
              <a:tabLst/>
              <a:defRPr sz="1800" b="0" i="0" kern="1200">
                <a:solidFill>
                  <a:schemeClr val="tx1"/>
                </a:solidFill>
                <a:latin typeface="Amsi Pro Light" panose="020B0A06020201010104" pitchFamily="34" charset="77"/>
                <a:ea typeface="+mn-ea"/>
                <a:cs typeface="+mn-cs"/>
              </a:defRPr>
            </a:lvl2pPr>
            <a:lvl3pPr marL="890588" indent="-220663" algn="l" defTabSz="914400" rtl="0" eaLnBrk="1" latinLnBrk="0" hangingPunct="1">
              <a:lnSpc>
                <a:spcPct val="90000"/>
              </a:lnSpc>
              <a:spcBef>
                <a:spcPts val="500"/>
              </a:spcBef>
              <a:buClr>
                <a:schemeClr val="accent2"/>
              </a:buClr>
              <a:buFont typeface="Arial" panose="020B0604020202020204" pitchFamily="34" charset="0"/>
              <a:buChar char="•"/>
              <a:tabLst/>
              <a:defRPr sz="1600" b="0" i="0" kern="1200">
                <a:solidFill>
                  <a:schemeClr val="tx1"/>
                </a:solidFill>
                <a:latin typeface="Amsi Pro Light" panose="020B0A06020201010104" pitchFamily="34" charset="77"/>
                <a:ea typeface="+mn-ea"/>
                <a:cs typeface="+mn-cs"/>
              </a:defRPr>
            </a:lvl3pPr>
            <a:lvl4pPr marL="1206500" indent="-228600" algn="l" defTabSz="914400" rtl="0" eaLnBrk="1" latinLnBrk="0" hangingPunct="1">
              <a:lnSpc>
                <a:spcPct val="90000"/>
              </a:lnSpc>
              <a:spcBef>
                <a:spcPts val="500"/>
              </a:spcBef>
              <a:buClr>
                <a:schemeClr val="accent2"/>
              </a:buClr>
              <a:buFont typeface="Arial" panose="020B0604020202020204" pitchFamily="34" charset="0"/>
              <a:buChar char="•"/>
              <a:tabLst/>
              <a:defRPr sz="1400" b="0" i="0" kern="1200">
                <a:solidFill>
                  <a:schemeClr val="tx1"/>
                </a:solidFill>
                <a:latin typeface="Amsi Pro Light" panose="020B0A06020201010104" pitchFamily="34" charset="77"/>
                <a:ea typeface="+mn-ea"/>
                <a:cs typeface="+mn-cs"/>
              </a:defRPr>
            </a:lvl4pPr>
            <a:lvl5pPr marL="1514475" indent="-222250" algn="l" defTabSz="914400" rtl="0" eaLnBrk="1" latinLnBrk="0" hangingPunct="1">
              <a:lnSpc>
                <a:spcPct val="90000"/>
              </a:lnSpc>
              <a:spcBef>
                <a:spcPts val="500"/>
              </a:spcBef>
              <a:buClr>
                <a:schemeClr val="accent2"/>
              </a:buClr>
              <a:buFont typeface="Arial" panose="020B0604020202020204" pitchFamily="34" charset="0"/>
              <a:buChar char="•"/>
              <a:tabLst/>
              <a:defRPr sz="1400" b="0" i="0" kern="1200">
                <a:solidFill>
                  <a:schemeClr val="tx1"/>
                </a:solidFill>
                <a:latin typeface="Amsi Pro Light" panose="020B0A0602020101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rgbClr val="3C4B5E"/>
              </a:buClr>
              <a:buFont typeface="Arial" panose="020B0604020202020204" pitchFamily="34" charset="0"/>
              <a:buNone/>
            </a:pPr>
            <a:r>
              <a:rPr lang="da-DK" sz="1200" b="1" dirty="0">
                <a:latin typeface="Libre Franklin" pitchFamily="2" charset="77"/>
              </a:rPr>
              <a:t>BEC Financial Technologies </a:t>
            </a:r>
            <a:r>
              <a:rPr lang="da-DK" sz="1200" dirty="0">
                <a:latin typeface="Libre Franklin" pitchFamily="2" charset="77"/>
              </a:rPr>
              <a:t>udvikler og driver IT-løsninger for danske banker. </a:t>
            </a:r>
            <a:br>
              <a:rPr lang="da-DK" sz="1200" dirty="0">
                <a:latin typeface="Libre Franklin" pitchFamily="2" charset="77"/>
              </a:rPr>
            </a:br>
            <a:br>
              <a:rPr lang="da-DK" sz="1200" dirty="0">
                <a:latin typeface="Libre Franklin" pitchFamily="2" charset="77"/>
              </a:rPr>
            </a:br>
            <a:r>
              <a:rPr lang="da-DK" sz="1200" dirty="0">
                <a:latin typeface="Libre Franklin" pitchFamily="2" charset="77"/>
              </a:rPr>
              <a:t>Det er bankerne, der som kunder ejer BEC. I samarbejde kan bankerne og BEC udvikle nye løsninger, der møder bankernes behov.</a:t>
            </a:r>
          </a:p>
        </p:txBody>
      </p:sp>
    </p:spTree>
    <p:extLst>
      <p:ext uri="{BB962C8B-B14F-4D97-AF65-F5344CB8AC3E}">
        <p14:creationId xmlns:p14="http://schemas.microsoft.com/office/powerpoint/2010/main" val="1695052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5062759-B62F-D7A1-F396-DF7CE02AEEB4}"/>
            </a:ext>
          </a:extLst>
        </p:cNvPr>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6EB208AF-CF73-8A05-4837-5C813F50D91C}"/>
              </a:ext>
            </a:extLst>
          </p:cNvPr>
          <p:cNvSpPr>
            <a:spLocks noGrp="1"/>
          </p:cNvSpPr>
          <p:nvPr>
            <p:ph sz="quarter" idx="4"/>
          </p:nvPr>
        </p:nvSpPr>
        <p:spPr>
          <a:xfrm>
            <a:off x="4671753" y="2102319"/>
            <a:ext cx="6677565" cy="3702232"/>
          </a:xfrm>
        </p:spPr>
        <p:txBody>
          <a:bodyPr wrap="square" anchor="t">
            <a:spAutoFit/>
          </a:bodyPr>
          <a:lstStyle/>
          <a:p>
            <a:pPr>
              <a:lnSpc>
                <a:spcPct val="150000"/>
              </a:lnSpc>
              <a:buClr>
                <a:srgbClr val="3C4B5E"/>
              </a:buClr>
            </a:pPr>
            <a:r>
              <a:rPr lang="da-DK" sz="1600" dirty="0">
                <a:latin typeface="Libre Franklin" pitchFamily="2" charset="77"/>
              </a:rPr>
              <a:t>Forestil jer nu jeres virksomhed og iværksætteridé som en forbrugerejet virksomhed.</a:t>
            </a:r>
          </a:p>
          <a:p>
            <a:pPr>
              <a:lnSpc>
                <a:spcPct val="150000"/>
              </a:lnSpc>
              <a:buClr>
                <a:srgbClr val="3C4B5E"/>
              </a:buClr>
            </a:pPr>
            <a:r>
              <a:rPr lang="da-DK" sz="1600" dirty="0">
                <a:latin typeface="Libre Franklin" pitchFamily="2" charset="77"/>
              </a:rPr>
              <a:t>Hvis jeres virksomhed skulle ejes af kunderne; </a:t>
            </a:r>
          </a:p>
          <a:p>
            <a:pPr lvl="1">
              <a:lnSpc>
                <a:spcPct val="150000"/>
              </a:lnSpc>
              <a:buClr>
                <a:srgbClr val="3C4B5E"/>
              </a:buClr>
            </a:pPr>
            <a:r>
              <a:rPr lang="da-DK" sz="1400" dirty="0">
                <a:latin typeface="Libre Franklin" pitchFamily="2" charset="77"/>
              </a:rPr>
              <a:t>Hvordan kunne det så give mening?</a:t>
            </a:r>
          </a:p>
          <a:p>
            <a:pPr lvl="1">
              <a:lnSpc>
                <a:spcPct val="150000"/>
              </a:lnSpc>
              <a:buClr>
                <a:srgbClr val="3C4B5E"/>
              </a:buClr>
            </a:pPr>
            <a:r>
              <a:rPr lang="da-DK" sz="1400" dirty="0">
                <a:latin typeface="Libre Franklin" pitchFamily="2" charset="77"/>
              </a:rPr>
              <a:t>Hvad ville så være anderledes? </a:t>
            </a:r>
          </a:p>
          <a:p>
            <a:pPr lvl="1">
              <a:lnSpc>
                <a:spcPct val="150000"/>
              </a:lnSpc>
              <a:buClr>
                <a:srgbClr val="3C4B5E"/>
              </a:buClr>
            </a:pPr>
            <a:r>
              <a:rPr lang="da-DK" sz="1400" dirty="0">
                <a:latin typeface="Libre Franklin" pitchFamily="2" charset="77"/>
              </a:rPr>
              <a:t>Ville det kunne styrke virksomheden på nogen måde? </a:t>
            </a:r>
          </a:p>
          <a:p>
            <a:pPr lvl="1">
              <a:lnSpc>
                <a:spcPct val="150000"/>
              </a:lnSpc>
              <a:buClr>
                <a:srgbClr val="3C4B5E"/>
              </a:buClr>
            </a:pPr>
            <a:r>
              <a:rPr lang="da-DK" sz="1400" dirty="0">
                <a:latin typeface="Libre Franklin" pitchFamily="2" charset="77"/>
              </a:rPr>
              <a:t>Og hvad ville udfordringerne være? </a:t>
            </a:r>
          </a:p>
          <a:p>
            <a:pPr>
              <a:lnSpc>
                <a:spcPct val="150000"/>
              </a:lnSpc>
              <a:buClr>
                <a:srgbClr val="3C4B5E"/>
              </a:buClr>
            </a:pPr>
            <a:r>
              <a:rPr lang="da-DK" sz="1600" dirty="0">
                <a:latin typeface="Libre Franklin" pitchFamily="2" charset="77"/>
              </a:rPr>
              <a:t>Svar på spørgsmålene i det følgende ark og forbered en 5 minutters præsentation. </a:t>
            </a:r>
          </a:p>
        </p:txBody>
      </p:sp>
      <p:pic>
        <p:nvPicPr>
          <p:cNvPr id="6" name="Picture 5">
            <a:extLst>
              <a:ext uri="{FF2B5EF4-FFF2-40B4-BE49-F238E27FC236}">
                <a16:creationId xmlns:a16="http://schemas.microsoft.com/office/drawing/2014/main" id="{EBE658E6-D2E9-D4B0-8D52-AC6478A0417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91838" y="2534210"/>
            <a:ext cx="3041650" cy="2838450"/>
          </a:xfrm>
          <a:prstGeom prst="rect">
            <a:avLst/>
          </a:prstGeom>
        </p:spPr>
      </p:pic>
      <p:sp>
        <p:nvSpPr>
          <p:cNvPr id="2" name="Titel 1">
            <a:extLst>
              <a:ext uri="{FF2B5EF4-FFF2-40B4-BE49-F238E27FC236}">
                <a16:creationId xmlns:a16="http://schemas.microsoft.com/office/drawing/2014/main" id="{B8B76C8C-93D4-FB91-3158-FC97C8960DD4}"/>
              </a:ext>
            </a:extLst>
          </p:cNvPr>
          <p:cNvSpPr txBox="1">
            <a:spLocks/>
          </p:cNvSpPr>
          <p:nvPr/>
        </p:nvSpPr>
        <p:spPr>
          <a:xfrm>
            <a:off x="620684" y="360000"/>
            <a:ext cx="2007281" cy="923330"/>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sz="4000" b="1" i="0" kern="1200">
                <a:solidFill>
                  <a:schemeClr val="tx1"/>
                </a:solidFill>
                <a:latin typeface="Amsi Pro Bold" panose="020B0A06020201010104" pitchFamily="34" charset="77"/>
                <a:ea typeface="+mj-ea"/>
                <a:cs typeface="+mj-cs"/>
              </a:defRPr>
            </a:lvl1pPr>
          </a:lstStyle>
          <a:p>
            <a:r>
              <a:rPr lang="da-DK" sz="3000" dirty="0">
                <a:latin typeface="Libre Franklin" pitchFamily="2" charset="77"/>
              </a:rPr>
              <a:t>Mød:</a:t>
            </a:r>
          </a:p>
          <a:p>
            <a:r>
              <a:rPr lang="da-DK" sz="3000" dirty="0">
                <a:latin typeface="Libre Franklin" pitchFamily="2" charset="77"/>
              </a:rPr>
              <a:t>Kunderne</a:t>
            </a:r>
          </a:p>
        </p:txBody>
      </p:sp>
      <p:cxnSp>
        <p:nvCxnSpPr>
          <p:cNvPr id="4" name="Straight Connector 3">
            <a:extLst>
              <a:ext uri="{FF2B5EF4-FFF2-40B4-BE49-F238E27FC236}">
                <a16:creationId xmlns:a16="http://schemas.microsoft.com/office/drawing/2014/main" id="{F1D2CB1C-3153-5A38-A9E0-C727041C4AF9}"/>
              </a:ext>
            </a:extLst>
          </p:cNvPr>
          <p:cNvCxnSpPr>
            <a:cxnSpLocks/>
          </p:cNvCxnSpPr>
          <p:nvPr/>
        </p:nvCxnSpPr>
        <p:spPr>
          <a:xfrm>
            <a:off x="407895" y="1283330"/>
            <a:ext cx="11376211" cy="0"/>
          </a:xfrm>
          <a:prstGeom prst="line">
            <a:avLst/>
          </a:prstGeom>
          <a:ln w="12700">
            <a:solidFill>
              <a:srgbClr val="3C4B5E">
                <a:alpha val="20000"/>
              </a:srgbClr>
            </a:solidFill>
          </a:ln>
        </p:spPr>
        <p:style>
          <a:lnRef idx="1">
            <a:schemeClr val="accent1"/>
          </a:lnRef>
          <a:fillRef idx="0">
            <a:schemeClr val="accent1"/>
          </a:fillRef>
          <a:effectRef idx="0">
            <a:schemeClr val="accent1"/>
          </a:effectRef>
          <a:fontRef idx="minor">
            <a:schemeClr val="tx1"/>
          </a:fontRef>
        </p:style>
      </p:cxnSp>
      <p:sp>
        <p:nvSpPr>
          <p:cNvPr id="7" name="Titel 1">
            <a:extLst>
              <a:ext uri="{FF2B5EF4-FFF2-40B4-BE49-F238E27FC236}">
                <a16:creationId xmlns:a16="http://schemas.microsoft.com/office/drawing/2014/main" id="{2686B7D7-B6AE-147B-8C74-042C58240CD0}"/>
              </a:ext>
            </a:extLst>
          </p:cNvPr>
          <p:cNvSpPr txBox="1">
            <a:spLocks/>
          </p:cNvSpPr>
          <p:nvPr/>
        </p:nvSpPr>
        <p:spPr>
          <a:xfrm>
            <a:off x="4671753" y="1593226"/>
            <a:ext cx="5895922" cy="3693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000" b="1" i="0" kern="1200">
                <a:solidFill>
                  <a:schemeClr val="tx1"/>
                </a:solidFill>
                <a:latin typeface="Amsi Pro Bold" panose="020B0A06020201010104" pitchFamily="34" charset="77"/>
                <a:ea typeface="+mj-ea"/>
                <a:cs typeface="+mj-cs"/>
              </a:defRPr>
            </a:lvl1pPr>
          </a:lstStyle>
          <a:p>
            <a:r>
              <a:rPr lang="da-DK" sz="2000" dirty="0">
                <a:latin typeface="Libre Franklin" pitchFamily="2" charset="77"/>
              </a:rPr>
              <a:t>Forestillingsøvelse:</a:t>
            </a:r>
          </a:p>
        </p:txBody>
      </p:sp>
    </p:spTree>
    <p:extLst>
      <p:ext uri="{BB962C8B-B14F-4D97-AF65-F5344CB8AC3E}">
        <p14:creationId xmlns:p14="http://schemas.microsoft.com/office/powerpoint/2010/main" val="3797230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a:extLst>
            <a:ext uri="{FF2B5EF4-FFF2-40B4-BE49-F238E27FC236}">
              <a16:creationId xmlns:a16="http://schemas.microsoft.com/office/drawing/2014/main" id="{95FA0D5C-3700-3867-6F41-208D0114D38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629264C-662E-50E2-B21F-C860545D5734}"/>
              </a:ext>
            </a:extLst>
          </p:cNvPr>
          <p:cNvSpPr>
            <a:spLocks noGrp="1"/>
          </p:cNvSpPr>
          <p:nvPr>
            <p:ph type="title"/>
          </p:nvPr>
        </p:nvSpPr>
        <p:spPr>
          <a:xfrm>
            <a:off x="5760000" y="360000"/>
            <a:ext cx="6106159" cy="923330"/>
          </a:xfrm>
        </p:spPr>
        <p:txBody>
          <a:bodyPr wrap="none" anchor="ctr">
            <a:spAutoFit/>
          </a:bodyPr>
          <a:lstStyle/>
          <a:p>
            <a:r>
              <a:rPr lang="da-DK" sz="3000" dirty="0">
                <a:latin typeface="Libre Franklin" pitchFamily="2" charset="77"/>
              </a:rPr>
              <a:t>Kan inddragelse og  samarbejde</a:t>
            </a:r>
            <a:br>
              <a:rPr lang="da-DK" sz="3000" dirty="0">
                <a:latin typeface="Libre Franklin" pitchFamily="2" charset="77"/>
              </a:rPr>
            </a:br>
            <a:r>
              <a:rPr lang="da-DK" sz="3000" dirty="0">
                <a:latin typeface="Libre Franklin" pitchFamily="2" charset="77"/>
              </a:rPr>
              <a:t>styrke jeres forretningsidé?</a:t>
            </a:r>
          </a:p>
        </p:txBody>
      </p:sp>
      <p:sp>
        <p:nvSpPr>
          <p:cNvPr id="4" name="Pladsholder til tekst 3">
            <a:extLst>
              <a:ext uri="{FF2B5EF4-FFF2-40B4-BE49-F238E27FC236}">
                <a16:creationId xmlns:a16="http://schemas.microsoft.com/office/drawing/2014/main" id="{7E127D34-0DF3-9D92-D5F2-6FFC5B641915}"/>
              </a:ext>
            </a:extLst>
          </p:cNvPr>
          <p:cNvSpPr>
            <a:spLocks noGrp="1"/>
          </p:cNvSpPr>
          <p:nvPr>
            <p:ph type="body" sz="quarter" idx="3"/>
          </p:nvPr>
        </p:nvSpPr>
        <p:spPr>
          <a:xfrm>
            <a:off x="5760000" y="1651098"/>
            <a:ext cx="5725165" cy="340938"/>
          </a:xfrm>
        </p:spPr>
        <p:txBody>
          <a:bodyPr anchor="b">
            <a:normAutofit/>
          </a:bodyPr>
          <a:lstStyle/>
          <a:p>
            <a:r>
              <a:rPr lang="da-DK" sz="1600" dirty="0">
                <a:latin typeface="Libre Franklin SemiBold" pitchFamily="2" charset="77"/>
              </a:rPr>
              <a:t>Inspirationsworkshop</a:t>
            </a:r>
            <a:r>
              <a:rPr lang="da-DK" sz="1500" dirty="0">
                <a:latin typeface="Libre Franklin SemiBold" pitchFamily="2" charset="77"/>
              </a:rPr>
              <a:t> om demokratiske virksomheder</a:t>
            </a:r>
          </a:p>
        </p:txBody>
      </p:sp>
      <p:sp>
        <p:nvSpPr>
          <p:cNvPr id="3" name="Pladsholder til indhold 2">
            <a:extLst>
              <a:ext uri="{FF2B5EF4-FFF2-40B4-BE49-F238E27FC236}">
                <a16:creationId xmlns:a16="http://schemas.microsoft.com/office/drawing/2014/main" id="{A0BB628D-A646-B943-9E82-CE92BED32E01}"/>
              </a:ext>
            </a:extLst>
          </p:cNvPr>
          <p:cNvSpPr>
            <a:spLocks noGrp="1"/>
          </p:cNvSpPr>
          <p:nvPr>
            <p:ph sz="quarter" idx="4"/>
          </p:nvPr>
        </p:nvSpPr>
        <p:spPr>
          <a:xfrm>
            <a:off x="5760000" y="2158852"/>
            <a:ext cx="5725165" cy="4699148"/>
          </a:xfrm>
        </p:spPr>
        <p:txBody>
          <a:bodyPr anchor="t">
            <a:normAutofit/>
          </a:bodyPr>
          <a:lstStyle/>
          <a:p>
            <a:pPr marL="0" indent="0">
              <a:lnSpc>
                <a:spcPct val="150000"/>
              </a:lnSpc>
              <a:buNone/>
            </a:pPr>
            <a:r>
              <a:rPr lang="da-DK" sz="1200" dirty="0">
                <a:latin typeface="Libre Franklin" pitchFamily="2" charset="77"/>
              </a:rPr>
              <a:t>Demokratiske virksomheder er en anden måde at drive en virksomhed på end den ”traditionelle”, hvor det ofte er investorer eller aktionærer, der ejer og bestemmer. </a:t>
            </a:r>
          </a:p>
          <a:p>
            <a:pPr marL="0" indent="0">
              <a:lnSpc>
                <a:spcPct val="150000"/>
              </a:lnSpc>
              <a:buNone/>
            </a:pPr>
            <a:r>
              <a:rPr lang="da-DK" sz="1200" dirty="0">
                <a:latin typeface="Libre Franklin" pitchFamily="2" charset="77"/>
              </a:rPr>
              <a:t>De er på mange måder helt almindelige virksomheder, der skal tjene penge på et marked. Men det, at kunderne, medarbejderne eller producenterne også er ejere har betydning for deres forretningsmodeller og langsigtede strategiske valg. </a:t>
            </a:r>
          </a:p>
          <a:p>
            <a:pPr marL="0" indent="0">
              <a:lnSpc>
                <a:spcPct val="150000"/>
              </a:lnSpc>
              <a:buNone/>
            </a:pPr>
            <a:r>
              <a:rPr lang="da-DK" sz="1200" dirty="0">
                <a:latin typeface="Libre Franklin" pitchFamily="2" charset="77"/>
              </a:rPr>
              <a:t>I denne workshop får I viden om de demokratiske virksomheders særlige kendetegn, så I kan vurdere: </a:t>
            </a:r>
          </a:p>
          <a:p>
            <a:pPr>
              <a:lnSpc>
                <a:spcPct val="150000"/>
              </a:lnSpc>
              <a:buClr>
                <a:srgbClr val="3C4B5E"/>
              </a:buClr>
              <a:buSzPct val="150000"/>
            </a:pPr>
            <a:r>
              <a:rPr lang="da-DK" sz="1200" dirty="0">
                <a:latin typeface="Libre Franklin" pitchFamily="2" charset="77"/>
              </a:rPr>
              <a:t>Om demokratisk ejerskab – eller medejerskab – kan være en mulig vej for jeres iværksættervirksomhed? </a:t>
            </a:r>
          </a:p>
          <a:p>
            <a:pPr>
              <a:lnSpc>
                <a:spcPct val="150000"/>
              </a:lnSpc>
              <a:buClr>
                <a:srgbClr val="3C4B5E"/>
              </a:buClr>
              <a:buSzPct val="150000"/>
            </a:pPr>
            <a:r>
              <a:rPr lang="da-DK" sz="1200" dirty="0">
                <a:latin typeface="Libre Franklin" pitchFamily="2" charset="77"/>
              </a:rPr>
              <a:t>Eller om I på anden vis kan hente inspiration til udviklingen af jeres forretning ved i højere grad at inddrage (og skabe følgeskab hos) jeres medarbejdere, kunder og/eller producenter? </a:t>
            </a:r>
          </a:p>
          <a:p>
            <a:pPr marL="0" indent="0">
              <a:lnSpc>
                <a:spcPct val="150000"/>
              </a:lnSpc>
              <a:buNone/>
            </a:pPr>
            <a:endParaRPr lang="da-DK" sz="1400" dirty="0">
              <a:latin typeface="Libre Franklin" pitchFamily="2" charset="77"/>
            </a:endParaRPr>
          </a:p>
        </p:txBody>
      </p:sp>
      <p:pic>
        <p:nvPicPr>
          <p:cNvPr id="5" name="Picture 4">
            <a:extLst>
              <a:ext uri="{FF2B5EF4-FFF2-40B4-BE49-F238E27FC236}">
                <a16:creationId xmlns:a16="http://schemas.microsoft.com/office/drawing/2014/main" id="{E66C557A-9C94-F54D-0788-BAF58FE414DD}"/>
              </a:ext>
            </a:extLst>
          </p:cNvPr>
          <p:cNvPicPr>
            <a:picLocks noChangeAspect="1"/>
          </p:cNvPicPr>
          <p:nvPr/>
        </p:nvPicPr>
        <p:blipFill>
          <a:blip r:embed="rId3"/>
          <a:stretch>
            <a:fillRect/>
          </a:stretch>
        </p:blipFill>
        <p:spPr>
          <a:xfrm>
            <a:off x="-342358" y="134287"/>
            <a:ext cx="6589426" cy="6589426"/>
          </a:xfrm>
          <a:prstGeom prst="rect">
            <a:avLst/>
          </a:prstGeom>
        </p:spPr>
      </p:pic>
      <p:cxnSp>
        <p:nvCxnSpPr>
          <p:cNvPr id="7" name="Straight Connector 6">
            <a:extLst>
              <a:ext uri="{FF2B5EF4-FFF2-40B4-BE49-F238E27FC236}">
                <a16:creationId xmlns:a16="http://schemas.microsoft.com/office/drawing/2014/main" id="{0136EF9C-AF1A-5680-3A75-1F5E194F0DEC}"/>
              </a:ext>
            </a:extLst>
          </p:cNvPr>
          <p:cNvCxnSpPr>
            <a:cxnSpLocks/>
          </p:cNvCxnSpPr>
          <p:nvPr/>
        </p:nvCxnSpPr>
        <p:spPr>
          <a:xfrm>
            <a:off x="5760000" y="1483200"/>
            <a:ext cx="5943600" cy="0"/>
          </a:xfrm>
          <a:prstGeom prst="line">
            <a:avLst/>
          </a:prstGeom>
          <a:ln w="12700">
            <a:solidFill>
              <a:srgbClr val="3C4B5E">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200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F40B2-E813-CB2A-9A54-2A214A19F23A}"/>
            </a:ext>
          </a:extLst>
        </p:cNvPr>
        <p:cNvGrpSpPr/>
        <p:nvPr/>
      </p:nvGrpSpPr>
      <p:grpSpPr>
        <a:xfrm>
          <a:off x="0" y="0"/>
          <a:ext cx="0" cy="0"/>
          <a:chOff x="0" y="0"/>
          <a:chExt cx="0" cy="0"/>
        </a:xfrm>
      </p:grpSpPr>
      <p:sp>
        <p:nvSpPr>
          <p:cNvPr id="10" name="Tekstfelt 9">
            <a:extLst>
              <a:ext uri="{FF2B5EF4-FFF2-40B4-BE49-F238E27FC236}">
                <a16:creationId xmlns:a16="http://schemas.microsoft.com/office/drawing/2014/main" id="{2E8B9109-545E-B516-4968-B215D1D16FBB}"/>
              </a:ext>
            </a:extLst>
          </p:cNvPr>
          <p:cNvSpPr txBox="1"/>
          <p:nvPr/>
        </p:nvSpPr>
        <p:spPr>
          <a:xfrm>
            <a:off x="243568" y="215689"/>
            <a:ext cx="12194662" cy="400110"/>
          </a:xfrm>
          <a:prstGeom prst="rect">
            <a:avLst/>
          </a:prstGeom>
          <a:noFill/>
        </p:spPr>
        <p:txBody>
          <a:bodyPr wrap="square" rtlCol="0" anchor="ctr">
            <a:spAutoFit/>
          </a:bodyPr>
          <a:lstStyle/>
          <a:p>
            <a:r>
              <a:rPr lang="da-DK" sz="2000" b="1" dirty="0">
                <a:latin typeface="Libre Franklin SemiBold" pitchFamily="2" charset="77"/>
              </a:rPr>
              <a:t>Forestillingsøvelse:  </a:t>
            </a:r>
            <a:r>
              <a:rPr lang="da-DK" sz="1600" dirty="0">
                <a:latin typeface="Libre Franklin" pitchFamily="2" charset="77"/>
              </a:rPr>
              <a:t>Hvordan ville jeres idé se ud, hvis den var ejet af </a:t>
            </a:r>
            <a:r>
              <a:rPr lang="da-DK" sz="1600" b="1" dirty="0">
                <a:latin typeface="Libre Franklin" pitchFamily="2" charset="77"/>
              </a:rPr>
              <a:t>kunderne</a:t>
            </a:r>
            <a:r>
              <a:rPr lang="da-DK" sz="1600" dirty="0">
                <a:latin typeface="Libre Franklin" pitchFamily="2" charset="77"/>
              </a:rPr>
              <a:t>? </a:t>
            </a:r>
          </a:p>
        </p:txBody>
      </p:sp>
      <p:graphicFrame>
        <p:nvGraphicFramePr>
          <p:cNvPr id="3" name="Tabel 2">
            <a:extLst>
              <a:ext uri="{FF2B5EF4-FFF2-40B4-BE49-F238E27FC236}">
                <a16:creationId xmlns:a16="http://schemas.microsoft.com/office/drawing/2014/main" id="{2DB21CB3-86D7-5BC3-A217-6E37463AF639}"/>
              </a:ext>
            </a:extLst>
          </p:cNvPr>
          <p:cNvGraphicFramePr>
            <a:graphicFrameLocks noGrp="1"/>
          </p:cNvGraphicFramePr>
          <p:nvPr>
            <p:extLst>
              <p:ext uri="{D42A27DB-BD31-4B8C-83A1-F6EECF244321}">
                <p14:modId xmlns:p14="http://schemas.microsoft.com/office/powerpoint/2010/main" val="3786077573"/>
              </p:ext>
            </p:extLst>
          </p:nvPr>
        </p:nvGraphicFramePr>
        <p:xfrm>
          <a:off x="243568" y="808143"/>
          <a:ext cx="11529332" cy="5834168"/>
        </p:xfrm>
        <a:graphic>
          <a:graphicData uri="http://schemas.openxmlformats.org/drawingml/2006/table">
            <a:tbl>
              <a:tblPr firstRow="1" bandRow="1">
                <a:tableStyleId>{7DF18680-E054-41AD-8BC1-D1AEF772440D}</a:tableStyleId>
              </a:tblPr>
              <a:tblGrid>
                <a:gridCol w="3926937">
                  <a:extLst>
                    <a:ext uri="{9D8B030D-6E8A-4147-A177-3AD203B41FA5}">
                      <a16:colId xmlns:a16="http://schemas.microsoft.com/office/drawing/2014/main" val="1490550859"/>
                    </a:ext>
                  </a:extLst>
                </a:gridCol>
                <a:gridCol w="7602395">
                  <a:extLst>
                    <a:ext uri="{9D8B030D-6E8A-4147-A177-3AD203B41FA5}">
                      <a16:colId xmlns:a16="http://schemas.microsoft.com/office/drawing/2014/main" val="2927347412"/>
                    </a:ext>
                  </a:extLst>
                </a:gridCol>
              </a:tblGrid>
              <a:tr h="405468">
                <a:tc>
                  <a:txBody>
                    <a:bodyPr/>
                    <a:lstStyle/>
                    <a:p>
                      <a:r>
                        <a:rPr lang="da-DK" sz="1100" b="1" i="0" kern="1200" dirty="0">
                          <a:solidFill>
                            <a:srgbClr val="002839"/>
                          </a:solidFill>
                          <a:effectLst/>
                          <a:latin typeface="Libre Franklin" pitchFamily="2" charset="77"/>
                        </a:rPr>
                        <a:t>Spørgsmål</a:t>
                      </a:r>
                      <a:endParaRPr lang="da-DK" sz="1100" b="1" i="0" kern="1200" dirty="0">
                        <a:solidFill>
                          <a:srgbClr val="002839"/>
                        </a:solidFill>
                        <a:effectLst/>
                        <a:latin typeface="Libre Franklin" pitchFamily="2" charset="77"/>
                        <a:ea typeface="+mn-ea"/>
                        <a:cs typeface="+mn-cs"/>
                      </a:endParaRPr>
                    </a:p>
                  </a:txBody>
                  <a:tcPr anchor="ctr">
                    <a:solidFill>
                      <a:srgbClr val="FFE9A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100" b="0" i="0" dirty="0">
                          <a:solidFill>
                            <a:srgbClr val="002839"/>
                          </a:solidFill>
                          <a:latin typeface="Libre Franklin" pitchFamily="2" charset="77"/>
                        </a:rPr>
                        <a:t>Hvordan ville jeres idé se ud, hvis den var ejet af kunderne? </a:t>
                      </a:r>
                      <a:endParaRPr lang="da-DK" sz="1100" b="0" i="0" kern="1200" dirty="0">
                        <a:solidFill>
                          <a:srgbClr val="002839"/>
                        </a:solidFill>
                        <a:effectLst/>
                        <a:latin typeface="Libre Franklin" pitchFamily="2" charset="77"/>
                        <a:ea typeface="+mn-ea"/>
                        <a:cs typeface="+mn-cs"/>
                      </a:endParaRPr>
                    </a:p>
                  </a:txBody>
                  <a:tcPr anchor="ctr">
                    <a:solidFill>
                      <a:srgbClr val="FFE9A1"/>
                    </a:solidFill>
                  </a:tcPr>
                </a:tc>
                <a:extLst>
                  <a:ext uri="{0D108BD9-81ED-4DB2-BD59-A6C34878D82A}">
                    <a16:rowId xmlns:a16="http://schemas.microsoft.com/office/drawing/2014/main" val="3374705213"/>
                  </a:ext>
                </a:extLst>
              </a:tr>
              <a:tr h="904758">
                <a:tc>
                  <a:txBody>
                    <a:bodyPr/>
                    <a:lstStyle/>
                    <a:p>
                      <a:pPr marL="0" indent="0">
                        <a:buFont typeface="Arial" panose="020B0604020202020204" pitchFamily="34" charset="0"/>
                        <a:buNone/>
                      </a:pPr>
                      <a:r>
                        <a:rPr kumimoji="0" lang="da-DK" sz="1000" b="1" i="0" u="none" strike="noStrike" kern="1200" cap="none" spc="0" normalizeH="0" baseline="0" dirty="0">
                          <a:ln>
                            <a:noFill/>
                          </a:ln>
                          <a:solidFill>
                            <a:srgbClr val="002839"/>
                          </a:solidFill>
                          <a:effectLst/>
                          <a:uLnTx/>
                          <a:uFillTx/>
                          <a:latin typeface="Libre Franklin" pitchFamily="2" charset="77"/>
                        </a:rPr>
                        <a:t>Navnet</a:t>
                      </a:r>
                    </a:p>
                    <a:p>
                      <a:pPr marL="0" indent="0">
                        <a:buFont typeface="Arial" panose="020B0604020202020204" pitchFamily="34" charset="0"/>
                        <a:buNone/>
                      </a:pPr>
                      <a:r>
                        <a:rPr kumimoji="0" lang="da-DK" sz="1000" b="0" i="0" u="none" strike="noStrike" kern="1200" cap="none" spc="0" normalizeH="0" baseline="0" dirty="0">
                          <a:ln>
                            <a:noFill/>
                          </a:ln>
                          <a:solidFill>
                            <a:srgbClr val="002839"/>
                          </a:solidFill>
                          <a:effectLst/>
                          <a:uLnTx/>
                          <a:uFillTx/>
                          <a:latin typeface="Libre Franklin" pitchFamily="2" charset="77"/>
                        </a:rPr>
                        <a:t>Hvad hedder virksomheden – nu da den er ejet af kunderne? (det må gerne være det samme)</a:t>
                      </a:r>
                      <a:endParaRPr kumimoji="0" lang="da-DK" sz="1000" b="0" i="0" u="none" strike="noStrike" kern="1200" cap="none" spc="0" normalizeH="0" baseline="0" dirty="0">
                        <a:ln>
                          <a:noFill/>
                        </a:ln>
                        <a:solidFill>
                          <a:srgbClr val="002839"/>
                        </a:solidFill>
                        <a:effectLst/>
                        <a:uLnTx/>
                        <a:uFillTx/>
                        <a:latin typeface="Libre Franklin" pitchFamily="2" charset="77"/>
                        <a:ea typeface="+mn-ea"/>
                        <a:cs typeface="+mn-cs"/>
                      </a:endParaRPr>
                    </a:p>
                  </a:txBody>
                  <a:tcPr>
                    <a:solidFill>
                      <a:srgbClr val="FFE9A1">
                        <a:alpha val="50000"/>
                      </a:srgbClr>
                    </a:solidFill>
                  </a:tcPr>
                </a:tc>
                <a:tc>
                  <a:txBody>
                    <a:bodyPr/>
                    <a:lstStyle/>
                    <a:p>
                      <a:endParaRPr kumimoji="0" lang="da-DK" sz="1000" b="0" i="0" u="none" strike="noStrike" kern="1200" cap="none" spc="0" normalizeH="0" baseline="0" dirty="0">
                        <a:ln>
                          <a:noFill/>
                        </a:ln>
                        <a:solidFill>
                          <a:srgbClr val="002839"/>
                        </a:solidFill>
                        <a:effectLst/>
                        <a:uLnTx/>
                        <a:uFillTx/>
                        <a:latin typeface="Libre Franklin" pitchFamily="2" charset="77"/>
                        <a:ea typeface="+mn-ea"/>
                        <a:cs typeface="+mn-cs"/>
                      </a:endParaRPr>
                    </a:p>
                  </a:txBody>
                  <a:tcPr>
                    <a:solidFill>
                      <a:srgbClr val="FFE9A1">
                        <a:alpha val="50000"/>
                      </a:srgbClr>
                    </a:solidFill>
                  </a:tcPr>
                </a:tc>
                <a:extLst>
                  <a:ext uri="{0D108BD9-81ED-4DB2-BD59-A6C34878D82A}">
                    <a16:rowId xmlns:a16="http://schemas.microsoft.com/office/drawing/2014/main" val="4157738361"/>
                  </a:ext>
                </a:extLst>
              </a:tr>
              <a:tr h="9525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a-DK" sz="1000" b="1" i="0" u="none" strike="noStrike" kern="1200" cap="none" spc="0" normalizeH="0" baseline="0" noProof="0" dirty="0">
                          <a:ln>
                            <a:noFill/>
                          </a:ln>
                          <a:solidFill>
                            <a:srgbClr val="002839"/>
                          </a:solidFill>
                          <a:effectLst/>
                          <a:uLnTx/>
                          <a:uFillTx/>
                          <a:latin typeface="Libre Franklin" pitchFamily="2" charset="77"/>
                        </a:rPr>
                        <a:t>Ejerne</a:t>
                      </a:r>
                      <a:br>
                        <a:rPr kumimoji="0" lang="da-DK" sz="1000" b="0" i="0" u="none" strike="noStrike" kern="1200" cap="none" spc="0" normalizeH="0" baseline="0" noProof="0" dirty="0">
                          <a:ln>
                            <a:noFill/>
                          </a:ln>
                          <a:solidFill>
                            <a:srgbClr val="002839"/>
                          </a:solidFill>
                          <a:effectLst/>
                          <a:uLnTx/>
                          <a:uFillTx/>
                          <a:latin typeface="Libre Franklin" pitchFamily="2" charset="77"/>
                        </a:rPr>
                      </a:br>
                      <a:r>
                        <a:rPr kumimoji="0" lang="da-DK" sz="1000" b="0" i="0" u="none" strike="noStrike" kern="1200" cap="none" spc="0" normalizeH="0" baseline="0" noProof="0" dirty="0">
                          <a:ln>
                            <a:noFill/>
                          </a:ln>
                          <a:solidFill>
                            <a:srgbClr val="002839"/>
                          </a:solidFill>
                          <a:effectLst/>
                          <a:uLnTx/>
                          <a:uFillTx/>
                          <a:latin typeface="Libre Franklin" pitchFamily="2" charset="77"/>
                        </a:rPr>
                        <a:t>Hvilken kundegruppe er jeres medlemmer (ejere)?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a-DK" sz="1000" b="0" i="0" u="none" strike="noStrike" kern="1200" cap="none" spc="0" normalizeH="0" baseline="0" noProof="0" dirty="0">
                          <a:ln>
                            <a:noFill/>
                          </a:ln>
                          <a:solidFill>
                            <a:srgbClr val="002839"/>
                          </a:solidFill>
                          <a:effectLst/>
                          <a:uLnTx/>
                          <a:uFillTx/>
                          <a:latin typeface="Libre Franklin" pitchFamily="2" charset="77"/>
                        </a:rPr>
                        <a:t>Hvem er jeres første og vigtigste kundemedlemmer (hvis I skulle rekruttere dem i morgen)? </a:t>
                      </a:r>
                      <a:endParaRPr kumimoji="0" lang="da-DK" sz="1000" b="0" i="0" u="none" strike="noStrike" kern="1200" cap="none" spc="0" normalizeH="0" baseline="0" dirty="0">
                        <a:ln>
                          <a:noFill/>
                        </a:ln>
                        <a:solidFill>
                          <a:srgbClr val="002839"/>
                        </a:solidFill>
                        <a:effectLst/>
                        <a:uLnTx/>
                        <a:uFillTx/>
                        <a:latin typeface="Libre Franklin" pitchFamily="2" charset="77"/>
                      </a:endParaRPr>
                    </a:p>
                    <a:p>
                      <a:pPr marL="285750" indent="-285750">
                        <a:buFont typeface="Arial" panose="020B0604020202020204" pitchFamily="34" charset="0"/>
                        <a:buChar char="•"/>
                      </a:pPr>
                      <a:endParaRPr kumimoji="0" lang="da-DK" sz="1000" b="0" i="0" u="none" strike="noStrike" kern="1200" cap="none" spc="0" normalizeH="0" baseline="0" dirty="0">
                        <a:ln>
                          <a:noFill/>
                        </a:ln>
                        <a:solidFill>
                          <a:srgbClr val="002839"/>
                        </a:solidFill>
                        <a:effectLst/>
                        <a:uLnTx/>
                        <a:uFillTx/>
                        <a:latin typeface="Libre Franklin" pitchFamily="2" charset="77"/>
                        <a:ea typeface="+mn-ea"/>
                        <a:cs typeface="+mn-cs"/>
                      </a:endParaRPr>
                    </a:p>
                  </a:txBody>
                  <a:tcPr>
                    <a:solidFill>
                      <a:srgbClr val="FFE9A1">
                        <a:alpha val="25000"/>
                      </a:srgbClr>
                    </a:solidFill>
                  </a:tcPr>
                </a:tc>
                <a:tc>
                  <a:txBody>
                    <a:bodyPr/>
                    <a:lstStyle/>
                    <a:p>
                      <a:endParaRPr kumimoji="0" lang="da-DK" sz="1000" b="0" i="0" u="none" strike="noStrike" kern="1200" cap="none" spc="0" normalizeH="0" baseline="0" dirty="0">
                        <a:ln>
                          <a:noFill/>
                        </a:ln>
                        <a:solidFill>
                          <a:srgbClr val="002839"/>
                        </a:solidFill>
                        <a:effectLst/>
                        <a:uLnTx/>
                        <a:uFillTx/>
                        <a:latin typeface="Libre Franklin" pitchFamily="2" charset="77"/>
                        <a:ea typeface="+mn-ea"/>
                        <a:cs typeface="+mn-cs"/>
                      </a:endParaRPr>
                    </a:p>
                  </a:txBody>
                  <a:tcPr>
                    <a:solidFill>
                      <a:srgbClr val="FFE9A1">
                        <a:alpha val="25000"/>
                      </a:srgbClr>
                    </a:solidFill>
                  </a:tcPr>
                </a:tc>
                <a:extLst>
                  <a:ext uri="{0D108BD9-81ED-4DB2-BD59-A6C34878D82A}">
                    <a16:rowId xmlns:a16="http://schemas.microsoft.com/office/drawing/2014/main" val="3515245947"/>
                  </a:ext>
                </a:extLst>
              </a:tr>
              <a:tr h="11430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a-DK" sz="1000" b="1" i="0" u="none" strike="noStrike" kern="1200" cap="none" spc="0" normalizeH="0" baseline="0" noProof="0" dirty="0">
                          <a:ln>
                            <a:noFill/>
                          </a:ln>
                          <a:solidFill>
                            <a:srgbClr val="002839"/>
                          </a:solidFill>
                          <a:effectLst/>
                          <a:uLnTx/>
                          <a:uFillTx/>
                          <a:latin typeface="Libre Franklin" pitchFamily="2" charset="77"/>
                        </a:rPr>
                        <a:t>Formålet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a-DK" sz="1000" b="0" i="0" u="none" strike="noStrike" kern="1200" cap="none" spc="0" normalizeH="0" baseline="0" noProof="0" dirty="0">
                          <a:ln>
                            <a:noFill/>
                          </a:ln>
                          <a:solidFill>
                            <a:srgbClr val="002839"/>
                          </a:solidFill>
                          <a:effectLst/>
                          <a:uLnTx/>
                          <a:uFillTx/>
                          <a:latin typeface="Libre Franklin" pitchFamily="2" charset="77"/>
                        </a:rPr>
                        <a:t>Hvilket problem løser virksomheden for kunderne, der har motiveret dem til at gå sammen om at eje virksomheden?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a-DK" sz="1000" b="0" i="0" u="none" strike="noStrike" kern="1200" cap="none" spc="0" normalizeH="0" baseline="0" noProof="0" dirty="0">
                          <a:ln>
                            <a:noFill/>
                          </a:ln>
                          <a:solidFill>
                            <a:srgbClr val="002839"/>
                          </a:solidFill>
                          <a:effectLst/>
                          <a:uLnTx/>
                          <a:uFillTx/>
                          <a:latin typeface="Libre Franklin" pitchFamily="2" charset="77"/>
                        </a:rPr>
                        <a:t>Hvad får de ud af virksomheden, og af at være medlem?</a:t>
                      </a:r>
                    </a:p>
                    <a:p>
                      <a:pPr marL="0" indent="0">
                        <a:buFont typeface="Arial" panose="020B0604020202020204" pitchFamily="34" charset="0"/>
                        <a:buNone/>
                      </a:pPr>
                      <a:r>
                        <a:rPr kumimoji="0" lang="da-DK" sz="1000" b="0" i="0" u="none" strike="noStrike" kern="1200" cap="none" spc="0" normalizeH="0" baseline="0" dirty="0">
                          <a:ln>
                            <a:noFill/>
                          </a:ln>
                          <a:solidFill>
                            <a:srgbClr val="002839"/>
                          </a:solidFill>
                          <a:effectLst/>
                          <a:uLnTx/>
                          <a:uFillTx/>
                          <a:latin typeface="Libre Franklin" pitchFamily="2" charset="77"/>
                        </a:rPr>
                        <a:t>Hvad er den langsigtede vision? Er den anderledes end den, som I har nu?</a:t>
                      </a:r>
                      <a:endParaRPr kumimoji="0" lang="da-DK" sz="1000" b="0" i="0" u="none" strike="noStrike" kern="1200" cap="none" spc="0" normalizeH="0" baseline="0" dirty="0">
                        <a:ln>
                          <a:noFill/>
                        </a:ln>
                        <a:solidFill>
                          <a:srgbClr val="002839"/>
                        </a:solidFill>
                        <a:effectLst/>
                        <a:uLnTx/>
                        <a:uFillTx/>
                        <a:latin typeface="Libre Franklin" pitchFamily="2" charset="77"/>
                        <a:ea typeface="+mn-ea"/>
                        <a:cs typeface="+mn-cs"/>
                      </a:endParaRPr>
                    </a:p>
                  </a:txBody>
                  <a:tcPr>
                    <a:solidFill>
                      <a:srgbClr val="FFE9A1">
                        <a:alpha val="50000"/>
                      </a:srgbClr>
                    </a:solidFill>
                  </a:tcPr>
                </a:tc>
                <a:tc>
                  <a:txBody>
                    <a:bodyPr/>
                    <a:lstStyle/>
                    <a:p>
                      <a:endParaRPr lang="da-DK" sz="1000" b="0" i="0" dirty="0">
                        <a:solidFill>
                          <a:srgbClr val="002839"/>
                        </a:solidFill>
                        <a:latin typeface="Libre Franklin" pitchFamily="2" charset="77"/>
                      </a:endParaRPr>
                    </a:p>
                  </a:txBody>
                  <a:tcPr>
                    <a:solidFill>
                      <a:srgbClr val="FFE9A1">
                        <a:alpha val="50000"/>
                      </a:srgbClr>
                    </a:solidFill>
                  </a:tcPr>
                </a:tc>
                <a:extLst>
                  <a:ext uri="{0D108BD9-81ED-4DB2-BD59-A6C34878D82A}">
                    <a16:rowId xmlns:a16="http://schemas.microsoft.com/office/drawing/2014/main" val="3574450072"/>
                  </a:ext>
                </a:extLst>
              </a:tr>
              <a:tr h="1019175">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a-DK" sz="1000" b="1" i="0" u="none" strike="noStrike" kern="1200" cap="none" spc="0" normalizeH="0" baseline="0" dirty="0">
                          <a:ln>
                            <a:noFill/>
                          </a:ln>
                          <a:solidFill>
                            <a:srgbClr val="002839"/>
                          </a:solidFill>
                          <a:effectLst/>
                          <a:uLnTx/>
                          <a:uFillTx/>
                          <a:latin typeface="Libre Franklin" pitchFamily="2" charset="77"/>
                        </a:rPr>
                        <a:t>Løsningen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a-DK" sz="1000" b="0" i="0" u="none" strike="noStrike" kern="1200" cap="none" spc="0" normalizeH="0" baseline="0" dirty="0">
                          <a:ln>
                            <a:noFill/>
                          </a:ln>
                          <a:solidFill>
                            <a:srgbClr val="002839"/>
                          </a:solidFill>
                          <a:effectLst/>
                          <a:uLnTx/>
                          <a:uFillTx/>
                          <a:latin typeface="Libre Franklin" pitchFamily="2" charset="77"/>
                        </a:rPr>
                        <a:t>Er noget ved jeres løsning anderledes, nu da I er ejet af kunderne?</a:t>
                      </a:r>
                      <a:endParaRPr kumimoji="0" lang="da-DK" sz="1000" b="0" i="0" u="none" strike="noStrike" kern="1200" cap="none" spc="0" normalizeH="0" baseline="0" dirty="0">
                        <a:ln>
                          <a:noFill/>
                        </a:ln>
                        <a:solidFill>
                          <a:srgbClr val="002839"/>
                        </a:solidFill>
                        <a:effectLst/>
                        <a:uLnTx/>
                        <a:uFillTx/>
                        <a:latin typeface="Libre Franklin" pitchFamily="2" charset="77"/>
                        <a:ea typeface="+mn-ea"/>
                        <a:cs typeface="+mn-cs"/>
                      </a:endParaRPr>
                    </a:p>
                  </a:txBody>
                  <a:tcPr>
                    <a:solidFill>
                      <a:srgbClr val="FFE9A1">
                        <a:alpha val="25000"/>
                      </a:srgbClr>
                    </a:solidFill>
                  </a:tcPr>
                </a:tc>
                <a:tc>
                  <a:txBody>
                    <a:bodyPr/>
                    <a:lstStyle/>
                    <a:p>
                      <a:endParaRPr lang="da-DK" sz="1000" b="0" i="0" dirty="0">
                        <a:solidFill>
                          <a:srgbClr val="002839"/>
                        </a:solidFill>
                        <a:latin typeface="Libre Franklin" pitchFamily="2" charset="77"/>
                      </a:endParaRPr>
                    </a:p>
                  </a:txBody>
                  <a:tcPr>
                    <a:solidFill>
                      <a:srgbClr val="FFE9A1">
                        <a:alpha val="25000"/>
                      </a:srgbClr>
                    </a:solidFill>
                  </a:tcPr>
                </a:tc>
                <a:extLst>
                  <a:ext uri="{0D108BD9-81ED-4DB2-BD59-A6C34878D82A}">
                    <a16:rowId xmlns:a16="http://schemas.microsoft.com/office/drawing/2014/main" val="238748924"/>
                  </a:ext>
                </a:extLst>
              </a:tr>
              <a:tr h="767706">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a-DK" sz="1100" b="1" i="0" u="none" strike="noStrike" kern="1200" cap="none" spc="0" normalizeH="0" baseline="0" noProof="0" dirty="0">
                          <a:ln>
                            <a:noFill/>
                          </a:ln>
                          <a:solidFill>
                            <a:srgbClr val="002839"/>
                          </a:solidFill>
                          <a:effectLst/>
                          <a:uLnTx/>
                          <a:uFillTx/>
                          <a:latin typeface="Libre Franklin" pitchFamily="2" charset="77"/>
                        </a:rPr>
                        <a:t>Fordelene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a-DK" sz="1100" b="0" i="0" u="none" strike="noStrike" kern="1200" cap="none" spc="0" normalizeH="0" baseline="0" noProof="0" dirty="0">
                          <a:ln>
                            <a:noFill/>
                          </a:ln>
                          <a:solidFill>
                            <a:srgbClr val="002839"/>
                          </a:solidFill>
                          <a:effectLst/>
                          <a:uLnTx/>
                          <a:uFillTx/>
                          <a:latin typeface="Libre Franklin" pitchFamily="2" charset="77"/>
                        </a:rPr>
                        <a:t>Hvordan styrker det virksomheden, at den er ejet af kunderne? </a:t>
                      </a:r>
                      <a:endParaRPr lang="da-DK" sz="1100" b="0" i="0" dirty="0">
                        <a:solidFill>
                          <a:srgbClr val="002839"/>
                        </a:solidFill>
                        <a:latin typeface="Libre Franklin" pitchFamily="2" charset="77"/>
                      </a:endParaRPr>
                    </a:p>
                  </a:txBody>
                  <a:tcPr>
                    <a:solidFill>
                      <a:srgbClr val="FFE9A1">
                        <a:alpha val="50000"/>
                      </a:srgbClr>
                    </a:solidFill>
                  </a:tcPr>
                </a:tc>
                <a:tc>
                  <a:txBody>
                    <a:bodyPr/>
                    <a:lstStyle/>
                    <a:p>
                      <a:endParaRPr lang="da-DK" sz="1100" b="0" i="0" dirty="0">
                        <a:solidFill>
                          <a:srgbClr val="002839"/>
                        </a:solidFill>
                        <a:latin typeface="Libre Franklin" pitchFamily="2" charset="77"/>
                      </a:endParaRPr>
                    </a:p>
                  </a:txBody>
                  <a:tcPr>
                    <a:solidFill>
                      <a:srgbClr val="FFE9A1">
                        <a:alpha val="50000"/>
                      </a:srgbClr>
                    </a:solidFill>
                  </a:tcPr>
                </a:tc>
                <a:extLst>
                  <a:ext uri="{0D108BD9-81ED-4DB2-BD59-A6C34878D82A}">
                    <a16:rowId xmlns:a16="http://schemas.microsoft.com/office/drawing/2014/main" val="1059681929"/>
                  </a:ext>
                </a:extLst>
              </a:tr>
              <a:tr h="641561">
                <a:tc>
                  <a:txBody>
                    <a:bodyPr/>
                    <a:lstStyle/>
                    <a:p>
                      <a:pPr marL="0" indent="0">
                        <a:buFont typeface="Arial" panose="020B0604020202020204" pitchFamily="34" charset="0"/>
                        <a:buNone/>
                      </a:pPr>
                      <a:r>
                        <a:rPr kumimoji="0" lang="da-DK" sz="1000" b="1" i="0" u="none" strike="noStrike" kern="1200" cap="none" spc="0" normalizeH="0" baseline="0" dirty="0">
                          <a:ln>
                            <a:noFill/>
                          </a:ln>
                          <a:solidFill>
                            <a:srgbClr val="002839"/>
                          </a:solidFill>
                          <a:effectLst/>
                          <a:uLnTx/>
                          <a:uFillTx/>
                          <a:latin typeface="Libre Franklin" pitchFamily="2" charset="77"/>
                        </a:rPr>
                        <a:t>Udfordringerne</a:t>
                      </a:r>
                    </a:p>
                    <a:p>
                      <a:pPr marL="0" indent="0">
                        <a:buFont typeface="Arial" panose="020B0604020202020204" pitchFamily="34" charset="0"/>
                        <a:buNone/>
                      </a:pPr>
                      <a:r>
                        <a:rPr kumimoji="0" lang="da-DK" sz="1000" b="0" i="0" u="none" strike="noStrike" kern="1200" cap="none" spc="0" normalizeH="0" baseline="0" dirty="0">
                          <a:ln>
                            <a:noFill/>
                          </a:ln>
                          <a:solidFill>
                            <a:srgbClr val="002839"/>
                          </a:solidFill>
                          <a:effectLst/>
                          <a:uLnTx/>
                          <a:uFillTx/>
                          <a:latin typeface="Libre Franklin" pitchFamily="2" charset="77"/>
                        </a:rPr>
                        <a:t>Hvilke ulemper giver det, at være ejet af kunderne?</a:t>
                      </a:r>
                      <a:endParaRPr kumimoji="0" lang="da-DK" sz="1000" b="0" i="0" u="none" strike="noStrike" kern="1200" cap="none" spc="0" normalizeH="0" baseline="0" dirty="0">
                        <a:ln>
                          <a:noFill/>
                        </a:ln>
                        <a:solidFill>
                          <a:srgbClr val="002839"/>
                        </a:solidFill>
                        <a:effectLst/>
                        <a:uLnTx/>
                        <a:uFillTx/>
                        <a:latin typeface="Libre Franklin" pitchFamily="2" charset="77"/>
                        <a:ea typeface="+mn-ea"/>
                        <a:cs typeface="+mn-cs"/>
                      </a:endParaRPr>
                    </a:p>
                  </a:txBody>
                  <a:tcPr>
                    <a:solidFill>
                      <a:srgbClr val="FFE9A1">
                        <a:alpha val="25000"/>
                      </a:srgbClr>
                    </a:solidFill>
                  </a:tcPr>
                </a:tc>
                <a:tc>
                  <a:txBody>
                    <a:bodyPr/>
                    <a:lstStyle/>
                    <a:p>
                      <a:endParaRPr lang="da-DK" sz="1000" b="0" i="0" dirty="0">
                        <a:solidFill>
                          <a:srgbClr val="002839"/>
                        </a:solidFill>
                        <a:latin typeface="Libre Franklin" pitchFamily="2" charset="77"/>
                      </a:endParaRPr>
                    </a:p>
                  </a:txBody>
                  <a:tcPr>
                    <a:solidFill>
                      <a:srgbClr val="FFE9A1">
                        <a:alpha val="25000"/>
                      </a:srgbClr>
                    </a:solidFill>
                  </a:tcPr>
                </a:tc>
                <a:extLst>
                  <a:ext uri="{0D108BD9-81ED-4DB2-BD59-A6C34878D82A}">
                    <a16:rowId xmlns:a16="http://schemas.microsoft.com/office/drawing/2014/main" val="325188487"/>
                  </a:ext>
                </a:extLst>
              </a:tr>
            </a:tbl>
          </a:graphicData>
        </a:graphic>
      </p:graphicFrame>
    </p:spTree>
    <p:extLst>
      <p:ext uri="{BB962C8B-B14F-4D97-AF65-F5344CB8AC3E}">
        <p14:creationId xmlns:p14="http://schemas.microsoft.com/office/powerpoint/2010/main" val="4029598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F6F1EF"/>
        </a:solidFill>
        <a:effectLst/>
      </p:bgPr>
    </p:bg>
    <p:spTree>
      <p:nvGrpSpPr>
        <p:cNvPr id="1" name="">
          <a:extLst>
            <a:ext uri="{FF2B5EF4-FFF2-40B4-BE49-F238E27FC236}">
              <a16:creationId xmlns:a16="http://schemas.microsoft.com/office/drawing/2014/main" id="{F86DA2C2-E89B-9AD0-C729-3C655F428022}"/>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929FD4C5-86B7-2A11-9D2B-F05D2F0D1774}"/>
              </a:ext>
            </a:extLst>
          </p:cNvPr>
          <p:cNvSpPr>
            <a:spLocks noGrp="1"/>
          </p:cNvSpPr>
          <p:nvPr>
            <p:ph type="ctrTitle"/>
          </p:nvPr>
        </p:nvSpPr>
        <p:spPr>
          <a:xfrm>
            <a:off x="1" y="3022736"/>
            <a:ext cx="6480000" cy="812530"/>
          </a:xfrm>
        </p:spPr>
        <p:txBody>
          <a:bodyPr wrap="square" anchor="ctr">
            <a:spAutoFit/>
          </a:bodyPr>
          <a:lstStyle/>
          <a:p>
            <a:r>
              <a:rPr lang="da-DK" sz="5200" dirty="0">
                <a:solidFill>
                  <a:srgbClr val="3C4B5E"/>
                </a:solidFill>
                <a:latin typeface="Libre Franklin SemiBold" pitchFamily="2" charset="77"/>
              </a:rPr>
              <a:t>Producenterne</a:t>
            </a:r>
          </a:p>
        </p:txBody>
      </p:sp>
      <p:cxnSp>
        <p:nvCxnSpPr>
          <p:cNvPr id="6" name="Straight Connector 5">
            <a:extLst>
              <a:ext uri="{FF2B5EF4-FFF2-40B4-BE49-F238E27FC236}">
                <a16:creationId xmlns:a16="http://schemas.microsoft.com/office/drawing/2014/main" id="{D2ECE139-6653-8913-C4F4-511BE1DEAE83}"/>
              </a:ext>
            </a:extLst>
          </p:cNvPr>
          <p:cNvCxnSpPr>
            <a:cxnSpLocks/>
          </p:cNvCxnSpPr>
          <p:nvPr/>
        </p:nvCxnSpPr>
        <p:spPr>
          <a:xfrm>
            <a:off x="613038" y="3835266"/>
            <a:ext cx="5253925" cy="0"/>
          </a:xfrm>
          <a:prstGeom prst="line">
            <a:avLst/>
          </a:prstGeom>
          <a:ln w="12700">
            <a:solidFill>
              <a:srgbClr val="3C4B5E">
                <a:alpha val="20000"/>
              </a:srgbClr>
            </a:solidFill>
          </a:ln>
        </p:spPr>
        <p:style>
          <a:lnRef idx="1">
            <a:schemeClr val="accent1"/>
          </a:lnRef>
          <a:fillRef idx="0">
            <a:schemeClr val="accent1"/>
          </a:fillRef>
          <a:effectRef idx="0">
            <a:schemeClr val="accent1"/>
          </a:effectRef>
          <a:fontRef idx="minor">
            <a:schemeClr val="tx1"/>
          </a:fontRef>
        </p:style>
      </p:cxnSp>
      <p:sp>
        <p:nvSpPr>
          <p:cNvPr id="9" name="Titel 2">
            <a:extLst>
              <a:ext uri="{FF2B5EF4-FFF2-40B4-BE49-F238E27FC236}">
                <a16:creationId xmlns:a16="http://schemas.microsoft.com/office/drawing/2014/main" id="{749A9474-662F-7843-AA7C-F35078F6DD69}"/>
              </a:ext>
            </a:extLst>
          </p:cNvPr>
          <p:cNvSpPr txBox="1">
            <a:spLocks/>
          </p:cNvSpPr>
          <p:nvPr/>
        </p:nvSpPr>
        <p:spPr>
          <a:xfrm>
            <a:off x="1682420" y="3911916"/>
            <a:ext cx="3006671" cy="397032"/>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7200" b="1" i="0" kern="1200">
                <a:solidFill>
                  <a:schemeClr val="tx1"/>
                </a:solidFill>
                <a:latin typeface="Amsi Pro Bold" panose="020B0A06020201010104" pitchFamily="34" charset="77"/>
                <a:ea typeface="+mj-ea"/>
                <a:cs typeface="+mj-cs"/>
              </a:defRPr>
            </a:lvl1pPr>
          </a:lstStyle>
          <a:p>
            <a:r>
              <a:rPr lang="da-DK" sz="2200" dirty="0">
                <a:solidFill>
                  <a:srgbClr val="3C4B5E"/>
                </a:solidFill>
                <a:latin typeface="Libre Franklin SemiBold" pitchFamily="2" charset="77"/>
              </a:rPr>
              <a:t>Uddelingsmateriale</a:t>
            </a:r>
          </a:p>
        </p:txBody>
      </p:sp>
      <p:pic>
        <p:nvPicPr>
          <p:cNvPr id="2" name="Picture 1">
            <a:extLst>
              <a:ext uri="{FF2B5EF4-FFF2-40B4-BE49-F238E27FC236}">
                <a16:creationId xmlns:a16="http://schemas.microsoft.com/office/drawing/2014/main" id="{D999C8E1-87B5-5E8B-900D-3F1FC7766C2F}"/>
              </a:ext>
            </a:extLst>
          </p:cNvPr>
          <p:cNvPicPr>
            <a:picLocks noChangeAspect="1"/>
          </p:cNvPicPr>
          <p:nvPr/>
        </p:nvPicPr>
        <p:blipFill>
          <a:blip r:embed="rId3"/>
          <a:stretch>
            <a:fillRect/>
          </a:stretch>
        </p:blipFill>
        <p:spPr>
          <a:xfrm>
            <a:off x="6479999" y="1158240"/>
            <a:ext cx="4541520" cy="4826000"/>
          </a:xfrm>
          <a:prstGeom prst="rect">
            <a:avLst/>
          </a:prstGeom>
        </p:spPr>
      </p:pic>
    </p:spTree>
    <p:extLst>
      <p:ext uri="{BB962C8B-B14F-4D97-AF65-F5344CB8AC3E}">
        <p14:creationId xmlns:p14="http://schemas.microsoft.com/office/powerpoint/2010/main" val="456129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EDE8B8B-6ED0-B476-D3E1-2713D420949C}"/>
            </a:ext>
          </a:extLst>
        </p:cNvPr>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3A84AECE-C903-72E0-D588-403F0186494C}"/>
              </a:ext>
            </a:extLst>
          </p:cNvPr>
          <p:cNvSpPr>
            <a:spLocks noGrp="1"/>
          </p:cNvSpPr>
          <p:nvPr>
            <p:ph sz="quarter" idx="4"/>
          </p:nvPr>
        </p:nvSpPr>
        <p:spPr>
          <a:xfrm>
            <a:off x="4671753" y="1797807"/>
            <a:ext cx="7520247" cy="5060193"/>
          </a:xfrm>
        </p:spPr>
        <p:txBody>
          <a:bodyPr>
            <a:noAutofit/>
          </a:bodyPr>
          <a:lstStyle/>
          <a:p>
            <a:pPr marL="0" indent="0">
              <a:lnSpc>
                <a:spcPct val="100000"/>
              </a:lnSpc>
              <a:buClr>
                <a:srgbClr val="3C4B5E"/>
              </a:buClr>
              <a:buNone/>
            </a:pPr>
            <a:r>
              <a:rPr lang="da-DK" sz="1000" b="1" dirty="0">
                <a:latin typeface="Libre Franklin" pitchFamily="2" charset="77"/>
              </a:rPr>
              <a:t>Hvorfor er producenterne vigtige? </a:t>
            </a:r>
          </a:p>
          <a:p>
            <a:pPr>
              <a:lnSpc>
                <a:spcPct val="100000"/>
              </a:lnSpc>
              <a:buClr>
                <a:srgbClr val="3C4B5E"/>
              </a:buClr>
            </a:pPr>
            <a:r>
              <a:rPr lang="da-DK" sz="1000" dirty="0">
                <a:latin typeface="Libre Franklin" pitchFamily="2" charset="77"/>
              </a:rPr>
              <a:t>For at I kan levere et produkt eller en service af høj kvalitet og til god pris, er I afhængige af ydelser fra leverandører og samarbejdspartnere.  </a:t>
            </a:r>
          </a:p>
          <a:p>
            <a:pPr>
              <a:lnSpc>
                <a:spcPct val="100000"/>
              </a:lnSpc>
              <a:buClr>
                <a:srgbClr val="3C4B5E"/>
              </a:buClr>
            </a:pPr>
            <a:r>
              <a:rPr lang="da-DK" sz="1000" dirty="0">
                <a:latin typeface="Libre Franklin" pitchFamily="2" charset="77"/>
              </a:rPr>
              <a:t>Producenterne har specialiseret viden og kompetencer på deres område. </a:t>
            </a:r>
          </a:p>
          <a:p>
            <a:pPr>
              <a:lnSpc>
                <a:spcPct val="100000"/>
              </a:lnSpc>
              <a:buClr>
                <a:srgbClr val="3C4B5E"/>
              </a:buClr>
            </a:pPr>
            <a:r>
              <a:rPr lang="da-DK" sz="1000" dirty="0">
                <a:latin typeface="Libre Franklin" pitchFamily="2" charset="77"/>
              </a:rPr>
              <a:t>….</a:t>
            </a:r>
          </a:p>
          <a:p>
            <a:pPr marL="0" indent="0">
              <a:lnSpc>
                <a:spcPct val="100000"/>
              </a:lnSpc>
              <a:buClr>
                <a:srgbClr val="3C4B5E"/>
              </a:buClr>
              <a:buNone/>
            </a:pPr>
            <a:br>
              <a:rPr lang="da-DK" sz="1000" b="1" dirty="0">
                <a:latin typeface="Libre Franklin" pitchFamily="2" charset="77"/>
              </a:rPr>
            </a:br>
            <a:r>
              <a:rPr lang="da-DK" sz="1000" b="1" dirty="0">
                <a:latin typeface="Libre Franklin" pitchFamily="2" charset="77"/>
              </a:rPr>
              <a:t>Hvad er producenternes interesser?</a:t>
            </a:r>
          </a:p>
          <a:p>
            <a:pPr marL="0" indent="0">
              <a:lnSpc>
                <a:spcPct val="100000"/>
              </a:lnSpc>
              <a:buClr>
                <a:srgbClr val="3C4B5E"/>
              </a:buClr>
              <a:buNone/>
            </a:pPr>
            <a:r>
              <a:rPr lang="da-DK" sz="1000" dirty="0">
                <a:latin typeface="Libre Franklin" pitchFamily="2" charset="77"/>
              </a:rPr>
              <a:t>Som alle virksomheder: At sælge og få den bedst mulige pris for deres produkt eller service.</a:t>
            </a:r>
            <a:br>
              <a:rPr lang="da-DK" sz="1000" dirty="0">
                <a:latin typeface="Libre Franklin" pitchFamily="2" charset="77"/>
              </a:rPr>
            </a:br>
            <a:r>
              <a:rPr lang="da-DK" sz="1000" dirty="0">
                <a:latin typeface="Libre Franklin" pitchFamily="2" charset="77"/>
              </a:rPr>
              <a:t>Men også:</a:t>
            </a:r>
          </a:p>
          <a:p>
            <a:pPr>
              <a:lnSpc>
                <a:spcPct val="100000"/>
              </a:lnSpc>
              <a:buClr>
                <a:srgbClr val="3C4B5E"/>
              </a:buClr>
            </a:pPr>
            <a:r>
              <a:rPr lang="da-DK" sz="1000" dirty="0">
                <a:latin typeface="Libre Franklin" pitchFamily="2" charset="77"/>
              </a:rPr>
              <a:t>Stabil indtjening og langsigtede aftaler, der gør det let at planlægge produktion og lager</a:t>
            </a:r>
          </a:p>
          <a:p>
            <a:pPr>
              <a:lnSpc>
                <a:spcPct val="100000"/>
              </a:lnSpc>
              <a:buClr>
                <a:srgbClr val="3C4B5E"/>
              </a:buClr>
            </a:pPr>
            <a:r>
              <a:rPr lang="da-DK" sz="1000" dirty="0">
                <a:latin typeface="Libre Franklin" pitchFamily="2" charset="77"/>
              </a:rPr>
              <a:t>Forudsigelighed og lav risiko: Undgå klager, tilbagelevering og afbestillinger</a:t>
            </a:r>
          </a:p>
          <a:p>
            <a:pPr>
              <a:lnSpc>
                <a:spcPct val="100000"/>
              </a:lnSpc>
              <a:buClr>
                <a:srgbClr val="3C4B5E"/>
              </a:buClr>
            </a:pPr>
            <a:r>
              <a:rPr lang="da-DK" sz="1000" dirty="0">
                <a:latin typeface="Libre Franklin" pitchFamily="2" charset="77"/>
              </a:rPr>
              <a:t>Vækst og skalering</a:t>
            </a:r>
          </a:p>
          <a:p>
            <a:pPr>
              <a:lnSpc>
                <a:spcPct val="100000"/>
              </a:lnSpc>
              <a:buClr>
                <a:srgbClr val="3C4B5E"/>
              </a:buClr>
            </a:pPr>
            <a:r>
              <a:rPr lang="da-DK" sz="1000" dirty="0">
                <a:latin typeface="Libre Franklin" pitchFamily="2" charset="77"/>
              </a:rPr>
              <a:t>Omtale og et stærkt og troværdig ”brand”. </a:t>
            </a:r>
          </a:p>
          <a:p>
            <a:pPr>
              <a:lnSpc>
                <a:spcPct val="100000"/>
              </a:lnSpc>
              <a:buClr>
                <a:srgbClr val="3C4B5E"/>
              </a:buClr>
            </a:pPr>
            <a:r>
              <a:rPr lang="da-DK" sz="1000" dirty="0">
                <a:latin typeface="Libre Franklin" pitchFamily="2" charset="77"/>
              </a:rPr>
              <a:t>Hurtig og sikker betaling</a:t>
            </a:r>
            <a:br>
              <a:rPr lang="da-DK" sz="1000" dirty="0">
                <a:latin typeface="Libre Franklin" pitchFamily="2" charset="77"/>
              </a:rPr>
            </a:br>
            <a:br>
              <a:rPr lang="da-DK" sz="1000" dirty="0">
                <a:latin typeface="Libre Franklin" pitchFamily="2" charset="77"/>
              </a:rPr>
            </a:br>
            <a:br>
              <a:rPr lang="da-DK" sz="1000" b="1" dirty="0">
                <a:latin typeface="Libre Franklin" pitchFamily="2" charset="77"/>
              </a:rPr>
            </a:br>
            <a:r>
              <a:rPr lang="da-DK" sz="1000" b="1" dirty="0">
                <a:latin typeface="Libre Franklin" pitchFamily="2" charset="77"/>
              </a:rPr>
              <a:t>Hvad kan et godt producentsamarbejde give jer? </a:t>
            </a:r>
          </a:p>
          <a:p>
            <a:pPr>
              <a:lnSpc>
                <a:spcPct val="100000"/>
              </a:lnSpc>
              <a:buClr>
                <a:srgbClr val="3C4B5E"/>
              </a:buClr>
            </a:pPr>
            <a:r>
              <a:rPr lang="da-DK" sz="1000" dirty="0">
                <a:latin typeface="Libre Franklin" pitchFamily="2" charset="77"/>
              </a:rPr>
              <a:t>Omkostningseffektivitet gennem tillid og fælles mål </a:t>
            </a:r>
          </a:p>
          <a:p>
            <a:pPr>
              <a:lnSpc>
                <a:spcPct val="100000"/>
              </a:lnSpc>
              <a:buClr>
                <a:srgbClr val="3C4B5E"/>
              </a:buClr>
            </a:pPr>
            <a:r>
              <a:rPr lang="da-DK" sz="1000" dirty="0">
                <a:latin typeface="Libre Franklin" pitchFamily="2" charset="77"/>
              </a:rPr>
              <a:t>Et bedre produkt gennem videndeling og samarbejde</a:t>
            </a:r>
          </a:p>
          <a:p>
            <a:pPr>
              <a:lnSpc>
                <a:spcPct val="100000"/>
              </a:lnSpc>
              <a:buClr>
                <a:srgbClr val="3C4B5E"/>
              </a:buClr>
            </a:pPr>
            <a:r>
              <a:rPr lang="da-DK" sz="1000" dirty="0">
                <a:latin typeface="Libre Franklin" pitchFamily="2" charset="77"/>
              </a:rPr>
              <a:t>…</a:t>
            </a:r>
          </a:p>
          <a:p>
            <a:pPr>
              <a:lnSpc>
                <a:spcPct val="100000"/>
              </a:lnSpc>
              <a:buClr>
                <a:srgbClr val="3C4B5E"/>
              </a:buClr>
            </a:pPr>
            <a:endParaRPr lang="da-DK" sz="1000" dirty="0">
              <a:latin typeface="Libre Franklin" pitchFamily="2" charset="77"/>
            </a:endParaRPr>
          </a:p>
          <a:p>
            <a:pPr>
              <a:lnSpc>
                <a:spcPct val="100000"/>
              </a:lnSpc>
              <a:buClr>
                <a:srgbClr val="3C4B5E"/>
              </a:buClr>
            </a:pPr>
            <a:endParaRPr lang="da-DK" sz="1000" dirty="0">
              <a:latin typeface="Libre Franklin" pitchFamily="2" charset="77"/>
            </a:endParaRPr>
          </a:p>
        </p:txBody>
      </p:sp>
      <p:sp>
        <p:nvSpPr>
          <p:cNvPr id="13" name="Titel 1">
            <a:extLst>
              <a:ext uri="{FF2B5EF4-FFF2-40B4-BE49-F238E27FC236}">
                <a16:creationId xmlns:a16="http://schemas.microsoft.com/office/drawing/2014/main" id="{D465F9E0-7D14-163E-7939-85640EFF7B20}"/>
              </a:ext>
            </a:extLst>
          </p:cNvPr>
          <p:cNvSpPr txBox="1">
            <a:spLocks/>
          </p:cNvSpPr>
          <p:nvPr/>
        </p:nvSpPr>
        <p:spPr>
          <a:xfrm>
            <a:off x="4671753" y="360000"/>
            <a:ext cx="2994731" cy="923330"/>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sz="4000" b="1" i="0" kern="1200">
                <a:solidFill>
                  <a:schemeClr val="tx1"/>
                </a:solidFill>
                <a:latin typeface="Amsi Pro Bold" panose="020B0A06020201010104" pitchFamily="34" charset="77"/>
                <a:ea typeface="+mj-ea"/>
                <a:cs typeface="+mj-cs"/>
              </a:defRPr>
            </a:lvl1pPr>
          </a:lstStyle>
          <a:p>
            <a:r>
              <a:rPr lang="da-DK" sz="3000" dirty="0">
                <a:latin typeface="Libre Franklin" pitchFamily="2" charset="77"/>
              </a:rPr>
              <a:t>Mød:</a:t>
            </a:r>
          </a:p>
          <a:p>
            <a:r>
              <a:rPr lang="da-DK" sz="3000" dirty="0">
                <a:latin typeface="Libre Franklin" pitchFamily="2" charset="77"/>
              </a:rPr>
              <a:t>Producenterne</a:t>
            </a:r>
          </a:p>
        </p:txBody>
      </p:sp>
      <p:cxnSp>
        <p:nvCxnSpPr>
          <p:cNvPr id="16" name="Straight Connector 15">
            <a:extLst>
              <a:ext uri="{FF2B5EF4-FFF2-40B4-BE49-F238E27FC236}">
                <a16:creationId xmlns:a16="http://schemas.microsoft.com/office/drawing/2014/main" id="{57D7568B-0042-C8B7-2679-143F6260DA1D}"/>
              </a:ext>
            </a:extLst>
          </p:cNvPr>
          <p:cNvCxnSpPr>
            <a:cxnSpLocks/>
          </p:cNvCxnSpPr>
          <p:nvPr/>
        </p:nvCxnSpPr>
        <p:spPr>
          <a:xfrm>
            <a:off x="4671753" y="1484281"/>
            <a:ext cx="6899563" cy="0"/>
          </a:xfrm>
          <a:prstGeom prst="line">
            <a:avLst/>
          </a:prstGeom>
          <a:ln w="12700">
            <a:solidFill>
              <a:srgbClr val="3C4B5E">
                <a:alpha val="20000"/>
              </a:srgb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76CED695-C98B-116D-B0ED-CCD451C388C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82263" y="172978"/>
            <a:ext cx="3860489" cy="2573659"/>
          </a:xfrm>
          <a:prstGeom prst="rect">
            <a:avLst/>
          </a:prstGeom>
        </p:spPr>
      </p:pic>
      <p:pic>
        <p:nvPicPr>
          <p:cNvPr id="7" name="Picture 6">
            <a:extLst>
              <a:ext uri="{FF2B5EF4-FFF2-40B4-BE49-F238E27FC236}">
                <a16:creationId xmlns:a16="http://schemas.microsoft.com/office/drawing/2014/main" id="{1DF99BF4-9148-09D6-872B-DA80785D88D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59300" y="3675288"/>
            <a:ext cx="2838450" cy="3016250"/>
          </a:xfrm>
          <a:prstGeom prst="rect">
            <a:avLst/>
          </a:prstGeom>
        </p:spPr>
      </p:pic>
    </p:spTree>
    <p:extLst>
      <p:ext uri="{BB962C8B-B14F-4D97-AF65-F5344CB8AC3E}">
        <p14:creationId xmlns:p14="http://schemas.microsoft.com/office/powerpoint/2010/main" val="2571570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B4F4C8C-3E1E-BD92-65C8-91C973A49600}"/>
            </a:ext>
          </a:extLst>
        </p:cNvPr>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76038E9B-341F-8615-E4CE-C976AF9B27CE}"/>
              </a:ext>
            </a:extLst>
          </p:cNvPr>
          <p:cNvSpPr>
            <a:spLocks noGrp="1"/>
          </p:cNvSpPr>
          <p:nvPr>
            <p:ph sz="quarter" idx="4"/>
          </p:nvPr>
        </p:nvSpPr>
        <p:spPr>
          <a:xfrm>
            <a:off x="3668112" y="1482541"/>
            <a:ext cx="5895922" cy="1171429"/>
          </a:xfrm>
          <a:ln w="12700">
            <a:solidFill>
              <a:srgbClr val="002839">
                <a:alpha val="20000"/>
              </a:srgbClr>
            </a:solidFill>
          </a:ln>
        </p:spPr>
        <p:txBody>
          <a:bodyPr wrap="square" lIns="180000" tIns="180000" rIns="180000" bIns="180000">
            <a:spAutoFit/>
          </a:bodyPr>
          <a:lstStyle/>
          <a:p>
            <a:pPr marL="0" indent="0">
              <a:lnSpc>
                <a:spcPct val="100000"/>
              </a:lnSpc>
              <a:buClr>
                <a:srgbClr val="3C4B5E"/>
              </a:buClr>
              <a:buNone/>
            </a:pPr>
            <a:r>
              <a:rPr lang="da-DK" sz="1050" b="1" dirty="0">
                <a:latin typeface="Libre Franklin" pitchFamily="2" charset="77"/>
              </a:rPr>
              <a:t>Formål:</a:t>
            </a:r>
            <a:br>
              <a:rPr lang="da-DK" sz="1050" b="1" dirty="0">
                <a:latin typeface="Libre Franklin" pitchFamily="2" charset="77"/>
              </a:rPr>
            </a:br>
            <a:r>
              <a:rPr lang="da-DK" sz="1050" dirty="0">
                <a:latin typeface="Libre Franklin" pitchFamily="2" charset="77"/>
              </a:rPr>
              <a:t>Virksomhederne har et vedtægtsbestemt formål om at forbedre (forædle) og/eller sælge producenternes services eller produkter og derved gavne producenternes økonomi. Formålet er således styrende for hele virksomhedens forretningsmodel, hvor virksomheden fungerer som ”producenternes forlængede arm”.</a:t>
            </a:r>
          </a:p>
        </p:txBody>
      </p:sp>
      <p:sp>
        <p:nvSpPr>
          <p:cNvPr id="13" name="Titel 1">
            <a:extLst>
              <a:ext uri="{FF2B5EF4-FFF2-40B4-BE49-F238E27FC236}">
                <a16:creationId xmlns:a16="http://schemas.microsoft.com/office/drawing/2014/main" id="{6CE3B36F-38B7-6B24-937D-64E3C50B4DE6}"/>
              </a:ext>
            </a:extLst>
          </p:cNvPr>
          <p:cNvSpPr txBox="1">
            <a:spLocks/>
          </p:cNvSpPr>
          <p:nvPr/>
        </p:nvSpPr>
        <p:spPr>
          <a:xfrm>
            <a:off x="620684" y="360000"/>
            <a:ext cx="2994731" cy="923330"/>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sz="4000" b="1" i="0" kern="1200">
                <a:solidFill>
                  <a:schemeClr val="tx1"/>
                </a:solidFill>
                <a:latin typeface="Amsi Pro Bold" panose="020B0A06020201010104" pitchFamily="34" charset="77"/>
                <a:ea typeface="+mj-ea"/>
                <a:cs typeface="+mj-cs"/>
              </a:defRPr>
            </a:lvl1pPr>
          </a:lstStyle>
          <a:p>
            <a:r>
              <a:rPr lang="da-DK" sz="3000" dirty="0">
                <a:latin typeface="Libre Franklin" pitchFamily="2" charset="77"/>
              </a:rPr>
              <a:t>Mød:</a:t>
            </a:r>
          </a:p>
          <a:p>
            <a:r>
              <a:rPr lang="da-DK" sz="3000" dirty="0">
                <a:latin typeface="Libre Franklin" pitchFamily="2" charset="77"/>
              </a:rPr>
              <a:t>Producenterne</a:t>
            </a:r>
          </a:p>
        </p:txBody>
      </p:sp>
      <p:cxnSp>
        <p:nvCxnSpPr>
          <p:cNvPr id="16" name="Straight Connector 15">
            <a:extLst>
              <a:ext uri="{FF2B5EF4-FFF2-40B4-BE49-F238E27FC236}">
                <a16:creationId xmlns:a16="http://schemas.microsoft.com/office/drawing/2014/main" id="{18AEB725-F7E4-45F5-969E-E1458F0A4404}"/>
              </a:ext>
            </a:extLst>
          </p:cNvPr>
          <p:cNvCxnSpPr>
            <a:cxnSpLocks/>
          </p:cNvCxnSpPr>
          <p:nvPr/>
        </p:nvCxnSpPr>
        <p:spPr>
          <a:xfrm>
            <a:off x="407895" y="1283330"/>
            <a:ext cx="11376211" cy="0"/>
          </a:xfrm>
          <a:prstGeom prst="line">
            <a:avLst/>
          </a:prstGeom>
          <a:ln w="12700">
            <a:solidFill>
              <a:srgbClr val="3C4B5E">
                <a:alpha val="20000"/>
              </a:srgbClr>
            </a:solidFill>
          </a:ln>
        </p:spPr>
        <p:style>
          <a:lnRef idx="1">
            <a:schemeClr val="accent1"/>
          </a:lnRef>
          <a:fillRef idx="0">
            <a:schemeClr val="accent1"/>
          </a:fillRef>
          <a:effectRef idx="0">
            <a:schemeClr val="accent1"/>
          </a:effectRef>
          <a:fontRef idx="minor">
            <a:schemeClr val="tx1"/>
          </a:fontRef>
        </p:style>
      </p:cxnSp>
      <p:sp>
        <p:nvSpPr>
          <p:cNvPr id="4" name="Pladsholder til indhold 2">
            <a:extLst>
              <a:ext uri="{FF2B5EF4-FFF2-40B4-BE49-F238E27FC236}">
                <a16:creationId xmlns:a16="http://schemas.microsoft.com/office/drawing/2014/main" id="{CA602094-CE68-6904-57F0-A547E72C755D}"/>
              </a:ext>
            </a:extLst>
          </p:cNvPr>
          <p:cNvSpPr txBox="1">
            <a:spLocks/>
          </p:cNvSpPr>
          <p:nvPr/>
        </p:nvSpPr>
        <p:spPr>
          <a:xfrm>
            <a:off x="4671752" y="2816396"/>
            <a:ext cx="5895922" cy="1171429"/>
          </a:xfrm>
          <a:prstGeom prst="rect">
            <a:avLst/>
          </a:prstGeom>
          <a:ln w="12700">
            <a:solidFill>
              <a:srgbClr val="002839">
                <a:alpha val="20000"/>
              </a:srgbClr>
            </a:solidFill>
          </a:ln>
        </p:spPr>
        <p:txBody>
          <a:bodyPr vert="horz" wrap="square" lIns="180000" tIns="180000" rIns="180000" bIns="180000" rtlCol="0">
            <a:sp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tabLst/>
              <a:defRPr sz="2000" b="0" i="0" kern="1200">
                <a:solidFill>
                  <a:schemeClr val="tx1"/>
                </a:solidFill>
                <a:latin typeface="Amsi Pro Light" panose="020B0A06020201010104" pitchFamily="34" charset="77"/>
                <a:ea typeface="+mn-ea"/>
                <a:cs typeface="+mn-cs"/>
              </a:defRPr>
            </a:lvl1pPr>
            <a:lvl2pPr marL="582613" indent="-220663" algn="l" defTabSz="914400" rtl="0" eaLnBrk="1" latinLnBrk="0" hangingPunct="1">
              <a:lnSpc>
                <a:spcPct val="90000"/>
              </a:lnSpc>
              <a:spcBef>
                <a:spcPts val="500"/>
              </a:spcBef>
              <a:buClr>
                <a:schemeClr val="accent2"/>
              </a:buClr>
              <a:buFont typeface="Arial" panose="020B0604020202020204" pitchFamily="34" charset="0"/>
              <a:buChar char="•"/>
              <a:tabLst/>
              <a:defRPr sz="1800" b="0" i="0" kern="1200">
                <a:solidFill>
                  <a:schemeClr val="tx1"/>
                </a:solidFill>
                <a:latin typeface="Amsi Pro Light" panose="020B0A06020201010104" pitchFamily="34" charset="77"/>
                <a:ea typeface="+mn-ea"/>
                <a:cs typeface="+mn-cs"/>
              </a:defRPr>
            </a:lvl2pPr>
            <a:lvl3pPr marL="890588" indent="-220663" algn="l" defTabSz="914400" rtl="0" eaLnBrk="1" latinLnBrk="0" hangingPunct="1">
              <a:lnSpc>
                <a:spcPct val="90000"/>
              </a:lnSpc>
              <a:spcBef>
                <a:spcPts val="500"/>
              </a:spcBef>
              <a:buClr>
                <a:schemeClr val="accent2"/>
              </a:buClr>
              <a:buFont typeface="Arial" panose="020B0604020202020204" pitchFamily="34" charset="0"/>
              <a:buChar char="•"/>
              <a:tabLst/>
              <a:defRPr sz="1600" b="0" i="0" kern="1200">
                <a:solidFill>
                  <a:schemeClr val="tx1"/>
                </a:solidFill>
                <a:latin typeface="Amsi Pro Light" panose="020B0A06020201010104" pitchFamily="34" charset="77"/>
                <a:ea typeface="+mn-ea"/>
                <a:cs typeface="+mn-cs"/>
              </a:defRPr>
            </a:lvl3pPr>
            <a:lvl4pPr marL="1206500" indent="-228600" algn="l" defTabSz="914400" rtl="0" eaLnBrk="1" latinLnBrk="0" hangingPunct="1">
              <a:lnSpc>
                <a:spcPct val="90000"/>
              </a:lnSpc>
              <a:spcBef>
                <a:spcPts val="500"/>
              </a:spcBef>
              <a:buClr>
                <a:schemeClr val="accent2"/>
              </a:buClr>
              <a:buFont typeface="Arial" panose="020B0604020202020204" pitchFamily="34" charset="0"/>
              <a:buChar char="•"/>
              <a:tabLst/>
              <a:defRPr sz="1400" b="0" i="0" kern="1200">
                <a:solidFill>
                  <a:schemeClr val="tx1"/>
                </a:solidFill>
                <a:latin typeface="Amsi Pro Light" panose="020B0A06020201010104" pitchFamily="34" charset="77"/>
                <a:ea typeface="+mn-ea"/>
                <a:cs typeface="+mn-cs"/>
              </a:defRPr>
            </a:lvl4pPr>
            <a:lvl5pPr marL="1514475" indent="-222250" algn="l" defTabSz="914400" rtl="0" eaLnBrk="1" latinLnBrk="0" hangingPunct="1">
              <a:lnSpc>
                <a:spcPct val="90000"/>
              </a:lnSpc>
              <a:spcBef>
                <a:spcPts val="500"/>
              </a:spcBef>
              <a:buClr>
                <a:schemeClr val="accent2"/>
              </a:buClr>
              <a:buFont typeface="Arial" panose="020B0604020202020204" pitchFamily="34" charset="0"/>
              <a:buChar char="•"/>
              <a:tabLst/>
              <a:defRPr sz="1400" b="0" i="0" kern="1200">
                <a:solidFill>
                  <a:schemeClr val="tx1"/>
                </a:solidFill>
                <a:latin typeface="Amsi Pro Light" panose="020B0A0602020101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rgbClr val="3C4B5E"/>
              </a:buClr>
              <a:buFont typeface="Arial" panose="020B0604020202020204" pitchFamily="34" charset="0"/>
              <a:buNone/>
            </a:pPr>
            <a:r>
              <a:rPr lang="da-DK" sz="1050" b="1" dirty="0">
                <a:latin typeface="Libre Franklin" pitchFamily="2" charset="77"/>
              </a:rPr>
              <a:t>Indflydelse:</a:t>
            </a:r>
            <a:br>
              <a:rPr lang="da-DK" sz="1050" b="1" dirty="0">
                <a:latin typeface="Libre Franklin" pitchFamily="2" charset="77"/>
              </a:rPr>
            </a:br>
            <a:r>
              <a:rPr lang="da-DK" sz="1050" dirty="0">
                <a:latin typeface="Libre Franklin" pitchFamily="2" charset="77"/>
              </a:rPr>
              <a:t>Producenterne er andelshavere og derfor medejere. De kan som minimum gøre deres indflydelse gældende ved at stemme på generalforsamlingen og ved at vælge (eller stille op til) bestyrelsen. Ofte kan de også at præge virksomhedens produkt/service og daglige drift ad andre veje.</a:t>
            </a:r>
          </a:p>
        </p:txBody>
      </p:sp>
      <p:sp>
        <p:nvSpPr>
          <p:cNvPr id="7" name="Pladsholder til indhold 2">
            <a:extLst>
              <a:ext uri="{FF2B5EF4-FFF2-40B4-BE49-F238E27FC236}">
                <a16:creationId xmlns:a16="http://schemas.microsoft.com/office/drawing/2014/main" id="{29CCD0F9-F4C4-F602-2D1D-0F33FF5EE1B6}"/>
              </a:ext>
            </a:extLst>
          </p:cNvPr>
          <p:cNvSpPr txBox="1">
            <a:spLocks/>
          </p:cNvSpPr>
          <p:nvPr/>
        </p:nvSpPr>
        <p:spPr>
          <a:xfrm>
            <a:off x="4671752" y="4150251"/>
            <a:ext cx="5895922" cy="1171429"/>
          </a:xfrm>
          <a:prstGeom prst="rect">
            <a:avLst/>
          </a:prstGeom>
          <a:ln w="12700">
            <a:solidFill>
              <a:srgbClr val="002839">
                <a:alpha val="20000"/>
              </a:srgbClr>
            </a:solidFill>
          </a:ln>
        </p:spPr>
        <p:txBody>
          <a:bodyPr vert="horz" wrap="square" lIns="180000" tIns="180000" rIns="180000" bIns="180000" rtlCol="0">
            <a:sp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tabLst/>
              <a:defRPr sz="2000" b="0" i="0" kern="1200">
                <a:solidFill>
                  <a:schemeClr val="tx1"/>
                </a:solidFill>
                <a:latin typeface="Amsi Pro Light" panose="020B0A06020201010104" pitchFamily="34" charset="77"/>
                <a:ea typeface="+mn-ea"/>
                <a:cs typeface="+mn-cs"/>
              </a:defRPr>
            </a:lvl1pPr>
            <a:lvl2pPr marL="582613" indent="-220663" algn="l" defTabSz="914400" rtl="0" eaLnBrk="1" latinLnBrk="0" hangingPunct="1">
              <a:lnSpc>
                <a:spcPct val="90000"/>
              </a:lnSpc>
              <a:spcBef>
                <a:spcPts val="500"/>
              </a:spcBef>
              <a:buClr>
                <a:schemeClr val="accent2"/>
              </a:buClr>
              <a:buFont typeface="Arial" panose="020B0604020202020204" pitchFamily="34" charset="0"/>
              <a:buChar char="•"/>
              <a:tabLst/>
              <a:defRPr sz="1800" b="0" i="0" kern="1200">
                <a:solidFill>
                  <a:schemeClr val="tx1"/>
                </a:solidFill>
                <a:latin typeface="Amsi Pro Light" panose="020B0A06020201010104" pitchFamily="34" charset="77"/>
                <a:ea typeface="+mn-ea"/>
                <a:cs typeface="+mn-cs"/>
              </a:defRPr>
            </a:lvl2pPr>
            <a:lvl3pPr marL="890588" indent="-220663" algn="l" defTabSz="914400" rtl="0" eaLnBrk="1" latinLnBrk="0" hangingPunct="1">
              <a:lnSpc>
                <a:spcPct val="90000"/>
              </a:lnSpc>
              <a:spcBef>
                <a:spcPts val="500"/>
              </a:spcBef>
              <a:buClr>
                <a:schemeClr val="accent2"/>
              </a:buClr>
              <a:buFont typeface="Arial" panose="020B0604020202020204" pitchFamily="34" charset="0"/>
              <a:buChar char="•"/>
              <a:tabLst/>
              <a:defRPr sz="1600" b="0" i="0" kern="1200">
                <a:solidFill>
                  <a:schemeClr val="tx1"/>
                </a:solidFill>
                <a:latin typeface="Amsi Pro Light" panose="020B0A06020201010104" pitchFamily="34" charset="77"/>
                <a:ea typeface="+mn-ea"/>
                <a:cs typeface="+mn-cs"/>
              </a:defRPr>
            </a:lvl3pPr>
            <a:lvl4pPr marL="1206500" indent="-228600" algn="l" defTabSz="914400" rtl="0" eaLnBrk="1" latinLnBrk="0" hangingPunct="1">
              <a:lnSpc>
                <a:spcPct val="90000"/>
              </a:lnSpc>
              <a:spcBef>
                <a:spcPts val="500"/>
              </a:spcBef>
              <a:buClr>
                <a:schemeClr val="accent2"/>
              </a:buClr>
              <a:buFont typeface="Arial" panose="020B0604020202020204" pitchFamily="34" charset="0"/>
              <a:buChar char="•"/>
              <a:tabLst/>
              <a:defRPr sz="1400" b="0" i="0" kern="1200">
                <a:solidFill>
                  <a:schemeClr val="tx1"/>
                </a:solidFill>
                <a:latin typeface="Amsi Pro Light" panose="020B0A06020201010104" pitchFamily="34" charset="77"/>
                <a:ea typeface="+mn-ea"/>
                <a:cs typeface="+mn-cs"/>
              </a:defRPr>
            </a:lvl4pPr>
            <a:lvl5pPr marL="1514475" indent="-222250" algn="l" defTabSz="914400" rtl="0" eaLnBrk="1" latinLnBrk="0" hangingPunct="1">
              <a:lnSpc>
                <a:spcPct val="90000"/>
              </a:lnSpc>
              <a:spcBef>
                <a:spcPts val="500"/>
              </a:spcBef>
              <a:buClr>
                <a:schemeClr val="accent2"/>
              </a:buClr>
              <a:buFont typeface="Arial" panose="020B0604020202020204" pitchFamily="34" charset="0"/>
              <a:buChar char="•"/>
              <a:tabLst/>
              <a:defRPr sz="1400" b="0" i="0" kern="1200">
                <a:solidFill>
                  <a:schemeClr val="tx1"/>
                </a:solidFill>
                <a:latin typeface="Amsi Pro Light" panose="020B0A0602020101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rgbClr val="3C4B5E"/>
              </a:buClr>
              <a:buFont typeface="Arial" panose="020B0604020202020204" pitchFamily="34" charset="0"/>
              <a:buNone/>
            </a:pPr>
            <a:r>
              <a:rPr lang="da-DK" sz="1050" b="1" dirty="0">
                <a:latin typeface="Libre Franklin" pitchFamily="2" charset="77"/>
              </a:rPr>
              <a:t>Overskud:</a:t>
            </a:r>
            <a:br>
              <a:rPr lang="da-DK" sz="1050" b="1" dirty="0">
                <a:latin typeface="Libre Franklin" pitchFamily="2" charset="77"/>
              </a:rPr>
            </a:br>
            <a:r>
              <a:rPr lang="da-DK" sz="1050" dirty="0">
                <a:latin typeface="Libre Franklin" pitchFamily="2" charset="77"/>
              </a:rPr>
              <a:t>Hvis en producentejet virksomhed har overskud, anvendes det til gavn for producenterne: Enten til at videreudvikle den producentejede virksomhed, eller ved at det gives tilbage til producenterne.  Når der fordeles overskud, sker det efter hvor meget den enkelte producent har bidraget.</a:t>
            </a:r>
          </a:p>
        </p:txBody>
      </p:sp>
      <p:sp>
        <p:nvSpPr>
          <p:cNvPr id="8" name="Pladsholder til indhold 2">
            <a:extLst>
              <a:ext uri="{FF2B5EF4-FFF2-40B4-BE49-F238E27FC236}">
                <a16:creationId xmlns:a16="http://schemas.microsoft.com/office/drawing/2014/main" id="{EB678949-2D3D-4B94-13D7-C5921752805F}"/>
              </a:ext>
            </a:extLst>
          </p:cNvPr>
          <p:cNvSpPr txBox="1">
            <a:spLocks/>
          </p:cNvSpPr>
          <p:nvPr/>
        </p:nvSpPr>
        <p:spPr>
          <a:xfrm>
            <a:off x="3668112" y="5484107"/>
            <a:ext cx="5895922" cy="1171429"/>
          </a:xfrm>
          <a:prstGeom prst="rect">
            <a:avLst/>
          </a:prstGeom>
          <a:ln w="12700">
            <a:solidFill>
              <a:srgbClr val="002839">
                <a:alpha val="20000"/>
              </a:srgbClr>
            </a:solidFill>
          </a:ln>
        </p:spPr>
        <p:txBody>
          <a:bodyPr vert="horz" wrap="square" lIns="180000" tIns="180000" rIns="180000" bIns="180000" rtlCol="0">
            <a:sp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tabLst/>
              <a:defRPr sz="2000" b="0" i="0" kern="1200">
                <a:solidFill>
                  <a:schemeClr val="tx1"/>
                </a:solidFill>
                <a:latin typeface="Amsi Pro Light" panose="020B0A06020201010104" pitchFamily="34" charset="77"/>
                <a:ea typeface="+mn-ea"/>
                <a:cs typeface="+mn-cs"/>
              </a:defRPr>
            </a:lvl1pPr>
            <a:lvl2pPr marL="582613" indent="-220663" algn="l" defTabSz="914400" rtl="0" eaLnBrk="1" latinLnBrk="0" hangingPunct="1">
              <a:lnSpc>
                <a:spcPct val="90000"/>
              </a:lnSpc>
              <a:spcBef>
                <a:spcPts val="500"/>
              </a:spcBef>
              <a:buClr>
                <a:schemeClr val="accent2"/>
              </a:buClr>
              <a:buFont typeface="Arial" panose="020B0604020202020204" pitchFamily="34" charset="0"/>
              <a:buChar char="•"/>
              <a:tabLst/>
              <a:defRPr sz="1800" b="0" i="0" kern="1200">
                <a:solidFill>
                  <a:schemeClr val="tx1"/>
                </a:solidFill>
                <a:latin typeface="Amsi Pro Light" panose="020B0A06020201010104" pitchFamily="34" charset="77"/>
                <a:ea typeface="+mn-ea"/>
                <a:cs typeface="+mn-cs"/>
              </a:defRPr>
            </a:lvl2pPr>
            <a:lvl3pPr marL="890588" indent="-220663" algn="l" defTabSz="914400" rtl="0" eaLnBrk="1" latinLnBrk="0" hangingPunct="1">
              <a:lnSpc>
                <a:spcPct val="90000"/>
              </a:lnSpc>
              <a:spcBef>
                <a:spcPts val="500"/>
              </a:spcBef>
              <a:buClr>
                <a:schemeClr val="accent2"/>
              </a:buClr>
              <a:buFont typeface="Arial" panose="020B0604020202020204" pitchFamily="34" charset="0"/>
              <a:buChar char="•"/>
              <a:tabLst/>
              <a:defRPr sz="1600" b="0" i="0" kern="1200">
                <a:solidFill>
                  <a:schemeClr val="tx1"/>
                </a:solidFill>
                <a:latin typeface="Amsi Pro Light" panose="020B0A06020201010104" pitchFamily="34" charset="77"/>
                <a:ea typeface="+mn-ea"/>
                <a:cs typeface="+mn-cs"/>
              </a:defRPr>
            </a:lvl3pPr>
            <a:lvl4pPr marL="1206500" indent="-228600" algn="l" defTabSz="914400" rtl="0" eaLnBrk="1" latinLnBrk="0" hangingPunct="1">
              <a:lnSpc>
                <a:spcPct val="90000"/>
              </a:lnSpc>
              <a:spcBef>
                <a:spcPts val="500"/>
              </a:spcBef>
              <a:buClr>
                <a:schemeClr val="accent2"/>
              </a:buClr>
              <a:buFont typeface="Arial" panose="020B0604020202020204" pitchFamily="34" charset="0"/>
              <a:buChar char="•"/>
              <a:tabLst/>
              <a:defRPr sz="1400" b="0" i="0" kern="1200">
                <a:solidFill>
                  <a:schemeClr val="tx1"/>
                </a:solidFill>
                <a:latin typeface="Amsi Pro Light" panose="020B0A06020201010104" pitchFamily="34" charset="77"/>
                <a:ea typeface="+mn-ea"/>
                <a:cs typeface="+mn-cs"/>
              </a:defRPr>
            </a:lvl4pPr>
            <a:lvl5pPr marL="1514475" indent="-222250" algn="l" defTabSz="914400" rtl="0" eaLnBrk="1" latinLnBrk="0" hangingPunct="1">
              <a:lnSpc>
                <a:spcPct val="90000"/>
              </a:lnSpc>
              <a:spcBef>
                <a:spcPts val="500"/>
              </a:spcBef>
              <a:buClr>
                <a:schemeClr val="accent2"/>
              </a:buClr>
              <a:buFont typeface="Arial" panose="020B0604020202020204" pitchFamily="34" charset="0"/>
              <a:buChar char="•"/>
              <a:tabLst/>
              <a:defRPr sz="1400" b="0" i="0" kern="1200">
                <a:solidFill>
                  <a:schemeClr val="tx1"/>
                </a:solidFill>
                <a:latin typeface="Amsi Pro Light" panose="020B0A0602020101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rgbClr val="3C4B5E"/>
              </a:buClr>
              <a:buFont typeface="Arial" panose="020B0604020202020204" pitchFamily="34" charset="0"/>
              <a:buNone/>
            </a:pPr>
            <a:r>
              <a:rPr lang="da-DK" sz="1050" b="1" dirty="0">
                <a:latin typeface="Libre Franklin" pitchFamily="2" charset="77"/>
              </a:rPr>
              <a:t>Konkurrence:</a:t>
            </a:r>
            <a:br>
              <a:rPr lang="da-DK" sz="1050" b="1" dirty="0">
                <a:latin typeface="Libre Franklin" pitchFamily="2" charset="77"/>
              </a:rPr>
            </a:br>
            <a:r>
              <a:rPr lang="da-DK" sz="1050" dirty="0">
                <a:latin typeface="Libre Franklin" pitchFamily="2" charset="77"/>
              </a:rPr>
              <a:t>Når producenterne samarbejder og samler deres ressourcer i en producentejet virksomhed, kan det give dem stordriftsfordele, adgang til markeder og bedre forhandlingsstyrke, end de kunne opnå alene. Det kan også muliggøre helt nye aktiviteter, fordi de kan deles om omkostninger og risiko.</a:t>
            </a:r>
          </a:p>
        </p:txBody>
      </p:sp>
      <p:sp>
        <p:nvSpPr>
          <p:cNvPr id="12" name="Titel 1">
            <a:extLst>
              <a:ext uri="{FF2B5EF4-FFF2-40B4-BE49-F238E27FC236}">
                <a16:creationId xmlns:a16="http://schemas.microsoft.com/office/drawing/2014/main" id="{983D568B-FD9A-C81D-2359-BFE81069BAF0}"/>
              </a:ext>
            </a:extLst>
          </p:cNvPr>
          <p:cNvSpPr txBox="1">
            <a:spLocks/>
          </p:cNvSpPr>
          <p:nvPr/>
        </p:nvSpPr>
        <p:spPr>
          <a:xfrm>
            <a:off x="3668112" y="438333"/>
            <a:ext cx="6141931" cy="5355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000" b="1" i="0" kern="1200">
                <a:solidFill>
                  <a:schemeClr val="tx1"/>
                </a:solidFill>
                <a:latin typeface="Amsi Pro Bold" panose="020B0A06020201010104" pitchFamily="34" charset="77"/>
                <a:ea typeface="+mj-ea"/>
                <a:cs typeface="+mj-cs"/>
              </a:defRPr>
            </a:lvl1pPr>
          </a:lstStyle>
          <a:p>
            <a:r>
              <a:rPr lang="da-DK" sz="1600" dirty="0">
                <a:latin typeface="Libre Franklin" pitchFamily="2" charset="77"/>
              </a:rPr>
              <a:t>I producentejede virksomheder er</a:t>
            </a:r>
          </a:p>
          <a:p>
            <a:r>
              <a:rPr lang="da-DK" sz="1600" dirty="0">
                <a:latin typeface="Libre Franklin" pitchFamily="2" charset="77"/>
              </a:rPr>
              <a:t>virksomheden producenternes forlængede arm</a:t>
            </a:r>
          </a:p>
        </p:txBody>
      </p:sp>
      <p:pic>
        <p:nvPicPr>
          <p:cNvPr id="5" name="Picture 4">
            <a:extLst>
              <a:ext uri="{FF2B5EF4-FFF2-40B4-BE49-F238E27FC236}">
                <a16:creationId xmlns:a16="http://schemas.microsoft.com/office/drawing/2014/main" id="{F98D70AF-6C41-D2CF-11EC-B2061C930BC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9300" y="2467857"/>
            <a:ext cx="2838450" cy="3016250"/>
          </a:xfrm>
          <a:prstGeom prst="rect">
            <a:avLst/>
          </a:prstGeom>
        </p:spPr>
      </p:pic>
    </p:spTree>
    <p:extLst>
      <p:ext uri="{BB962C8B-B14F-4D97-AF65-F5344CB8AC3E}">
        <p14:creationId xmlns:p14="http://schemas.microsoft.com/office/powerpoint/2010/main" val="230415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7445990-A723-9896-D0DF-9E38F3D6D87E}"/>
            </a:ext>
          </a:extLst>
        </p:cNvPr>
        <p:cNvGrpSpPr/>
        <p:nvPr/>
      </p:nvGrpSpPr>
      <p:grpSpPr>
        <a:xfrm>
          <a:off x="0" y="0"/>
          <a:ext cx="0" cy="0"/>
          <a:chOff x="0" y="0"/>
          <a:chExt cx="0" cy="0"/>
        </a:xfrm>
      </p:grpSpPr>
      <p:sp>
        <p:nvSpPr>
          <p:cNvPr id="13" name="Titel 1">
            <a:extLst>
              <a:ext uri="{FF2B5EF4-FFF2-40B4-BE49-F238E27FC236}">
                <a16:creationId xmlns:a16="http://schemas.microsoft.com/office/drawing/2014/main" id="{AE7E7288-75F6-F3C2-1EB6-EE2D2AF4D886}"/>
              </a:ext>
            </a:extLst>
          </p:cNvPr>
          <p:cNvSpPr txBox="1">
            <a:spLocks/>
          </p:cNvSpPr>
          <p:nvPr/>
        </p:nvSpPr>
        <p:spPr>
          <a:xfrm>
            <a:off x="620684" y="360000"/>
            <a:ext cx="2994731" cy="923330"/>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sz="4000" b="1" i="0" kern="1200">
                <a:solidFill>
                  <a:schemeClr val="tx1"/>
                </a:solidFill>
                <a:latin typeface="Amsi Pro Bold" panose="020B0A06020201010104" pitchFamily="34" charset="77"/>
                <a:ea typeface="+mj-ea"/>
                <a:cs typeface="+mj-cs"/>
              </a:defRPr>
            </a:lvl1pPr>
          </a:lstStyle>
          <a:p>
            <a:r>
              <a:rPr lang="da-DK" sz="3000" dirty="0">
                <a:latin typeface="Libre Franklin" pitchFamily="2" charset="77"/>
              </a:rPr>
              <a:t>Mød:</a:t>
            </a:r>
          </a:p>
          <a:p>
            <a:r>
              <a:rPr lang="da-DK" sz="3000" dirty="0">
                <a:latin typeface="Libre Franklin" pitchFamily="2" charset="77"/>
              </a:rPr>
              <a:t>Producenterne</a:t>
            </a:r>
          </a:p>
        </p:txBody>
      </p:sp>
      <p:cxnSp>
        <p:nvCxnSpPr>
          <p:cNvPr id="16" name="Straight Connector 15">
            <a:extLst>
              <a:ext uri="{FF2B5EF4-FFF2-40B4-BE49-F238E27FC236}">
                <a16:creationId xmlns:a16="http://schemas.microsoft.com/office/drawing/2014/main" id="{7273EAC1-B046-4431-3DCB-1A5D650FE857}"/>
              </a:ext>
            </a:extLst>
          </p:cNvPr>
          <p:cNvCxnSpPr>
            <a:cxnSpLocks/>
          </p:cNvCxnSpPr>
          <p:nvPr/>
        </p:nvCxnSpPr>
        <p:spPr>
          <a:xfrm>
            <a:off x="407895" y="1283330"/>
            <a:ext cx="11376211" cy="0"/>
          </a:xfrm>
          <a:prstGeom prst="line">
            <a:avLst/>
          </a:prstGeom>
          <a:ln w="12700">
            <a:solidFill>
              <a:srgbClr val="3C4B5E">
                <a:alpha val="20000"/>
              </a:srgbClr>
            </a:solidFill>
          </a:ln>
        </p:spPr>
        <p:style>
          <a:lnRef idx="1">
            <a:schemeClr val="accent1"/>
          </a:lnRef>
          <a:fillRef idx="0">
            <a:schemeClr val="accent1"/>
          </a:fillRef>
          <a:effectRef idx="0">
            <a:schemeClr val="accent1"/>
          </a:effectRef>
          <a:fontRef idx="minor">
            <a:schemeClr val="tx1"/>
          </a:fontRef>
        </p:style>
      </p:cxnSp>
      <p:sp>
        <p:nvSpPr>
          <p:cNvPr id="12" name="Titel 1">
            <a:extLst>
              <a:ext uri="{FF2B5EF4-FFF2-40B4-BE49-F238E27FC236}">
                <a16:creationId xmlns:a16="http://schemas.microsoft.com/office/drawing/2014/main" id="{8261E365-15D3-1801-7BA4-9FC8EF3595A7}"/>
              </a:ext>
            </a:extLst>
          </p:cNvPr>
          <p:cNvSpPr txBox="1">
            <a:spLocks/>
          </p:cNvSpPr>
          <p:nvPr/>
        </p:nvSpPr>
        <p:spPr>
          <a:xfrm>
            <a:off x="3668113" y="401549"/>
            <a:ext cx="5895922" cy="92333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000" b="1" i="0" kern="1200">
                <a:solidFill>
                  <a:schemeClr val="tx1"/>
                </a:solidFill>
                <a:latin typeface="Amsi Pro Bold" panose="020B0A06020201010104" pitchFamily="34" charset="77"/>
                <a:ea typeface="+mj-ea"/>
                <a:cs typeface="+mj-cs"/>
              </a:defRPr>
            </a:lvl1pPr>
          </a:lstStyle>
          <a:p>
            <a:r>
              <a:rPr lang="da-DK" sz="2000" dirty="0">
                <a:latin typeface="Libre Franklin" pitchFamily="2" charset="77"/>
              </a:rPr>
              <a:t>I de forbrugerejede virksomheder har kunderne en helt særlig plads</a:t>
            </a:r>
          </a:p>
          <a:p>
            <a:endParaRPr lang="da-DK" sz="2000" dirty="0">
              <a:latin typeface="Libre Franklin" pitchFamily="2" charset="77"/>
            </a:endParaRPr>
          </a:p>
        </p:txBody>
      </p:sp>
      <p:grpSp>
        <p:nvGrpSpPr>
          <p:cNvPr id="20" name="Group 19">
            <a:extLst>
              <a:ext uri="{FF2B5EF4-FFF2-40B4-BE49-F238E27FC236}">
                <a16:creationId xmlns:a16="http://schemas.microsoft.com/office/drawing/2014/main" id="{1AD30CEC-DEFC-F82A-76B5-3D1FB4C702EC}"/>
              </a:ext>
            </a:extLst>
          </p:cNvPr>
          <p:cNvGrpSpPr/>
          <p:nvPr/>
        </p:nvGrpSpPr>
        <p:grpSpPr>
          <a:xfrm>
            <a:off x="197224" y="1518605"/>
            <a:ext cx="3272117" cy="4876343"/>
            <a:chOff x="197224" y="1518605"/>
            <a:chExt cx="3272117" cy="4876343"/>
          </a:xfrm>
        </p:grpSpPr>
        <p:sp>
          <p:nvSpPr>
            <p:cNvPr id="8" name="Pladsholder til indhold 2">
              <a:extLst>
                <a:ext uri="{FF2B5EF4-FFF2-40B4-BE49-F238E27FC236}">
                  <a16:creationId xmlns:a16="http://schemas.microsoft.com/office/drawing/2014/main" id="{326831AC-3C0C-2F38-5875-150F287A2A4A}"/>
                </a:ext>
              </a:extLst>
            </p:cNvPr>
            <p:cNvSpPr txBox="1">
              <a:spLocks/>
            </p:cNvSpPr>
            <p:nvPr/>
          </p:nvSpPr>
          <p:spPr>
            <a:xfrm>
              <a:off x="197224" y="1518605"/>
              <a:ext cx="3272117" cy="2025509"/>
            </a:xfrm>
            <a:prstGeom prst="rect">
              <a:avLst/>
            </a:prstGeom>
            <a:ln w="12700">
              <a:solidFill>
                <a:srgbClr val="002839">
                  <a:alpha val="20000"/>
                </a:srgbClr>
              </a:solidFill>
            </a:ln>
          </p:spPr>
          <p:txBody>
            <a:bodyPr vert="horz" wrap="square" lIns="180000" tIns="180000" rIns="180000" bIns="180000" rtlCol="0">
              <a:sp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tabLst/>
                <a:defRPr sz="2000" b="0" i="0" kern="1200">
                  <a:solidFill>
                    <a:schemeClr val="tx1"/>
                  </a:solidFill>
                  <a:latin typeface="Amsi Pro Light" panose="020B0A06020201010104" pitchFamily="34" charset="77"/>
                  <a:ea typeface="+mn-ea"/>
                  <a:cs typeface="+mn-cs"/>
                </a:defRPr>
              </a:lvl1pPr>
              <a:lvl2pPr marL="582613" indent="-220663" algn="l" defTabSz="914400" rtl="0" eaLnBrk="1" latinLnBrk="0" hangingPunct="1">
                <a:lnSpc>
                  <a:spcPct val="90000"/>
                </a:lnSpc>
                <a:spcBef>
                  <a:spcPts val="500"/>
                </a:spcBef>
                <a:buClr>
                  <a:schemeClr val="accent2"/>
                </a:buClr>
                <a:buFont typeface="Arial" panose="020B0604020202020204" pitchFamily="34" charset="0"/>
                <a:buChar char="•"/>
                <a:tabLst/>
                <a:defRPr sz="1800" b="0" i="0" kern="1200">
                  <a:solidFill>
                    <a:schemeClr val="tx1"/>
                  </a:solidFill>
                  <a:latin typeface="Amsi Pro Light" panose="020B0A06020201010104" pitchFamily="34" charset="77"/>
                  <a:ea typeface="+mn-ea"/>
                  <a:cs typeface="+mn-cs"/>
                </a:defRPr>
              </a:lvl2pPr>
              <a:lvl3pPr marL="890588" indent="-220663" algn="l" defTabSz="914400" rtl="0" eaLnBrk="1" latinLnBrk="0" hangingPunct="1">
                <a:lnSpc>
                  <a:spcPct val="90000"/>
                </a:lnSpc>
                <a:spcBef>
                  <a:spcPts val="500"/>
                </a:spcBef>
                <a:buClr>
                  <a:schemeClr val="accent2"/>
                </a:buClr>
                <a:buFont typeface="Arial" panose="020B0604020202020204" pitchFamily="34" charset="0"/>
                <a:buChar char="•"/>
                <a:tabLst/>
                <a:defRPr sz="1600" b="0" i="0" kern="1200">
                  <a:solidFill>
                    <a:schemeClr val="tx1"/>
                  </a:solidFill>
                  <a:latin typeface="Amsi Pro Light" panose="020B0A06020201010104" pitchFamily="34" charset="77"/>
                  <a:ea typeface="+mn-ea"/>
                  <a:cs typeface="+mn-cs"/>
                </a:defRPr>
              </a:lvl3pPr>
              <a:lvl4pPr marL="1206500" indent="-228600" algn="l" defTabSz="914400" rtl="0" eaLnBrk="1" latinLnBrk="0" hangingPunct="1">
                <a:lnSpc>
                  <a:spcPct val="90000"/>
                </a:lnSpc>
                <a:spcBef>
                  <a:spcPts val="500"/>
                </a:spcBef>
                <a:buClr>
                  <a:schemeClr val="accent2"/>
                </a:buClr>
                <a:buFont typeface="Arial" panose="020B0604020202020204" pitchFamily="34" charset="0"/>
                <a:buChar char="•"/>
                <a:tabLst/>
                <a:defRPr sz="1400" b="0" i="0" kern="1200">
                  <a:solidFill>
                    <a:schemeClr val="tx1"/>
                  </a:solidFill>
                  <a:latin typeface="Amsi Pro Light" panose="020B0A06020201010104" pitchFamily="34" charset="77"/>
                  <a:ea typeface="+mn-ea"/>
                  <a:cs typeface="+mn-cs"/>
                </a:defRPr>
              </a:lvl4pPr>
              <a:lvl5pPr marL="1514475" indent="-222250" algn="l" defTabSz="914400" rtl="0" eaLnBrk="1" latinLnBrk="0" hangingPunct="1">
                <a:lnSpc>
                  <a:spcPct val="90000"/>
                </a:lnSpc>
                <a:spcBef>
                  <a:spcPts val="500"/>
                </a:spcBef>
                <a:buClr>
                  <a:schemeClr val="accent2"/>
                </a:buClr>
                <a:buFont typeface="Arial" panose="020B0604020202020204" pitchFamily="34" charset="0"/>
                <a:buChar char="•"/>
                <a:tabLst/>
                <a:defRPr sz="1400" b="0" i="0" kern="1200">
                  <a:solidFill>
                    <a:schemeClr val="tx1"/>
                  </a:solidFill>
                  <a:latin typeface="Amsi Pro Light" panose="020B0A0602020101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rgbClr val="3C4B5E"/>
                </a:buClr>
                <a:buFont typeface="Arial" panose="020B0604020202020204" pitchFamily="34" charset="0"/>
                <a:buNone/>
              </a:pPr>
              <a:r>
                <a:rPr lang="da-DK" sz="1200" dirty="0">
                  <a:latin typeface="Libre Franklin" pitchFamily="2" charset="77"/>
                </a:rPr>
                <a:t>I 1988 vil en lille gruppe økologiske landmænd fra Nordvestjylland lave økologisk mælk og ost, men mejerierne og butikkerne er ikke interesserede. Derfor år de sammen og laver deres ejet mejeri.</a:t>
              </a:r>
              <a:br>
                <a:rPr lang="da-DK" sz="1200" dirty="0">
                  <a:latin typeface="Libre Franklin" pitchFamily="2" charset="77"/>
                </a:rPr>
              </a:br>
              <a:r>
                <a:rPr lang="da-DK" sz="1200" dirty="0">
                  <a:latin typeface="Libre Franklin" pitchFamily="2" charset="77"/>
                </a:rPr>
                <a:t>I dag aftager </a:t>
              </a:r>
              <a:r>
                <a:rPr lang="da-DK" sz="1200" b="1" dirty="0">
                  <a:latin typeface="Libre Franklin" pitchFamily="2" charset="77"/>
                </a:rPr>
                <a:t>Thise</a:t>
              </a:r>
              <a:r>
                <a:rPr lang="da-DK" sz="1200" dirty="0">
                  <a:latin typeface="Libre Franklin" pitchFamily="2" charset="77"/>
                </a:rPr>
                <a:t> årligt 120 mio. kg. Mælk fra andelshaverne og mejeriets produkter købes over hele landet.</a:t>
              </a:r>
            </a:p>
          </p:txBody>
        </p:sp>
        <p:sp>
          <p:nvSpPr>
            <p:cNvPr id="17" name="Pladsholder til indhold 2">
              <a:extLst>
                <a:ext uri="{FF2B5EF4-FFF2-40B4-BE49-F238E27FC236}">
                  <a16:creationId xmlns:a16="http://schemas.microsoft.com/office/drawing/2014/main" id="{76CF5525-31A1-6440-9760-49201AB0EE07}"/>
                </a:ext>
              </a:extLst>
            </p:cNvPr>
            <p:cNvSpPr txBox="1">
              <a:spLocks/>
            </p:cNvSpPr>
            <p:nvPr/>
          </p:nvSpPr>
          <p:spPr>
            <a:xfrm>
              <a:off x="197224" y="4923437"/>
              <a:ext cx="3272117" cy="1471511"/>
            </a:xfrm>
            <a:prstGeom prst="rect">
              <a:avLst/>
            </a:prstGeom>
            <a:ln w="12700">
              <a:solidFill>
                <a:srgbClr val="002839">
                  <a:alpha val="20000"/>
                </a:srgbClr>
              </a:solidFill>
            </a:ln>
          </p:spPr>
          <p:txBody>
            <a:bodyPr vert="horz" wrap="square" lIns="180000" tIns="180000" rIns="180000" bIns="180000" rtlCol="0">
              <a:sp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tabLst/>
                <a:defRPr sz="2000" b="0" i="0" kern="1200">
                  <a:solidFill>
                    <a:schemeClr val="tx1"/>
                  </a:solidFill>
                  <a:latin typeface="Amsi Pro Light" panose="020B0A06020201010104" pitchFamily="34" charset="77"/>
                  <a:ea typeface="+mn-ea"/>
                  <a:cs typeface="+mn-cs"/>
                </a:defRPr>
              </a:lvl1pPr>
              <a:lvl2pPr marL="582613" indent="-220663" algn="l" defTabSz="914400" rtl="0" eaLnBrk="1" latinLnBrk="0" hangingPunct="1">
                <a:lnSpc>
                  <a:spcPct val="90000"/>
                </a:lnSpc>
                <a:spcBef>
                  <a:spcPts val="500"/>
                </a:spcBef>
                <a:buClr>
                  <a:schemeClr val="accent2"/>
                </a:buClr>
                <a:buFont typeface="Arial" panose="020B0604020202020204" pitchFamily="34" charset="0"/>
                <a:buChar char="•"/>
                <a:tabLst/>
                <a:defRPr sz="1800" b="0" i="0" kern="1200">
                  <a:solidFill>
                    <a:schemeClr val="tx1"/>
                  </a:solidFill>
                  <a:latin typeface="Amsi Pro Light" panose="020B0A06020201010104" pitchFamily="34" charset="77"/>
                  <a:ea typeface="+mn-ea"/>
                  <a:cs typeface="+mn-cs"/>
                </a:defRPr>
              </a:lvl2pPr>
              <a:lvl3pPr marL="890588" indent="-220663" algn="l" defTabSz="914400" rtl="0" eaLnBrk="1" latinLnBrk="0" hangingPunct="1">
                <a:lnSpc>
                  <a:spcPct val="90000"/>
                </a:lnSpc>
                <a:spcBef>
                  <a:spcPts val="500"/>
                </a:spcBef>
                <a:buClr>
                  <a:schemeClr val="accent2"/>
                </a:buClr>
                <a:buFont typeface="Arial" panose="020B0604020202020204" pitchFamily="34" charset="0"/>
                <a:buChar char="•"/>
                <a:tabLst/>
                <a:defRPr sz="1600" b="0" i="0" kern="1200">
                  <a:solidFill>
                    <a:schemeClr val="tx1"/>
                  </a:solidFill>
                  <a:latin typeface="Amsi Pro Light" panose="020B0A06020201010104" pitchFamily="34" charset="77"/>
                  <a:ea typeface="+mn-ea"/>
                  <a:cs typeface="+mn-cs"/>
                </a:defRPr>
              </a:lvl3pPr>
              <a:lvl4pPr marL="1206500" indent="-228600" algn="l" defTabSz="914400" rtl="0" eaLnBrk="1" latinLnBrk="0" hangingPunct="1">
                <a:lnSpc>
                  <a:spcPct val="90000"/>
                </a:lnSpc>
                <a:spcBef>
                  <a:spcPts val="500"/>
                </a:spcBef>
                <a:buClr>
                  <a:schemeClr val="accent2"/>
                </a:buClr>
                <a:buFont typeface="Arial" panose="020B0604020202020204" pitchFamily="34" charset="0"/>
                <a:buChar char="•"/>
                <a:tabLst/>
                <a:defRPr sz="1400" b="0" i="0" kern="1200">
                  <a:solidFill>
                    <a:schemeClr val="tx1"/>
                  </a:solidFill>
                  <a:latin typeface="Amsi Pro Light" panose="020B0A06020201010104" pitchFamily="34" charset="77"/>
                  <a:ea typeface="+mn-ea"/>
                  <a:cs typeface="+mn-cs"/>
                </a:defRPr>
              </a:lvl4pPr>
              <a:lvl5pPr marL="1514475" indent="-222250" algn="l" defTabSz="914400" rtl="0" eaLnBrk="1" latinLnBrk="0" hangingPunct="1">
                <a:lnSpc>
                  <a:spcPct val="90000"/>
                </a:lnSpc>
                <a:spcBef>
                  <a:spcPts val="500"/>
                </a:spcBef>
                <a:buClr>
                  <a:schemeClr val="accent2"/>
                </a:buClr>
                <a:buFont typeface="Arial" panose="020B0604020202020204" pitchFamily="34" charset="0"/>
                <a:buChar char="•"/>
                <a:tabLst/>
                <a:defRPr sz="1400" b="0" i="0" kern="1200">
                  <a:solidFill>
                    <a:schemeClr val="tx1"/>
                  </a:solidFill>
                  <a:latin typeface="Amsi Pro Light" panose="020B0A0602020101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rgbClr val="3C4B5E"/>
                </a:buClr>
                <a:buFont typeface="Arial" panose="020B0604020202020204" pitchFamily="34" charset="0"/>
                <a:buNone/>
              </a:pPr>
              <a:r>
                <a:rPr lang="da-DK" sz="1200" b="1" dirty="0">
                  <a:latin typeface="Libre Franklin" pitchFamily="2" charset="77"/>
                </a:rPr>
                <a:t>Apotekernes A.m.b.a</a:t>
              </a:r>
              <a:r>
                <a:rPr lang="da-DK" sz="1200" dirty="0">
                  <a:latin typeface="Libre Franklin" pitchFamily="2" charset="77"/>
                </a:rPr>
                <a:t>. er et andelsselskab ejet af Danmarks apotekere, hvorigennem apotekerne samarbejder om udvikling, indkøb, salg og markedsføring af apotekernes eget mærke, Apotekets.</a:t>
              </a:r>
            </a:p>
          </p:txBody>
        </p:sp>
      </p:grpSp>
      <p:sp>
        <p:nvSpPr>
          <p:cNvPr id="22" name="Pladsholder til indhold 2">
            <a:extLst>
              <a:ext uri="{FF2B5EF4-FFF2-40B4-BE49-F238E27FC236}">
                <a16:creationId xmlns:a16="http://schemas.microsoft.com/office/drawing/2014/main" id="{AB9401A2-54FA-C044-3AC9-6E829D0D60C3}"/>
              </a:ext>
            </a:extLst>
          </p:cNvPr>
          <p:cNvSpPr txBox="1">
            <a:spLocks/>
          </p:cNvSpPr>
          <p:nvPr/>
        </p:nvSpPr>
        <p:spPr>
          <a:xfrm>
            <a:off x="8709212" y="1518605"/>
            <a:ext cx="3272117" cy="548182"/>
          </a:xfrm>
          <a:prstGeom prst="rect">
            <a:avLst/>
          </a:prstGeom>
          <a:ln w="12700">
            <a:solidFill>
              <a:srgbClr val="002839">
                <a:alpha val="20000"/>
              </a:srgbClr>
            </a:solidFill>
          </a:ln>
        </p:spPr>
        <p:txBody>
          <a:bodyPr vert="horz" wrap="square" lIns="180000" tIns="180000" rIns="180000" bIns="180000" rtlCol="0">
            <a:sp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tabLst/>
              <a:defRPr sz="2000" b="0" i="0" kern="1200">
                <a:solidFill>
                  <a:schemeClr val="tx1"/>
                </a:solidFill>
                <a:latin typeface="Amsi Pro Light" panose="020B0A06020201010104" pitchFamily="34" charset="77"/>
                <a:ea typeface="+mn-ea"/>
                <a:cs typeface="+mn-cs"/>
              </a:defRPr>
            </a:lvl1pPr>
            <a:lvl2pPr marL="582613" indent="-220663" algn="l" defTabSz="914400" rtl="0" eaLnBrk="1" latinLnBrk="0" hangingPunct="1">
              <a:lnSpc>
                <a:spcPct val="90000"/>
              </a:lnSpc>
              <a:spcBef>
                <a:spcPts val="500"/>
              </a:spcBef>
              <a:buClr>
                <a:schemeClr val="accent2"/>
              </a:buClr>
              <a:buFont typeface="Arial" panose="020B0604020202020204" pitchFamily="34" charset="0"/>
              <a:buChar char="•"/>
              <a:tabLst/>
              <a:defRPr sz="1800" b="0" i="0" kern="1200">
                <a:solidFill>
                  <a:schemeClr val="tx1"/>
                </a:solidFill>
                <a:latin typeface="Amsi Pro Light" panose="020B0A06020201010104" pitchFamily="34" charset="77"/>
                <a:ea typeface="+mn-ea"/>
                <a:cs typeface="+mn-cs"/>
              </a:defRPr>
            </a:lvl2pPr>
            <a:lvl3pPr marL="890588" indent="-220663" algn="l" defTabSz="914400" rtl="0" eaLnBrk="1" latinLnBrk="0" hangingPunct="1">
              <a:lnSpc>
                <a:spcPct val="90000"/>
              </a:lnSpc>
              <a:spcBef>
                <a:spcPts val="500"/>
              </a:spcBef>
              <a:buClr>
                <a:schemeClr val="accent2"/>
              </a:buClr>
              <a:buFont typeface="Arial" panose="020B0604020202020204" pitchFamily="34" charset="0"/>
              <a:buChar char="•"/>
              <a:tabLst/>
              <a:defRPr sz="1600" b="0" i="0" kern="1200">
                <a:solidFill>
                  <a:schemeClr val="tx1"/>
                </a:solidFill>
                <a:latin typeface="Amsi Pro Light" panose="020B0A06020201010104" pitchFamily="34" charset="77"/>
                <a:ea typeface="+mn-ea"/>
                <a:cs typeface="+mn-cs"/>
              </a:defRPr>
            </a:lvl3pPr>
            <a:lvl4pPr marL="1206500" indent="-228600" algn="l" defTabSz="914400" rtl="0" eaLnBrk="1" latinLnBrk="0" hangingPunct="1">
              <a:lnSpc>
                <a:spcPct val="90000"/>
              </a:lnSpc>
              <a:spcBef>
                <a:spcPts val="500"/>
              </a:spcBef>
              <a:buClr>
                <a:schemeClr val="accent2"/>
              </a:buClr>
              <a:buFont typeface="Arial" panose="020B0604020202020204" pitchFamily="34" charset="0"/>
              <a:buChar char="•"/>
              <a:tabLst/>
              <a:defRPr sz="1400" b="0" i="0" kern="1200">
                <a:solidFill>
                  <a:schemeClr val="tx1"/>
                </a:solidFill>
                <a:latin typeface="Amsi Pro Light" panose="020B0A06020201010104" pitchFamily="34" charset="77"/>
                <a:ea typeface="+mn-ea"/>
                <a:cs typeface="+mn-cs"/>
              </a:defRPr>
            </a:lvl4pPr>
            <a:lvl5pPr marL="1514475" indent="-222250" algn="l" defTabSz="914400" rtl="0" eaLnBrk="1" latinLnBrk="0" hangingPunct="1">
              <a:lnSpc>
                <a:spcPct val="90000"/>
              </a:lnSpc>
              <a:spcBef>
                <a:spcPts val="500"/>
              </a:spcBef>
              <a:buClr>
                <a:schemeClr val="accent2"/>
              </a:buClr>
              <a:buFont typeface="Arial" panose="020B0604020202020204" pitchFamily="34" charset="0"/>
              <a:buChar char="•"/>
              <a:tabLst/>
              <a:defRPr sz="1400" b="0" i="0" kern="1200">
                <a:solidFill>
                  <a:schemeClr val="tx1"/>
                </a:solidFill>
                <a:latin typeface="Amsi Pro Light" panose="020B0A0602020101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rgbClr val="3C4B5E"/>
              </a:buClr>
              <a:buFont typeface="Arial" panose="020B0604020202020204" pitchFamily="34" charset="0"/>
              <a:buNone/>
            </a:pPr>
            <a:r>
              <a:rPr lang="da-DK" sz="1200" b="1" dirty="0">
                <a:latin typeface="Libre Franklin" pitchFamily="2" charset="77"/>
              </a:rPr>
              <a:t>KMC…</a:t>
            </a:r>
          </a:p>
        </p:txBody>
      </p:sp>
      <p:sp>
        <p:nvSpPr>
          <p:cNvPr id="23" name="Pladsholder til indhold 2">
            <a:extLst>
              <a:ext uri="{FF2B5EF4-FFF2-40B4-BE49-F238E27FC236}">
                <a16:creationId xmlns:a16="http://schemas.microsoft.com/office/drawing/2014/main" id="{4F4888CE-32E8-167E-D7D4-D75B3936C460}"/>
              </a:ext>
            </a:extLst>
          </p:cNvPr>
          <p:cNvSpPr txBox="1">
            <a:spLocks/>
          </p:cNvSpPr>
          <p:nvPr/>
        </p:nvSpPr>
        <p:spPr>
          <a:xfrm>
            <a:off x="8709212" y="5846766"/>
            <a:ext cx="3272117" cy="548182"/>
          </a:xfrm>
          <a:prstGeom prst="rect">
            <a:avLst/>
          </a:prstGeom>
          <a:ln w="12700">
            <a:solidFill>
              <a:srgbClr val="002839">
                <a:alpha val="20000"/>
              </a:srgbClr>
            </a:solidFill>
          </a:ln>
        </p:spPr>
        <p:txBody>
          <a:bodyPr vert="horz" wrap="square" lIns="180000" tIns="180000" rIns="180000" bIns="180000" rtlCol="0">
            <a:sp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tabLst/>
              <a:defRPr sz="2000" b="0" i="0" kern="1200">
                <a:solidFill>
                  <a:schemeClr val="tx1"/>
                </a:solidFill>
                <a:latin typeface="Amsi Pro Light" panose="020B0A06020201010104" pitchFamily="34" charset="77"/>
                <a:ea typeface="+mn-ea"/>
                <a:cs typeface="+mn-cs"/>
              </a:defRPr>
            </a:lvl1pPr>
            <a:lvl2pPr marL="582613" indent="-220663" algn="l" defTabSz="914400" rtl="0" eaLnBrk="1" latinLnBrk="0" hangingPunct="1">
              <a:lnSpc>
                <a:spcPct val="90000"/>
              </a:lnSpc>
              <a:spcBef>
                <a:spcPts val="500"/>
              </a:spcBef>
              <a:buClr>
                <a:schemeClr val="accent2"/>
              </a:buClr>
              <a:buFont typeface="Arial" panose="020B0604020202020204" pitchFamily="34" charset="0"/>
              <a:buChar char="•"/>
              <a:tabLst/>
              <a:defRPr sz="1800" b="0" i="0" kern="1200">
                <a:solidFill>
                  <a:schemeClr val="tx1"/>
                </a:solidFill>
                <a:latin typeface="Amsi Pro Light" panose="020B0A06020201010104" pitchFamily="34" charset="77"/>
                <a:ea typeface="+mn-ea"/>
                <a:cs typeface="+mn-cs"/>
              </a:defRPr>
            </a:lvl2pPr>
            <a:lvl3pPr marL="890588" indent="-220663" algn="l" defTabSz="914400" rtl="0" eaLnBrk="1" latinLnBrk="0" hangingPunct="1">
              <a:lnSpc>
                <a:spcPct val="90000"/>
              </a:lnSpc>
              <a:spcBef>
                <a:spcPts val="500"/>
              </a:spcBef>
              <a:buClr>
                <a:schemeClr val="accent2"/>
              </a:buClr>
              <a:buFont typeface="Arial" panose="020B0604020202020204" pitchFamily="34" charset="0"/>
              <a:buChar char="•"/>
              <a:tabLst/>
              <a:defRPr sz="1600" b="0" i="0" kern="1200">
                <a:solidFill>
                  <a:schemeClr val="tx1"/>
                </a:solidFill>
                <a:latin typeface="Amsi Pro Light" panose="020B0A06020201010104" pitchFamily="34" charset="77"/>
                <a:ea typeface="+mn-ea"/>
                <a:cs typeface="+mn-cs"/>
              </a:defRPr>
            </a:lvl3pPr>
            <a:lvl4pPr marL="1206500" indent="-228600" algn="l" defTabSz="914400" rtl="0" eaLnBrk="1" latinLnBrk="0" hangingPunct="1">
              <a:lnSpc>
                <a:spcPct val="90000"/>
              </a:lnSpc>
              <a:spcBef>
                <a:spcPts val="500"/>
              </a:spcBef>
              <a:buClr>
                <a:schemeClr val="accent2"/>
              </a:buClr>
              <a:buFont typeface="Arial" panose="020B0604020202020204" pitchFamily="34" charset="0"/>
              <a:buChar char="•"/>
              <a:tabLst/>
              <a:defRPr sz="1400" b="0" i="0" kern="1200">
                <a:solidFill>
                  <a:schemeClr val="tx1"/>
                </a:solidFill>
                <a:latin typeface="Amsi Pro Light" panose="020B0A06020201010104" pitchFamily="34" charset="77"/>
                <a:ea typeface="+mn-ea"/>
                <a:cs typeface="+mn-cs"/>
              </a:defRPr>
            </a:lvl4pPr>
            <a:lvl5pPr marL="1514475" indent="-222250" algn="l" defTabSz="914400" rtl="0" eaLnBrk="1" latinLnBrk="0" hangingPunct="1">
              <a:lnSpc>
                <a:spcPct val="90000"/>
              </a:lnSpc>
              <a:spcBef>
                <a:spcPts val="500"/>
              </a:spcBef>
              <a:buClr>
                <a:schemeClr val="accent2"/>
              </a:buClr>
              <a:buFont typeface="Arial" panose="020B0604020202020204" pitchFamily="34" charset="0"/>
              <a:buChar char="•"/>
              <a:tabLst/>
              <a:defRPr sz="1400" b="0" i="0" kern="1200">
                <a:solidFill>
                  <a:schemeClr val="tx1"/>
                </a:solidFill>
                <a:latin typeface="Amsi Pro Light" panose="020B0A0602020101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rgbClr val="3C4B5E"/>
              </a:buClr>
              <a:buFont typeface="Arial" panose="020B0604020202020204" pitchFamily="34" charset="0"/>
              <a:buNone/>
            </a:pPr>
            <a:r>
              <a:rPr lang="da-DK" sz="1200" b="1" dirty="0">
                <a:latin typeface="Libre Franklin" pitchFamily="2" charset="77"/>
              </a:rPr>
              <a:t>Fiskernes fiskesortering…</a:t>
            </a:r>
          </a:p>
        </p:txBody>
      </p:sp>
      <p:grpSp>
        <p:nvGrpSpPr>
          <p:cNvPr id="7" name="Group 6">
            <a:extLst>
              <a:ext uri="{FF2B5EF4-FFF2-40B4-BE49-F238E27FC236}">
                <a16:creationId xmlns:a16="http://schemas.microsoft.com/office/drawing/2014/main" id="{562E3DD3-5866-9383-9E29-D515BA8FC7EB}"/>
              </a:ext>
            </a:extLst>
          </p:cNvPr>
          <p:cNvGrpSpPr/>
          <p:nvPr/>
        </p:nvGrpSpPr>
        <p:grpSpPr>
          <a:xfrm>
            <a:off x="3668113" y="2531359"/>
            <a:ext cx="4760940" cy="2554638"/>
            <a:chOff x="3396341" y="2512125"/>
            <a:chExt cx="5618439" cy="3014757"/>
          </a:xfrm>
        </p:grpSpPr>
        <p:pic>
          <p:nvPicPr>
            <p:cNvPr id="3" name="Picture 2" descr="KMC - Potato-based food ingredients - 90 Years of Know-How">
              <a:extLst>
                <a:ext uri="{FF2B5EF4-FFF2-40B4-BE49-F238E27FC236}">
                  <a16:creationId xmlns:a16="http://schemas.microsoft.com/office/drawing/2014/main" id="{FCB8D2ED-2767-33B9-111E-0AF403A4070A}"/>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302491" y="2815231"/>
              <a:ext cx="2712289" cy="79927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om thise mejeri">
              <a:extLst>
                <a:ext uri="{FF2B5EF4-FFF2-40B4-BE49-F238E27FC236}">
                  <a16:creationId xmlns:a16="http://schemas.microsoft.com/office/drawing/2014/main" id="{4A20E137-9748-B4CA-A2AC-D6AC61168175}"/>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a:fillRect/>
            </a:stretch>
          </p:blipFill>
          <p:spPr bwMode="auto">
            <a:xfrm>
              <a:off x="3396343" y="2512125"/>
              <a:ext cx="2493168" cy="144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9740FE9-BA62-6691-C25F-DEA3A3A6E14F}"/>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185875" y="4142384"/>
              <a:ext cx="2732450" cy="11840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Køb Apotekets online hos Apopro.dk - alt fra hud-og hårpleje til  kosttilskud og babypleje">
              <a:extLst>
                <a:ext uri="{FF2B5EF4-FFF2-40B4-BE49-F238E27FC236}">
                  <a16:creationId xmlns:a16="http://schemas.microsoft.com/office/drawing/2014/main" id="{BF135384-114F-384C-717C-7C4C21D4773C}"/>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a:fillRect/>
            </a:stretch>
          </p:blipFill>
          <p:spPr bwMode="auto">
            <a:xfrm>
              <a:off x="3396341" y="3952125"/>
              <a:ext cx="2493167" cy="157475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Oval 1">
            <a:extLst>
              <a:ext uri="{FF2B5EF4-FFF2-40B4-BE49-F238E27FC236}">
                <a16:creationId xmlns:a16="http://schemas.microsoft.com/office/drawing/2014/main" id="{384BFECE-2307-6D7F-F7DE-AC302EC34723}"/>
              </a:ext>
            </a:extLst>
          </p:cNvPr>
          <p:cNvSpPr/>
          <p:nvPr/>
        </p:nvSpPr>
        <p:spPr>
          <a:xfrm>
            <a:off x="9160232" y="3084071"/>
            <a:ext cx="1639427" cy="1639427"/>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a:p>
        </p:txBody>
      </p:sp>
    </p:spTree>
    <p:extLst>
      <p:ext uri="{BB962C8B-B14F-4D97-AF65-F5344CB8AC3E}">
        <p14:creationId xmlns:p14="http://schemas.microsoft.com/office/powerpoint/2010/main" val="3245248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8D84301-FE3C-C7E7-7A36-C15B9648B1F3}"/>
            </a:ext>
          </a:extLst>
        </p:cNvPr>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780A07E9-ECE1-D1C3-1A19-D03B4F8D1E93}"/>
              </a:ext>
            </a:extLst>
          </p:cNvPr>
          <p:cNvSpPr>
            <a:spLocks noGrp="1"/>
          </p:cNvSpPr>
          <p:nvPr>
            <p:ph sz="quarter" idx="4"/>
          </p:nvPr>
        </p:nvSpPr>
        <p:spPr>
          <a:xfrm>
            <a:off x="4671753" y="2102319"/>
            <a:ext cx="6677565" cy="3702232"/>
          </a:xfrm>
        </p:spPr>
        <p:txBody>
          <a:bodyPr wrap="square" anchor="t">
            <a:spAutoFit/>
          </a:bodyPr>
          <a:lstStyle/>
          <a:p>
            <a:pPr>
              <a:lnSpc>
                <a:spcPct val="150000"/>
              </a:lnSpc>
              <a:buClr>
                <a:srgbClr val="3C4B5E"/>
              </a:buClr>
            </a:pPr>
            <a:r>
              <a:rPr lang="da-DK" sz="1600" dirty="0">
                <a:latin typeface="Libre Franklin" pitchFamily="2" charset="77"/>
              </a:rPr>
              <a:t>Forestil jer nu jeres virksomhed og iværksætteridé som en forbrugerejet virksomhed.</a:t>
            </a:r>
          </a:p>
          <a:p>
            <a:pPr>
              <a:lnSpc>
                <a:spcPct val="150000"/>
              </a:lnSpc>
              <a:buClr>
                <a:srgbClr val="3C4B5E"/>
              </a:buClr>
            </a:pPr>
            <a:r>
              <a:rPr lang="da-DK" sz="1600" dirty="0">
                <a:latin typeface="Libre Franklin" pitchFamily="2" charset="77"/>
              </a:rPr>
              <a:t>Hvis jeres virksomhed skulle ejes af kunderne; </a:t>
            </a:r>
          </a:p>
          <a:p>
            <a:pPr lvl="1">
              <a:lnSpc>
                <a:spcPct val="150000"/>
              </a:lnSpc>
              <a:buClr>
                <a:srgbClr val="3C4B5E"/>
              </a:buClr>
            </a:pPr>
            <a:r>
              <a:rPr lang="da-DK" sz="1400" dirty="0">
                <a:latin typeface="Libre Franklin" pitchFamily="2" charset="77"/>
              </a:rPr>
              <a:t>Hvordan kunne det så give mening?</a:t>
            </a:r>
          </a:p>
          <a:p>
            <a:pPr lvl="1">
              <a:lnSpc>
                <a:spcPct val="150000"/>
              </a:lnSpc>
              <a:buClr>
                <a:srgbClr val="3C4B5E"/>
              </a:buClr>
            </a:pPr>
            <a:r>
              <a:rPr lang="da-DK" sz="1400" dirty="0">
                <a:latin typeface="Libre Franklin" pitchFamily="2" charset="77"/>
              </a:rPr>
              <a:t>Hvad ville så være anderledes? </a:t>
            </a:r>
          </a:p>
          <a:p>
            <a:pPr lvl="1">
              <a:lnSpc>
                <a:spcPct val="150000"/>
              </a:lnSpc>
              <a:buClr>
                <a:srgbClr val="3C4B5E"/>
              </a:buClr>
            </a:pPr>
            <a:r>
              <a:rPr lang="da-DK" sz="1400" dirty="0">
                <a:latin typeface="Libre Franklin" pitchFamily="2" charset="77"/>
              </a:rPr>
              <a:t>Ville det kunne styrke virksomheden på nogen måde? </a:t>
            </a:r>
          </a:p>
          <a:p>
            <a:pPr lvl="1">
              <a:lnSpc>
                <a:spcPct val="150000"/>
              </a:lnSpc>
              <a:buClr>
                <a:srgbClr val="3C4B5E"/>
              </a:buClr>
            </a:pPr>
            <a:r>
              <a:rPr lang="da-DK" sz="1400" dirty="0">
                <a:latin typeface="Libre Franklin" pitchFamily="2" charset="77"/>
              </a:rPr>
              <a:t>Og hvad ville udfordringerne være? </a:t>
            </a:r>
          </a:p>
          <a:p>
            <a:pPr>
              <a:lnSpc>
                <a:spcPct val="150000"/>
              </a:lnSpc>
              <a:buClr>
                <a:srgbClr val="3C4B5E"/>
              </a:buClr>
            </a:pPr>
            <a:r>
              <a:rPr lang="da-DK" sz="1600" dirty="0">
                <a:latin typeface="Libre Franklin" pitchFamily="2" charset="77"/>
              </a:rPr>
              <a:t>Svar på spørgsmålene i det følgende ark og forbered en 5 minutters præsentation. </a:t>
            </a:r>
          </a:p>
        </p:txBody>
      </p:sp>
      <p:pic>
        <p:nvPicPr>
          <p:cNvPr id="6" name="Picture 5">
            <a:extLst>
              <a:ext uri="{FF2B5EF4-FFF2-40B4-BE49-F238E27FC236}">
                <a16:creationId xmlns:a16="http://schemas.microsoft.com/office/drawing/2014/main" id="{BD0B8016-BF03-33C2-BE64-EC78C4AF7E7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91838" y="2534210"/>
            <a:ext cx="3041650" cy="2838450"/>
          </a:xfrm>
          <a:prstGeom prst="rect">
            <a:avLst/>
          </a:prstGeom>
        </p:spPr>
      </p:pic>
      <p:sp>
        <p:nvSpPr>
          <p:cNvPr id="2" name="Titel 1">
            <a:extLst>
              <a:ext uri="{FF2B5EF4-FFF2-40B4-BE49-F238E27FC236}">
                <a16:creationId xmlns:a16="http://schemas.microsoft.com/office/drawing/2014/main" id="{43D22C5C-830B-B493-AD9F-503704D8A7C7}"/>
              </a:ext>
            </a:extLst>
          </p:cNvPr>
          <p:cNvSpPr txBox="1">
            <a:spLocks/>
          </p:cNvSpPr>
          <p:nvPr/>
        </p:nvSpPr>
        <p:spPr>
          <a:xfrm>
            <a:off x="620684" y="360000"/>
            <a:ext cx="2007281" cy="923330"/>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sz="4000" b="1" i="0" kern="1200">
                <a:solidFill>
                  <a:schemeClr val="tx1"/>
                </a:solidFill>
                <a:latin typeface="Amsi Pro Bold" panose="020B0A06020201010104" pitchFamily="34" charset="77"/>
                <a:ea typeface="+mj-ea"/>
                <a:cs typeface="+mj-cs"/>
              </a:defRPr>
            </a:lvl1pPr>
          </a:lstStyle>
          <a:p>
            <a:r>
              <a:rPr lang="da-DK" sz="3000" dirty="0">
                <a:latin typeface="Libre Franklin" pitchFamily="2" charset="77"/>
              </a:rPr>
              <a:t>Mød:</a:t>
            </a:r>
          </a:p>
          <a:p>
            <a:r>
              <a:rPr lang="da-DK" sz="3000" dirty="0">
                <a:latin typeface="Libre Franklin" pitchFamily="2" charset="77"/>
              </a:rPr>
              <a:t>Kunderne</a:t>
            </a:r>
          </a:p>
        </p:txBody>
      </p:sp>
      <p:cxnSp>
        <p:nvCxnSpPr>
          <p:cNvPr id="4" name="Straight Connector 3">
            <a:extLst>
              <a:ext uri="{FF2B5EF4-FFF2-40B4-BE49-F238E27FC236}">
                <a16:creationId xmlns:a16="http://schemas.microsoft.com/office/drawing/2014/main" id="{04B4F375-AFE6-4EE5-40FB-F23E77C7218D}"/>
              </a:ext>
            </a:extLst>
          </p:cNvPr>
          <p:cNvCxnSpPr>
            <a:cxnSpLocks/>
          </p:cNvCxnSpPr>
          <p:nvPr/>
        </p:nvCxnSpPr>
        <p:spPr>
          <a:xfrm>
            <a:off x="407895" y="1283330"/>
            <a:ext cx="11376211" cy="0"/>
          </a:xfrm>
          <a:prstGeom prst="line">
            <a:avLst/>
          </a:prstGeom>
          <a:ln w="12700">
            <a:solidFill>
              <a:srgbClr val="3C4B5E">
                <a:alpha val="20000"/>
              </a:srgbClr>
            </a:solidFill>
          </a:ln>
        </p:spPr>
        <p:style>
          <a:lnRef idx="1">
            <a:schemeClr val="accent1"/>
          </a:lnRef>
          <a:fillRef idx="0">
            <a:schemeClr val="accent1"/>
          </a:fillRef>
          <a:effectRef idx="0">
            <a:schemeClr val="accent1"/>
          </a:effectRef>
          <a:fontRef idx="minor">
            <a:schemeClr val="tx1"/>
          </a:fontRef>
        </p:style>
      </p:cxnSp>
      <p:sp>
        <p:nvSpPr>
          <p:cNvPr id="7" name="Titel 1">
            <a:extLst>
              <a:ext uri="{FF2B5EF4-FFF2-40B4-BE49-F238E27FC236}">
                <a16:creationId xmlns:a16="http://schemas.microsoft.com/office/drawing/2014/main" id="{82CFC43E-E6A2-DE3B-7E60-BD5D9A5E37C0}"/>
              </a:ext>
            </a:extLst>
          </p:cNvPr>
          <p:cNvSpPr txBox="1">
            <a:spLocks/>
          </p:cNvSpPr>
          <p:nvPr/>
        </p:nvSpPr>
        <p:spPr>
          <a:xfrm>
            <a:off x="4671753" y="1593226"/>
            <a:ext cx="5895922" cy="3693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000" b="1" i="0" kern="1200">
                <a:solidFill>
                  <a:schemeClr val="tx1"/>
                </a:solidFill>
                <a:latin typeface="Amsi Pro Bold" panose="020B0A06020201010104" pitchFamily="34" charset="77"/>
                <a:ea typeface="+mj-ea"/>
                <a:cs typeface="+mj-cs"/>
              </a:defRPr>
            </a:lvl1pPr>
          </a:lstStyle>
          <a:p>
            <a:r>
              <a:rPr lang="da-DK" sz="2000" dirty="0">
                <a:latin typeface="Libre Franklin" pitchFamily="2" charset="77"/>
              </a:rPr>
              <a:t>Forestillingsøvelse:</a:t>
            </a:r>
          </a:p>
        </p:txBody>
      </p:sp>
    </p:spTree>
    <p:extLst>
      <p:ext uri="{BB962C8B-B14F-4D97-AF65-F5344CB8AC3E}">
        <p14:creationId xmlns:p14="http://schemas.microsoft.com/office/powerpoint/2010/main" val="14602986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13D8B-31E4-0A93-EB73-54146B52CB1C}"/>
            </a:ext>
          </a:extLst>
        </p:cNvPr>
        <p:cNvGrpSpPr/>
        <p:nvPr/>
      </p:nvGrpSpPr>
      <p:grpSpPr>
        <a:xfrm>
          <a:off x="0" y="0"/>
          <a:ext cx="0" cy="0"/>
          <a:chOff x="0" y="0"/>
          <a:chExt cx="0" cy="0"/>
        </a:xfrm>
      </p:grpSpPr>
      <p:sp>
        <p:nvSpPr>
          <p:cNvPr id="10" name="Tekstfelt 9">
            <a:extLst>
              <a:ext uri="{FF2B5EF4-FFF2-40B4-BE49-F238E27FC236}">
                <a16:creationId xmlns:a16="http://schemas.microsoft.com/office/drawing/2014/main" id="{5AB3F07D-4EDD-D26D-FFDE-076858EC4E99}"/>
              </a:ext>
            </a:extLst>
          </p:cNvPr>
          <p:cNvSpPr txBox="1"/>
          <p:nvPr/>
        </p:nvSpPr>
        <p:spPr>
          <a:xfrm>
            <a:off x="243568" y="215689"/>
            <a:ext cx="11529332" cy="400110"/>
          </a:xfrm>
          <a:prstGeom prst="rect">
            <a:avLst/>
          </a:prstGeom>
          <a:noFill/>
        </p:spPr>
        <p:txBody>
          <a:bodyPr wrap="square" rtlCol="0" anchor="ctr">
            <a:spAutoFit/>
          </a:bodyPr>
          <a:lstStyle/>
          <a:p>
            <a:r>
              <a:rPr lang="da-DK" sz="2000" b="1" dirty="0">
                <a:latin typeface="Libre Franklin SemiBold" pitchFamily="2" charset="77"/>
              </a:rPr>
              <a:t>Forestillingsøvelse:  </a:t>
            </a:r>
            <a:r>
              <a:rPr lang="da-DK" sz="1600" dirty="0">
                <a:latin typeface="Libre Franklin" pitchFamily="2" charset="77"/>
              </a:rPr>
              <a:t>Hvordan ville jeres idé se ud, hvis den var ejet af </a:t>
            </a:r>
            <a:r>
              <a:rPr lang="da-DK" sz="1600" b="1" dirty="0">
                <a:latin typeface="Libre Franklin" pitchFamily="2" charset="77"/>
              </a:rPr>
              <a:t>producenterne</a:t>
            </a:r>
            <a:r>
              <a:rPr lang="da-DK" sz="1600" dirty="0">
                <a:latin typeface="Libre Franklin" pitchFamily="2" charset="77"/>
              </a:rPr>
              <a:t>? </a:t>
            </a:r>
          </a:p>
        </p:txBody>
      </p:sp>
      <p:graphicFrame>
        <p:nvGraphicFramePr>
          <p:cNvPr id="3" name="Tabel 2">
            <a:extLst>
              <a:ext uri="{FF2B5EF4-FFF2-40B4-BE49-F238E27FC236}">
                <a16:creationId xmlns:a16="http://schemas.microsoft.com/office/drawing/2014/main" id="{DBC1038E-8B90-2DE5-7FD5-3F08E180D9E2}"/>
              </a:ext>
            </a:extLst>
          </p:cNvPr>
          <p:cNvGraphicFramePr>
            <a:graphicFrameLocks noGrp="1"/>
          </p:cNvGraphicFramePr>
          <p:nvPr>
            <p:extLst>
              <p:ext uri="{D42A27DB-BD31-4B8C-83A1-F6EECF244321}">
                <p14:modId xmlns:p14="http://schemas.microsoft.com/office/powerpoint/2010/main" val="623304074"/>
              </p:ext>
            </p:extLst>
          </p:nvPr>
        </p:nvGraphicFramePr>
        <p:xfrm>
          <a:off x="243568" y="808143"/>
          <a:ext cx="11529332" cy="5834168"/>
        </p:xfrm>
        <a:graphic>
          <a:graphicData uri="http://schemas.openxmlformats.org/drawingml/2006/table">
            <a:tbl>
              <a:tblPr firstRow="1" bandRow="1">
                <a:tableStyleId>{7DF18680-E054-41AD-8BC1-D1AEF772440D}</a:tableStyleId>
              </a:tblPr>
              <a:tblGrid>
                <a:gridCol w="3926937">
                  <a:extLst>
                    <a:ext uri="{9D8B030D-6E8A-4147-A177-3AD203B41FA5}">
                      <a16:colId xmlns:a16="http://schemas.microsoft.com/office/drawing/2014/main" val="1490550859"/>
                    </a:ext>
                  </a:extLst>
                </a:gridCol>
                <a:gridCol w="7602395">
                  <a:extLst>
                    <a:ext uri="{9D8B030D-6E8A-4147-A177-3AD203B41FA5}">
                      <a16:colId xmlns:a16="http://schemas.microsoft.com/office/drawing/2014/main" val="2927347412"/>
                    </a:ext>
                  </a:extLst>
                </a:gridCol>
              </a:tblGrid>
              <a:tr h="405468">
                <a:tc>
                  <a:txBody>
                    <a:bodyPr/>
                    <a:lstStyle/>
                    <a:p>
                      <a:r>
                        <a:rPr lang="da-DK" sz="1100" b="1" i="0" kern="1200" dirty="0">
                          <a:solidFill>
                            <a:srgbClr val="FFFFFF"/>
                          </a:solidFill>
                          <a:effectLst/>
                          <a:latin typeface="Libre Franklin" pitchFamily="2" charset="77"/>
                        </a:rPr>
                        <a:t>Spørgsmål</a:t>
                      </a:r>
                      <a:endParaRPr lang="da-DK" sz="1100" b="1" i="0" kern="1200" dirty="0">
                        <a:solidFill>
                          <a:srgbClr val="FFFFFF"/>
                        </a:solidFill>
                        <a:effectLst/>
                        <a:latin typeface="Libre Franklin" pitchFamily="2" charset="77"/>
                        <a:ea typeface="+mn-ea"/>
                        <a:cs typeface="+mn-cs"/>
                      </a:endParaRPr>
                    </a:p>
                  </a:txBody>
                  <a:tcPr anchor="ctr">
                    <a:solidFill>
                      <a:srgbClr val="A68F5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000" b="0" i="0" dirty="0">
                          <a:solidFill>
                            <a:srgbClr val="FFFFFF"/>
                          </a:solidFill>
                          <a:latin typeface="Libre Franklin" pitchFamily="2" charset="77"/>
                        </a:rPr>
                        <a:t>Hvordan ville jeres idé se ud, hvis den var ejet af producenterne (leverandører eller vigtige samarbejdspartnere)? </a:t>
                      </a:r>
                    </a:p>
                  </a:txBody>
                  <a:tcPr anchor="ctr">
                    <a:solidFill>
                      <a:srgbClr val="A68F53"/>
                    </a:solidFill>
                  </a:tcPr>
                </a:tc>
                <a:extLst>
                  <a:ext uri="{0D108BD9-81ED-4DB2-BD59-A6C34878D82A}">
                    <a16:rowId xmlns:a16="http://schemas.microsoft.com/office/drawing/2014/main" val="3374705213"/>
                  </a:ext>
                </a:extLst>
              </a:tr>
              <a:tr h="904758">
                <a:tc>
                  <a:txBody>
                    <a:bodyPr/>
                    <a:lstStyle/>
                    <a:p>
                      <a:pPr marL="0" indent="0">
                        <a:buFont typeface="Arial" panose="020B0604020202020204" pitchFamily="34" charset="0"/>
                        <a:buNone/>
                      </a:pPr>
                      <a:r>
                        <a:rPr kumimoji="0" lang="da-DK" sz="1000" b="1" i="0" u="none" strike="noStrike" kern="1200" cap="none" spc="0" normalizeH="0" baseline="0" dirty="0">
                          <a:ln>
                            <a:noFill/>
                          </a:ln>
                          <a:solidFill>
                            <a:srgbClr val="002839"/>
                          </a:solidFill>
                          <a:effectLst/>
                          <a:uLnTx/>
                          <a:uFillTx/>
                          <a:latin typeface="Libre Franklin" pitchFamily="2" charset="77"/>
                        </a:rPr>
                        <a:t>Navnet</a:t>
                      </a:r>
                    </a:p>
                    <a:p>
                      <a:pPr marL="0" indent="0">
                        <a:buFont typeface="Arial" panose="020B0604020202020204" pitchFamily="34" charset="0"/>
                        <a:buNone/>
                      </a:pPr>
                      <a:r>
                        <a:rPr kumimoji="0" lang="da-DK" sz="1000" b="0" i="0" u="none" strike="noStrike" kern="1200" cap="none" spc="0" normalizeH="0" baseline="0" dirty="0">
                          <a:ln>
                            <a:noFill/>
                          </a:ln>
                          <a:solidFill>
                            <a:srgbClr val="002839"/>
                          </a:solidFill>
                          <a:effectLst/>
                          <a:uLnTx/>
                          <a:uFillTx/>
                          <a:latin typeface="Libre Franklin" pitchFamily="2" charset="77"/>
                        </a:rPr>
                        <a:t>Hvad hedder virksomheden – nu da den er ejet af producenterne? (det må gerne være det samme)</a:t>
                      </a:r>
                    </a:p>
                  </a:txBody>
                  <a:tcPr>
                    <a:solidFill>
                      <a:srgbClr val="A68F53">
                        <a:alpha val="25000"/>
                      </a:srgbClr>
                    </a:solidFill>
                  </a:tcPr>
                </a:tc>
                <a:tc>
                  <a:txBody>
                    <a:bodyPr/>
                    <a:lstStyle/>
                    <a:p>
                      <a:endParaRPr kumimoji="0" lang="da-DK" sz="1000" b="0" i="0" u="none" strike="noStrike" kern="1200" cap="none" spc="0" normalizeH="0" baseline="0" dirty="0">
                        <a:ln>
                          <a:noFill/>
                        </a:ln>
                        <a:solidFill>
                          <a:srgbClr val="002839"/>
                        </a:solidFill>
                        <a:effectLst/>
                        <a:uLnTx/>
                        <a:uFillTx/>
                        <a:latin typeface="Libre Franklin" pitchFamily="2" charset="77"/>
                        <a:ea typeface="+mn-ea"/>
                        <a:cs typeface="+mn-cs"/>
                      </a:endParaRPr>
                    </a:p>
                  </a:txBody>
                  <a:tcPr>
                    <a:solidFill>
                      <a:srgbClr val="A68F53">
                        <a:alpha val="25000"/>
                      </a:srgbClr>
                    </a:solidFill>
                  </a:tcPr>
                </a:tc>
                <a:extLst>
                  <a:ext uri="{0D108BD9-81ED-4DB2-BD59-A6C34878D82A}">
                    <a16:rowId xmlns:a16="http://schemas.microsoft.com/office/drawing/2014/main" val="4157738361"/>
                  </a:ext>
                </a:extLst>
              </a:tr>
              <a:tr h="9525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a-DK" sz="1000" b="1" i="0" u="none" strike="noStrike" kern="1200" cap="none" spc="0" normalizeH="0" baseline="0" noProof="0" dirty="0">
                          <a:ln>
                            <a:noFill/>
                          </a:ln>
                          <a:solidFill>
                            <a:srgbClr val="002839"/>
                          </a:solidFill>
                          <a:effectLst/>
                          <a:uLnTx/>
                          <a:uFillTx/>
                          <a:latin typeface="Libre Franklin" pitchFamily="2" charset="77"/>
                        </a:rPr>
                        <a:t>Ejerne</a:t>
                      </a:r>
                      <a:br>
                        <a:rPr kumimoji="0" lang="da-DK" sz="1000" b="0" i="0" u="none" strike="noStrike" kern="1200" cap="none" spc="0" normalizeH="0" baseline="0" noProof="0" dirty="0">
                          <a:ln>
                            <a:noFill/>
                          </a:ln>
                          <a:solidFill>
                            <a:srgbClr val="002839"/>
                          </a:solidFill>
                          <a:effectLst/>
                          <a:uLnTx/>
                          <a:uFillTx/>
                          <a:latin typeface="Libre Franklin" pitchFamily="2" charset="77"/>
                        </a:rPr>
                      </a:br>
                      <a:r>
                        <a:rPr kumimoji="0" lang="da-DK" sz="1000" b="0" i="0" u="none" strike="noStrike" kern="1200" cap="none" spc="0" normalizeH="0" baseline="0" noProof="0" dirty="0">
                          <a:ln>
                            <a:noFill/>
                          </a:ln>
                          <a:solidFill>
                            <a:srgbClr val="002839"/>
                          </a:solidFill>
                          <a:effectLst/>
                          <a:uLnTx/>
                          <a:uFillTx/>
                          <a:latin typeface="Libre Franklin" pitchFamily="2" charset="77"/>
                        </a:rPr>
                        <a:t>Hvilke leverandører/producenter er jeres medlemmer (ejere)?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a-DK" sz="1000" b="0" i="0" u="none" strike="noStrike" kern="1200" cap="none" spc="0" normalizeH="0" baseline="0" noProof="0" dirty="0">
                          <a:ln>
                            <a:noFill/>
                          </a:ln>
                          <a:solidFill>
                            <a:srgbClr val="002839"/>
                          </a:solidFill>
                          <a:effectLst/>
                          <a:uLnTx/>
                          <a:uFillTx/>
                          <a:latin typeface="Libre Franklin" pitchFamily="2" charset="77"/>
                        </a:rPr>
                        <a:t>Hvem er jeres første og vigtigste producentmedlemmer (hvis I skulle rekruttere dem i morgen)? </a:t>
                      </a:r>
                    </a:p>
                  </a:txBody>
                  <a:tcPr>
                    <a:solidFill>
                      <a:srgbClr val="A68F53">
                        <a:alpha val="10000"/>
                      </a:srgbClr>
                    </a:solidFill>
                  </a:tcPr>
                </a:tc>
                <a:tc>
                  <a:txBody>
                    <a:bodyPr/>
                    <a:lstStyle/>
                    <a:p>
                      <a:endParaRPr kumimoji="0" lang="da-DK" sz="1000" b="0" i="0" u="none" strike="noStrike" kern="1200" cap="none" spc="0" normalizeH="0" baseline="0" dirty="0">
                        <a:ln>
                          <a:noFill/>
                        </a:ln>
                        <a:solidFill>
                          <a:srgbClr val="002839"/>
                        </a:solidFill>
                        <a:effectLst/>
                        <a:uLnTx/>
                        <a:uFillTx/>
                        <a:latin typeface="Libre Franklin" pitchFamily="2" charset="77"/>
                        <a:ea typeface="+mn-ea"/>
                        <a:cs typeface="+mn-cs"/>
                      </a:endParaRPr>
                    </a:p>
                  </a:txBody>
                  <a:tcPr>
                    <a:solidFill>
                      <a:srgbClr val="A68F53">
                        <a:alpha val="10000"/>
                      </a:srgbClr>
                    </a:solidFill>
                  </a:tcPr>
                </a:tc>
                <a:extLst>
                  <a:ext uri="{0D108BD9-81ED-4DB2-BD59-A6C34878D82A}">
                    <a16:rowId xmlns:a16="http://schemas.microsoft.com/office/drawing/2014/main" val="3515245947"/>
                  </a:ext>
                </a:extLst>
              </a:tr>
              <a:tr h="11430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a-DK" sz="1000" b="1" i="0" u="none" strike="noStrike" kern="1200" cap="none" spc="0" normalizeH="0" baseline="0" noProof="0" dirty="0">
                          <a:ln>
                            <a:noFill/>
                          </a:ln>
                          <a:solidFill>
                            <a:srgbClr val="002839"/>
                          </a:solidFill>
                          <a:effectLst/>
                          <a:uLnTx/>
                          <a:uFillTx/>
                          <a:latin typeface="Libre Franklin" pitchFamily="2" charset="77"/>
                        </a:rPr>
                        <a:t>Formålet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a-DK" sz="1000" b="0" i="0" u="none" strike="noStrike" kern="1200" cap="none" spc="0" normalizeH="0" baseline="0" noProof="0" dirty="0">
                          <a:ln>
                            <a:noFill/>
                          </a:ln>
                          <a:solidFill>
                            <a:srgbClr val="002839"/>
                          </a:solidFill>
                          <a:effectLst/>
                          <a:uLnTx/>
                          <a:uFillTx/>
                          <a:latin typeface="Libre Franklin" pitchFamily="2" charset="77"/>
                        </a:rPr>
                        <a:t>Hvilket problem løser virksomheden for producenterne, der har motiveret dem til at gå sammen om at eje virksomheden?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a-DK" sz="1000" b="0" i="0" u="none" strike="noStrike" kern="1200" cap="none" spc="0" normalizeH="0" baseline="0" noProof="0" dirty="0">
                          <a:ln>
                            <a:noFill/>
                          </a:ln>
                          <a:solidFill>
                            <a:srgbClr val="002839"/>
                          </a:solidFill>
                          <a:effectLst/>
                          <a:uLnTx/>
                          <a:uFillTx/>
                          <a:latin typeface="Libre Franklin" pitchFamily="2" charset="77"/>
                        </a:rPr>
                        <a:t>Hvad får de ud af virksomheden, og af at være medlem?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a-DK" sz="1000" b="0" i="0" u="none" strike="noStrike" kern="1200" cap="none" spc="0" normalizeH="0" baseline="0" noProof="0" dirty="0">
                          <a:ln>
                            <a:noFill/>
                          </a:ln>
                          <a:solidFill>
                            <a:srgbClr val="002839"/>
                          </a:solidFill>
                          <a:effectLst/>
                          <a:uLnTx/>
                          <a:uFillTx/>
                          <a:latin typeface="Libre Franklin" pitchFamily="2" charset="77"/>
                        </a:rPr>
                        <a:t>Hvad er den langsigtede vision? Er den anderledes end den, som I har nu?</a:t>
                      </a:r>
                    </a:p>
                  </a:txBody>
                  <a:tcPr>
                    <a:solidFill>
                      <a:srgbClr val="A68F53">
                        <a:alpha val="25000"/>
                      </a:srgbClr>
                    </a:solidFill>
                  </a:tcPr>
                </a:tc>
                <a:tc>
                  <a:txBody>
                    <a:bodyPr/>
                    <a:lstStyle/>
                    <a:p>
                      <a:endParaRPr lang="da-DK" sz="1000" b="0" i="0" dirty="0">
                        <a:solidFill>
                          <a:srgbClr val="002839"/>
                        </a:solidFill>
                        <a:latin typeface="Libre Franklin" pitchFamily="2" charset="77"/>
                      </a:endParaRPr>
                    </a:p>
                  </a:txBody>
                  <a:tcPr>
                    <a:solidFill>
                      <a:srgbClr val="A68F53">
                        <a:alpha val="25000"/>
                      </a:srgbClr>
                    </a:solidFill>
                  </a:tcPr>
                </a:tc>
                <a:extLst>
                  <a:ext uri="{0D108BD9-81ED-4DB2-BD59-A6C34878D82A}">
                    <a16:rowId xmlns:a16="http://schemas.microsoft.com/office/drawing/2014/main" val="3574450072"/>
                  </a:ext>
                </a:extLst>
              </a:tr>
              <a:tr h="1019175">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a-DK" sz="1000" b="1" i="0" u="none" strike="noStrike" kern="1200" cap="none" spc="0" normalizeH="0" baseline="0" dirty="0">
                          <a:ln>
                            <a:noFill/>
                          </a:ln>
                          <a:solidFill>
                            <a:srgbClr val="002839"/>
                          </a:solidFill>
                          <a:effectLst/>
                          <a:uLnTx/>
                          <a:uFillTx/>
                          <a:latin typeface="Libre Franklin" pitchFamily="2" charset="77"/>
                        </a:rPr>
                        <a:t>Løsningen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a-DK" sz="1000" b="0" i="0" u="none" strike="noStrike" kern="1200" cap="none" spc="0" normalizeH="0" baseline="0" dirty="0">
                          <a:ln>
                            <a:noFill/>
                          </a:ln>
                          <a:solidFill>
                            <a:srgbClr val="002839"/>
                          </a:solidFill>
                          <a:effectLst/>
                          <a:uLnTx/>
                          <a:uFillTx/>
                          <a:latin typeface="Libre Franklin" pitchFamily="2" charset="77"/>
                        </a:rPr>
                        <a:t>Er noget ved jeres løsning anderledes, nu da I er ejet af producenterne?</a:t>
                      </a:r>
                    </a:p>
                  </a:txBody>
                  <a:tcPr>
                    <a:solidFill>
                      <a:srgbClr val="A68F53">
                        <a:alpha val="10000"/>
                      </a:srgbClr>
                    </a:solidFill>
                  </a:tcPr>
                </a:tc>
                <a:tc>
                  <a:txBody>
                    <a:bodyPr/>
                    <a:lstStyle/>
                    <a:p>
                      <a:endParaRPr lang="da-DK" sz="1000" b="0" i="0" dirty="0">
                        <a:solidFill>
                          <a:srgbClr val="002839"/>
                        </a:solidFill>
                        <a:latin typeface="Libre Franklin" pitchFamily="2" charset="77"/>
                      </a:endParaRPr>
                    </a:p>
                  </a:txBody>
                  <a:tcPr>
                    <a:solidFill>
                      <a:srgbClr val="A68F53">
                        <a:alpha val="10000"/>
                      </a:srgbClr>
                    </a:solidFill>
                  </a:tcPr>
                </a:tc>
                <a:extLst>
                  <a:ext uri="{0D108BD9-81ED-4DB2-BD59-A6C34878D82A}">
                    <a16:rowId xmlns:a16="http://schemas.microsoft.com/office/drawing/2014/main" val="238748924"/>
                  </a:ext>
                </a:extLst>
              </a:tr>
              <a:tr h="767706">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a-DK" sz="1100" b="1" i="0" u="none" strike="noStrike" kern="1200" cap="none" spc="0" normalizeH="0" baseline="0" noProof="0" dirty="0">
                          <a:ln>
                            <a:noFill/>
                          </a:ln>
                          <a:solidFill>
                            <a:srgbClr val="002839"/>
                          </a:solidFill>
                          <a:effectLst/>
                          <a:uLnTx/>
                          <a:uFillTx/>
                          <a:latin typeface="Libre Franklin" pitchFamily="2" charset="77"/>
                        </a:rPr>
                        <a:t>Fordelene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a-DK" sz="1100" b="0" i="0" u="none" strike="noStrike" kern="1200" cap="none" spc="0" normalizeH="0" baseline="0" noProof="0" dirty="0">
                          <a:ln>
                            <a:noFill/>
                          </a:ln>
                          <a:solidFill>
                            <a:srgbClr val="002839"/>
                          </a:solidFill>
                          <a:effectLst/>
                          <a:uLnTx/>
                          <a:uFillTx/>
                          <a:latin typeface="Libre Franklin" pitchFamily="2" charset="77"/>
                        </a:rPr>
                        <a:t>Hvordan styrker det virksomheden, at den er ejet af producenterne? </a:t>
                      </a:r>
                    </a:p>
                  </a:txBody>
                  <a:tcPr>
                    <a:solidFill>
                      <a:srgbClr val="A68F53">
                        <a:alpha val="25000"/>
                      </a:srgbClr>
                    </a:solidFill>
                  </a:tcPr>
                </a:tc>
                <a:tc>
                  <a:txBody>
                    <a:bodyPr/>
                    <a:lstStyle/>
                    <a:p>
                      <a:endParaRPr lang="da-DK" sz="1100" b="0" i="0" dirty="0">
                        <a:solidFill>
                          <a:srgbClr val="002839"/>
                        </a:solidFill>
                        <a:latin typeface="Libre Franklin" pitchFamily="2" charset="77"/>
                      </a:endParaRPr>
                    </a:p>
                  </a:txBody>
                  <a:tcPr>
                    <a:solidFill>
                      <a:srgbClr val="A68F53">
                        <a:alpha val="25000"/>
                      </a:srgbClr>
                    </a:solidFill>
                  </a:tcPr>
                </a:tc>
                <a:extLst>
                  <a:ext uri="{0D108BD9-81ED-4DB2-BD59-A6C34878D82A}">
                    <a16:rowId xmlns:a16="http://schemas.microsoft.com/office/drawing/2014/main" val="1059681929"/>
                  </a:ext>
                </a:extLst>
              </a:tr>
              <a:tr h="641561">
                <a:tc>
                  <a:txBody>
                    <a:bodyPr/>
                    <a:lstStyle/>
                    <a:p>
                      <a:pPr marL="0" indent="0">
                        <a:buFont typeface="Arial" panose="020B0604020202020204" pitchFamily="34" charset="0"/>
                        <a:buNone/>
                      </a:pPr>
                      <a:r>
                        <a:rPr kumimoji="0" lang="da-DK" sz="1000" b="1" i="0" u="none" strike="noStrike" kern="1200" cap="none" spc="0" normalizeH="0" baseline="0" dirty="0">
                          <a:ln>
                            <a:noFill/>
                          </a:ln>
                          <a:solidFill>
                            <a:srgbClr val="002839"/>
                          </a:solidFill>
                          <a:effectLst/>
                          <a:uLnTx/>
                          <a:uFillTx/>
                          <a:latin typeface="Libre Franklin" pitchFamily="2" charset="77"/>
                        </a:rPr>
                        <a:t>Udfordringerne</a:t>
                      </a:r>
                    </a:p>
                    <a:p>
                      <a:pPr marL="0" indent="0">
                        <a:buFont typeface="Arial" panose="020B0604020202020204" pitchFamily="34" charset="0"/>
                        <a:buNone/>
                      </a:pPr>
                      <a:r>
                        <a:rPr kumimoji="0" lang="da-DK" sz="1000" b="0" i="0" u="none" strike="noStrike" kern="1200" cap="none" spc="0" normalizeH="0" baseline="0" dirty="0">
                          <a:ln>
                            <a:noFill/>
                          </a:ln>
                          <a:solidFill>
                            <a:srgbClr val="002839"/>
                          </a:solidFill>
                          <a:effectLst/>
                          <a:uLnTx/>
                          <a:uFillTx/>
                          <a:latin typeface="Libre Franklin" pitchFamily="2" charset="77"/>
                        </a:rPr>
                        <a:t>Hvilke ulemper giver det, at være ejet af producenterne?</a:t>
                      </a:r>
                    </a:p>
                  </a:txBody>
                  <a:tcPr>
                    <a:solidFill>
                      <a:srgbClr val="A68F53">
                        <a:alpha val="10000"/>
                      </a:srgbClr>
                    </a:solidFill>
                  </a:tcPr>
                </a:tc>
                <a:tc>
                  <a:txBody>
                    <a:bodyPr/>
                    <a:lstStyle/>
                    <a:p>
                      <a:endParaRPr lang="da-DK" sz="1000" b="0" i="0" dirty="0">
                        <a:solidFill>
                          <a:srgbClr val="002839"/>
                        </a:solidFill>
                        <a:latin typeface="Libre Franklin" pitchFamily="2" charset="77"/>
                      </a:endParaRPr>
                    </a:p>
                  </a:txBody>
                  <a:tcPr>
                    <a:solidFill>
                      <a:srgbClr val="A68F53">
                        <a:alpha val="10000"/>
                      </a:srgbClr>
                    </a:solidFill>
                  </a:tcPr>
                </a:tc>
                <a:extLst>
                  <a:ext uri="{0D108BD9-81ED-4DB2-BD59-A6C34878D82A}">
                    <a16:rowId xmlns:a16="http://schemas.microsoft.com/office/drawing/2014/main" val="325188487"/>
                  </a:ext>
                </a:extLst>
              </a:tr>
            </a:tbl>
          </a:graphicData>
        </a:graphic>
      </p:graphicFrame>
    </p:spTree>
    <p:extLst>
      <p:ext uri="{BB962C8B-B14F-4D97-AF65-F5344CB8AC3E}">
        <p14:creationId xmlns:p14="http://schemas.microsoft.com/office/powerpoint/2010/main" val="19413387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F6F1EF"/>
        </a:solidFill>
        <a:effectLst/>
      </p:bgPr>
    </p:bg>
    <p:spTree>
      <p:nvGrpSpPr>
        <p:cNvPr id="1" name="">
          <a:extLst>
            <a:ext uri="{FF2B5EF4-FFF2-40B4-BE49-F238E27FC236}">
              <a16:creationId xmlns:a16="http://schemas.microsoft.com/office/drawing/2014/main" id="{F86DA2C2-E89B-9AD0-C729-3C655F428022}"/>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929FD4C5-86B7-2A11-9D2B-F05D2F0D1774}"/>
              </a:ext>
            </a:extLst>
          </p:cNvPr>
          <p:cNvSpPr>
            <a:spLocks noGrp="1"/>
          </p:cNvSpPr>
          <p:nvPr>
            <p:ph type="ctrTitle"/>
          </p:nvPr>
        </p:nvSpPr>
        <p:spPr>
          <a:xfrm>
            <a:off x="1" y="3022736"/>
            <a:ext cx="6480000" cy="812530"/>
          </a:xfrm>
        </p:spPr>
        <p:txBody>
          <a:bodyPr wrap="square" anchor="ctr">
            <a:spAutoFit/>
          </a:bodyPr>
          <a:lstStyle/>
          <a:p>
            <a:r>
              <a:rPr lang="da-DK" sz="5200" dirty="0">
                <a:solidFill>
                  <a:srgbClr val="3C4B5E"/>
                </a:solidFill>
                <a:latin typeface="Libre Franklin SemiBold" pitchFamily="2" charset="77"/>
              </a:rPr>
              <a:t>Medarbejderne</a:t>
            </a:r>
          </a:p>
        </p:txBody>
      </p:sp>
      <p:cxnSp>
        <p:nvCxnSpPr>
          <p:cNvPr id="6" name="Straight Connector 5">
            <a:extLst>
              <a:ext uri="{FF2B5EF4-FFF2-40B4-BE49-F238E27FC236}">
                <a16:creationId xmlns:a16="http://schemas.microsoft.com/office/drawing/2014/main" id="{D2ECE139-6653-8913-C4F4-511BE1DEAE83}"/>
              </a:ext>
            </a:extLst>
          </p:cNvPr>
          <p:cNvCxnSpPr>
            <a:cxnSpLocks/>
          </p:cNvCxnSpPr>
          <p:nvPr/>
        </p:nvCxnSpPr>
        <p:spPr>
          <a:xfrm>
            <a:off x="613038" y="3835266"/>
            <a:ext cx="5253925" cy="0"/>
          </a:xfrm>
          <a:prstGeom prst="line">
            <a:avLst/>
          </a:prstGeom>
          <a:ln w="12700">
            <a:solidFill>
              <a:srgbClr val="3C4B5E">
                <a:alpha val="20000"/>
              </a:srgbClr>
            </a:solidFill>
          </a:ln>
        </p:spPr>
        <p:style>
          <a:lnRef idx="1">
            <a:schemeClr val="accent1"/>
          </a:lnRef>
          <a:fillRef idx="0">
            <a:schemeClr val="accent1"/>
          </a:fillRef>
          <a:effectRef idx="0">
            <a:schemeClr val="accent1"/>
          </a:effectRef>
          <a:fontRef idx="minor">
            <a:schemeClr val="tx1"/>
          </a:fontRef>
        </p:style>
      </p:cxnSp>
      <p:sp>
        <p:nvSpPr>
          <p:cNvPr id="9" name="Titel 2">
            <a:extLst>
              <a:ext uri="{FF2B5EF4-FFF2-40B4-BE49-F238E27FC236}">
                <a16:creationId xmlns:a16="http://schemas.microsoft.com/office/drawing/2014/main" id="{749A9474-662F-7843-AA7C-F35078F6DD69}"/>
              </a:ext>
            </a:extLst>
          </p:cNvPr>
          <p:cNvSpPr txBox="1">
            <a:spLocks/>
          </p:cNvSpPr>
          <p:nvPr/>
        </p:nvSpPr>
        <p:spPr>
          <a:xfrm>
            <a:off x="1682420" y="3911916"/>
            <a:ext cx="3006671" cy="397032"/>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7200" b="1" i="0" kern="1200">
                <a:solidFill>
                  <a:schemeClr val="tx1"/>
                </a:solidFill>
                <a:latin typeface="Amsi Pro Bold" panose="020B0A06020201010104" pitchFamily="34" charset="77"/>
                <a:ea typeface="+mj-ea"/>
                <a:cs typeface="+mj-cs"/>
              </a:defRPr>
            </a:lvl1pPr>
          </a:lstStyle>
          <a:p>
            <a:r>
              <a:rPr lang="da-DK" sz="2200" dirty="0">
                <a:solidFill>
                  <a:srgbClr val="3C4B5E"/>
                </a:solidFill>
                <a:latin typeface="Libre Franklin SemiBold" pitchFamily="2" charset="77"/>
              </a:rPr>
              <a:t>Uddelingsmateriale</a:t>
            </a:r>
          </a:p>
        </p:txBody>
      </p:sp>
      <p:pic>
        <p:nvPicPr>
          <p:cNvPr id="4" name="Picture 3">
            <a:extLst>
              <a:ext uri="{FF2B5EF4-FFF2-40B4-BE49-F238E27FC236}">
                <a16:creationId xmlns:a16="http://schemas.microsoft.com/office/drawing/2014/main" id="{432A28F2-F314-82E5-24A1-230EE1C6F3B0}"/>
              </a:ext>
            </a:extLst>
          </p:cNvPr>
          <p:cNvPicPr>
            <a:picLocks noChangeAspect="1"/>
          </p:cNvPicPr>
          <p:nvPr/>
        </p:nvPicPr>
        <p:blipFill>
          <a:blip r:embed="rId3"/>
          <a:stretch>
            <a:fillRect/>
          </a:stretch>
        </p:blipFill>
        <p:spPr>
          <a:xfrm>
            <a:off x="6190813" y="1158240"/>
            <a:ext cx="4826000" cy="4541520"/>
          </a:xfrm>
          <a:prstGeom prst="rect">
            <a:avLst/>
          </a:prstGeom>
        </p:spPr>
      </p:pic>
    </p:spTree>
    <p:extLst>
      <p:ext uri="{BB962C8B-B14F-4D97-AF65-F5344CB8AC3E}">
        <p14:creationId xmlns:p14="http://schemas.microsoft.com/office/powerpoint/2010/main" val="3489561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8600F94-A323-DD35-769C-005FCC499D2E}"/>
            </a:ext>
          </a:extLst>
        </p:cNvPr>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16E92751-8438-CA09-399E-EE348A69087D}"/>
              </a:ext>
            </a:extLst>
          </p:cNvPr>
          <p:cNvSpPr>
            <a:spLocks noGrp="1"/>
          </p:cNvSpPr>
          <p:nvPr>
            <p:ph sz="quarter" idx="4"/>
          </p:nvPr>
        </p:nvSpPr>
        <p:spPr>
          <a:xfrm>
            <a:off x="4671753" y="1797807"/>
            <a:ext cx="7520247" cy="5060193"/>
          </a:xfrm>
        </p:spPr>
        <p:txBody>
          <a:bodyPr>
            <a:noAutofit/>
          </a:bodyPr>
          <a:lstStyle/>
          <a:p>
            <a:pPr marL="0" indent="0">
              <a:lnSpc>
                <a:spcPct val="100000"/>
              </a:lnSpc>
              <a:buClr>
                <a:srgbClr val="3C4B5E"/>
              </a:buClr>
              <a:buNone/>
            </a:pPr>
            <a:r>
              <a:rPr lang="da-DK" sz="1000" b="1" dirty="0">
                <a:latin typeface="Libre Franklin" pitchFamily="2" charset="77"/>
              </a:rPr>
              <a:t>Hvorfor er medarbejderne vigtige? </a:t>
            </a:r>
          </a:p>
          <a:p>
            <a:pPr>
              <a:lnSpc>
                <a:spcPct val="100000"/>
              </a:lnSpc>
              <a:buClr>
                <a:srgbClr val="3C4B5E"/>
              </a:buClr>
            </a:pPr>
            <a:r>
              <a:rPr lang="da-DK" sz="1000" dirty="0">
                <a:latin typeface="Libre Franklin" pitchFamily="2" charset="77"/>
              </a:rPr>
              <a:t>Medarbejderne er med deres kompetencer, kreativitet og engagement vigtige for, at I kan levere et produkt eller en service af høj kvalitet og til god pris.  </a:t>
            </a:r>
          </a:p>
          <a:p>
            <a:pPr>
              <a:lnSpc>
                <a:spcPct val="100000"/>
              </a:lnSpc>
              <a:buClr>
                <a:srgbClr val="3C4B5E"/>
              </a:buClr>
            </a:pPr>
            <a:r>
              <a:rPr lang="da-DK" sz="1000" dirty="0">
                <a:latin typeface="Libre Franklin" pitchFamily="2" charset="77"/>
              </a:rPr>
              <a:t>I de fleste virksomheder er dygtige og engagerede medarbejdere helt essentielle for en produktiv drift.  </a:t>
            </a:r>
          </a:p>
          <a:p>
            <a:pPr marL="0" indent="0">
              <a:lnSpc>
                <a:spcPct val="100000"/>
              </a:lnSpc>
              <a:buClr>
                <a:srgbClr val="3C4B5E"/>
              </a:buClr>
              <a:buNone/>
            </a:pPr>
            <a:br>
              <a:rPr lang="da-DK" sz="1000" b="1" dirty="0">
                <a:latin typeface="Libre Franklin" pitchFamily="2" charset="77"/>
              </a:rPr>
            </a:br>
            <a:r>
              <a:rPr lang="da-DK" sz="1000" b="1" dirty="0">
                <a:latin typeface="Libre Franklin" pitchFamily="2" charset="77"/>
              </a:rPr>
              <a:t>Hvad er medarbejdernes interesser?</a:t>
            </a:r>
          </a:p>
          <a:p>
            <a:pPr>
              <a:lnSpc>
                <a:spcPct val="100000"/>
              </a:lnSpc>
              <a:buClr>
                <a:srgbClr val="3C4B5E"/>
              </a:buClr>
            </a:pPr>
            <a:r>
              <a:rPr lang="da-DK" sz="1000" dirty="0">
                <a:latin typeface="Libre Franklin" pitchFamily="2" charset="77"/>
              </a:rPr>
              <a:t>En rimelig løn, gode arbejds- og ansættelsesforhold.</a:t>
            </a:r>
          </a:p>
          <a:p>
            <a:pPr>
              <a:lnSpc>
                <a:spcPct val="100000"/>
              </a:lnSpc>
              <a:buClr>
                <a:srgbClr val="3C4B5E"/>
              </a:buClr>
            </a:pPr>
            <a:r>
              <a:rPr lang="da-DK" sz="1000" dirty="0">
                <a:latin typeface="Libre Franklin" pitchFamily="2" charset="77"/>
              </a:rPr>
              <a:t>Stabilitet og tryghed i ansættelsen.</a:t>
            </a:r>
          </a:p>
          <a:p>
            <a:pPr>
              <a:lnSpc>
                <a:spcPct val="100000"/>
              </a:lnSpc>
              <a:buClr>
                <a:srgbClr val="3C4B5E"/>
              </a:buClr>
            </a:pPr>
            <a:r>
              <a:rPr lang="da-DK" sz="1000" dirty="0">
                <a:latin typeface="Libre Franklin" pitchFamily="2" charset="77"/>
              </a:rPr>
              <a:t>Muligheder for efteruddannelse, kompetenceudvikling og avancement.</a:t>
            </a:r>
          </a:p>
          <a:p>
            <a:pPr>
              <a:lnSpc>
                <a:spcPct val="100000"/>
              </a:lnSpc>
              <a:buClr>
                <a:srgbClr val="3C4B5E"/>
              </a:buClr>
            </a:pPr>
            <a:r>
              <a:rPr lang="da-DK" sz="1000" dirty="0">
                <a:latin typeface="Libre Franklin" pitchFamily="2" charset="77"/>
              </a:rPr>
              <a:t>Et sundt, sikkert og positivt arbejdsmiljø med gode relationer til kolleger og ledelse.</a:t>
            </a:r>
          </a:p>
          <a:p>
            <a:pPr>
              <a:lnSpc>
                <a:spcPct val="100000"/>
              </a:lnSpc>
              <a:buClr>
                <a:srgbClr val="3C4B5E"/>
              </a:buClr>
            </a:pPr>
            <a:r>
              <a:rPr lang="da-DK" sz="1000" dirty="0">
                <a:latin typeface="Libre Franklin" pitchFamily="2" charset="77"/>
              </a:rPr>
              <a:t>En god balance mellem arbejdsliv og privatliv.</a:t>
            </a:r>
          </a:p>
          <a:p>
            <a:pPr>
              <a:lnSpc>
                <a:spcPct val="100000"/>
              </a:lnSpc>
              <a:buClr>
                <a:srgbClr val="3C4B5E"/>
              </a:buClr>
            </a:pPr>
            <a:r>
              <a:rPr lang="da-DK" sz="1000" dirty="0">
                <a:latin typeface="Libre Franklin" pitchFamily="2" charset="77"/>
              </a:rPr>
              <a:t>At deres arbejde opleves som meningsfuldt og deres indsats bliver værdsat og anerkendt.</a:t>
            </a:r>
          </a:p>
          <a:p>
            <a:pPr>
              <a:lnSpc>
                <a:spcPct val="100000"/>
              </a:lnSpc>
              <a:buClr>
                <a:srgbClr val="3C4B5E"/>
              </a:buClr>
            </a:pPr>
            <a:r>
              <a:rPr lang="da-DK" sz="1000" dirty="0">
                <a:latin typeface="Libre Franklin" pitchFamily="2" charset="77"/>
              </a:rPr>
              <a:t>At kunne påvirke arbejdsforhold og beslutninger, der påvirker deres hverdag.</a:t>
            </a:r>
          </a:p>
          <a:p>
            <a:pPr marL="0" indent="0">
              <a:lnSpc>
                <a:spcPct val="100000"/>
              </a:lnSpc>
              <a:buClr>
                <a:srgbClr val="3C4B5E"/>
              </a:buClr>
              <a:buNone/>
            </a:pPr>
            <a:br>
              <a:rPr lang="da-DK" sz="1000" b="1" dirty="0">
                <a:latin typeface="Libre Franklin" pitchFamily="2" charset="77"/>
              </a:rPr>
            </a:br>
            <a:r>
              <a:rPr lang="da-DK" sz="1000" b="1" dirty="0">
                <a:latin typeface="Libre Franklin" pitchFamily="2" charset="77"/>
              </a:rPr>
              <a:t>Hvad kan et godt producentsamarbejde give jer? </a:t>
            </a:r>
          </a:p>
          <a:p>
            <a:pPr>
              <a:lnSpc>
                <a:spcPct val="100000"/>
              </a:lnSpc>
              <a:buClr>
                <a:srgbClr val="3C4B5E"/>
              </a:buClr>
            </a:pPr>
            <a:r>
              <a:rPr lang="da-DK" sz="1000" dirty="0">
                <a:latin typeface="Libre Franklin" pitchFamily="2" charset="77"/>
              </a:rPr>
              <a:t>Høj produktivitet og stabilitet i opgaveløsningen. </a:t>
            </a:r>
          </a:p>
          <a:p>
            <a:pPr>
              <a:lnSpc>
                <a:spcPct val="100000"/>
              </a:lnSpc>
              <a:buClr>
                <a:srgbClr val="3C4B5E"/>
              </a:buClr>
            </a:pPr>
            <a:r>
              <a:rPr lang="da-DK" sz="1000" dirty="0">
                <a:latin typeface="Libre Franklin" pitchFamily="2" charset="77"/>
              </a:rPr>
              <a:t>En innovativ virksomhed, hvor dygtige medarbejdere bidrager med deres viden og nye idéer.</a:t>
            </a:r>
          </a:p>
          <a:p>
            <a:pPr>
              <a:lnSpc>
                <a:spcPct val="100000"/>
              </a:lnSpc>
              <a:buClr>
                <a:srgbClr val="3C4B5E"/>
              </a:buClr>
            </a:pPr>
            <a:r>
              <a:rPr lang="da-DK" sz="1000" dirty="0">
                <a:latin typeface="Libre Franklin" pitchFamily="2" charset="77"/>
              </a:rPr>
              <a:t>God kundeservice</a:t>
            </a:r>
          </a:p>
          <a:p>
            <a:pPr>
              <a:lnSpc>
                <a:spcPct val="100000"/>
              </a:lnSpc>
              <a:buClr>
                <a:srgbClr val="3C4B5E"/>
              </a:buClr>
            </a:pPr>
            <a:r>
              <a:rPr lang="da-DK" sz="1000" dirty="0">
                <a:latin typeface="Libre Franklin" pitchFamily="2" charset="77"/>
              </a:rPr>
              <a:t>God omtale og ”brand”-værdi</a:t>
            </a:r>
          </a:p>
          <a:p>
            <a:pPr>
              <a:lnSpc>
                <a:spcPct val="100000"/>
              </a:lnSpc>
              <a:buClr>
                <a:srgbClr val="3C4B5E"/>
              </a:buClr>
            </a:pPr>
            <a:endParaRPr lang="da-DK" sz="1000" dirty="0">
              <a:latin typeface="Libre Franklin" pitchFamily="2" charset="77"/>
            </a:endParaRPr>
          </a:p>
          <a:p>
            <a:pPr>
              <a:lnSpc>
                <a:spcPct val="100000"/>
              </a:lnSpc>
              <a:buClr>
                <a:srgbClr val="3C4B5E"/>
              </a:buClr>
            </a:pPr>
            <a:endParaRPr lang="da-DK" sz="1000" dirty="0">
              <a:latin typeface="Libre Franklin" pitchFamily="2" charset="77"/>
            </a:endParaRPr>
          </a:p>
          <a:p>
            <a:pPr>
              <a:lnSpc>
                <a:spcPct val="100000"/>
              </a:lnSpc>
              <a:buClr>
                <a:srgbClr val="3C4B5E"/>
              </a:buClr>
            </a:pPr>
            <a:endParaRPr lang="da-DK" sz="1000" dirty="0">
              <a:latin typeface="Libre Franklin" pitchFamily="2" charset="77"/>
            </a:endParaRPr>
          </a:p>
        </p:txBody>
      </p:sp>
      <p:sp>
        <p:nvSpPr>
          <p:cNvPr id="13" name="Titel 1">
            <a:extLst>
              <a:ext uri="{FF2B5EF4-FFF2-40B4-BE49-F238E27FC236}">
                <a16:creationId xmlns:a16="http://schemas.microsoft.com/office/drawing/2014/main" id="{377A67DC-ED3A-119D-66F0-A0DFDACA6247}"/>
              </a:ext>
            </a:extLst>
          </p:cNvPr>
          <p:cNvSpPr txBox="1">
            <a:spLocks/>
          </p:cNvSpPr>
          <p:nvPr/>
        </p:nvSpPr>
        <p:spPr>
          <a:xfrm>
            <a:off x="4671753" y="360000"/>
            <a:ext cx="3031599" cy="923330"/>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sz="4000" b="1" i="0" kern="1200">
                <a:solidFill>
                  <a:schemeClr val="tx1"/>
                </a:solidFill>
                <a:latin typeface="Amsi Pro Bold" panose="020B0A06020201010104" pitchFamily="34" charset="77"/>
                <a:ea typeface="+mj-ea"/>
                <a:cs typeface="+mj-cs"/>
              </a:defRPr>
            </a:lvl1pPr>
          </a:lstStyle>
          <a:p>
            <a:r>
              <a:rPr lang="da-DK" sz="3000" dirty="0">
                <a:latin typeface="Libre Franklin" pitchFamily="2" charset="77"/>
              </a:rPr>
              <a:t>Mød:</a:t>
            </a:r>
          </a:p>
          <a:p>
            <a:r>
              <a:rPr lang="da-DK" sz="3000" dirty="0">
                <a:latin typeface="Libre Franklin" pitchFamily="2" charset="77"/>
              </a:rPr>
              <a:t>Medarbejderne</a:t>
            </a:r>
          </a:p>
        </p:txBody>
      </p:sp>
      <p:cxnSp>
        <p:nvCxnSpPr>
          <p:cNvPr id="16" name="Straight Connector 15">
            <a:extLst>
              <a:ext uri="{FF2B5EF4-FFF2-40B4-BE49-F238E27FC236}">
                <a16:creationId xmlns:a16="http://schemas.microsoft.com/office/drawing/2014/main" id="{6F8A28EC-EA85-70C4-445F-656654779689}"/>
              </a:ext>
            </a:extLst>
          </p:cNvPr>
          <p:cNvCxnSpPr>
            <a:cxnSpLocks/>
          </p:cNvCxnSpPr>
          <p:nvPr/>
        </p:nvCxnSpPr>
        <p:spPr>
          <a:xfrm>
            <a:off x="4671753" y="1484281"/>
            <a:ext cx="6899563" cy="0"/>
          </a:xfrm>
          <a:prstGeom prst="line">
            <a:avLst/>
          </a:prstGeom>
          <a:ln w="12700">
            <a:solidFill>
              <a:srgbClr val="3C4B5E">
                <a:alpha val="20000"/>
              </a:srgb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C3C29AC-A99C-E973-76FD-5E719B8EB00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82263" y="166462"/>
            <a:ext cx="3860489" cy="2907901"/>
          </a:xfrm>
          <a:prstGeom prst="rect">
            <a:avLst/>
          </a:prstGeom>
        </p:spPr>
      </p:pic>
      <p:pic>
        <p:nvPicPr>
          <p:cNvPr id="6" name="Picture 5">
            <a:extLst>
              <a:ext uri="{FF2B5EF4-FFF2-40B4-BE49-F238E27FC236}">
                <a16:creationId xmlns:a16="http://schemas.microsoft.com/office/drawing/2014/main" id="{2EFAEF11-5B27-EDE4-2FAE-486FA0084E2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81500" y="3675288"/>
            <a:ext cx="3016250" cy="2838450"/>
          </a:xfrm>
          <a:prstGeom prst="rect">
            <a:avLst/>
          </a:prstGeom>
        </p:spPr>
      </p:pic>
    </p:spTree>
    <p:extLst>
      <p:ext uri="{BB962C8B-B14F-4D97-AF65-F5344CB8AC3E}">
        <p14:creationId xmlns:p14="http://schemas.microsoft.com/office/powerpoint/2010/main" val="2270564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8F359AD-69FB-2ED5-F00C-546B7D41A4D3}"/>
            </a:ext>
          </a:extLst>
        </p:cNvPr>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AD05CAE8-6482-0FEA-77C8-798A69C4158D}"/>
              </a:ext>
            </a:extLst>
          </p:cNvPr>
          <p:cNvSpPr>
            <a:spLocks noGrp="1"/>
          </p:cNvSpPr>
          <p:nvPr>
            <p:ph sz="quarter" idx="4"/>
          </p:nvPr>
        </p:nvSpPr>
        <p:spPr>
          <a:xfrm>
            <a:off x="3668112" y="1482541"/>
            <a:ext cx="5895922" cy="1009846"/>
          </a:xfrm>
          <a:ln w="12700">
            <a:solidFill>
              <a:srgbClr val="002839">
                <a:alpha val="20000"/>
              </a:srgbClr>
            </a:solidFill>
          </a:ln>
        </p:spPr>
        <p:txBody>
          <a:bodyPr wrap="square" lIns="180000" tIns="180000" rIns="180000" bIns="180000">
            <a:spAutoFit/>
          </a:bodyPr>
          <a:lstStyle/>
          <a:p>
            <a:pPr marL="0" indent="0">
              <a:lnSpc>
                <a:spcPct val="100000"/>
              </a:lnSpc>
              <a:buClr>
                <a:srgbClr val="3C4B5E"/>
              </a:buClr>
              <a:buNone/>
            </a:pPr>
            <a:r>
              <a:rPr lang="da-DK" sz="1050" b="1" dirty="0">
                <a:latin typeface="Libre Franklin" pitchFamily="2" charset="77"/>
              </a:rPr>
              <a:t>Formål:</a:t>
            </a:r>
            <a:br>
              <a:rPr lang="da-DK" sz="1050" b="1" dirty="0">
                <a:latin typeface="Libre Franklin" pitchFamily="2" charset="77"/>
              </a:rPr>
            </a:br>
            <a:r>
              <a:rPr lang="da-DK" sz="1050" dirty="0">
                <a:latin typeface="Libre Franklin" pitchFamily="2" charset="77"/>
              </a:rPr>
              <a:t>Virksomhederne har et vedtægtsbestemt formål om at skabe værdi for medarbejderne, som er styrende for deres langsigtede strategiske beslutninger. Det kan fx handle om gode medarbejderforhold eller vedvarende jobmuligheder.</a:t>
            </a:r>
          </a:p>
        </p:txBody>
      </p:sp>
      <p:sp>
        <p:nvSpPr>
          <p:cNvPr id="13" name="Titel 1">
            <a:extLst>
              <a:ext uri="{FF2B5EF4-FFF2-40B4-BE49-F238E27FC236}">
                <a16:creationId xmlns:a16="http://schemas.microsoft.com/office/drawing/2014/main" id="{A33AB875-B7DF-0BA9-414A-641DC39361FB}"/>
              </a:ext>
            </a:extLst>
          </p:cNvPr>
          <p:cNvSpPr txBox="1">
            <a:spLocks/>
          </p:cNvSpPr>
          <p:nvPr/>
        </p:nvSpPr>
        <p:spPr>
          <a:xfrm>
            <a:off x="620684" y="360000"/>
            <a:ext cx="3031599" cy="923330"/>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sz="4000" b="1" i="0" kern="1200">
                <a:solidFill>
                  <a:schemeClr val="tx1"/>
                </a:solidFill>
                <a:latin typeface="Amsi Pro Bold" panose="020B0A06020201010104" pitchFamily="34" charset="77"/>
                <a:ea typeface="+mj-ea"/>
                <a:cs typeface="+mj-cs"/>
              </a:defRPr>
            </a:lvl1pPr>
          </a:lstStyle>
          <a:p>
            <a:r>
              <a:rPr lang="da-DK" sz="3000" dirty="0">
                <a:latin typeface="Libre Franklin" pitchFamily="2" charset="77"/>
              </a:rPr>
              <a:t>Mød:</a:t>
            </a:r>
          </a:p>
          <a:p>
            <a:r>
              <a:rPr lang="da-DK" sz="3000" dirty="0">
                <a:latin typeface="Libre Franklin" pitchFamily="2" charset="77"/>
              </a:rPr>
              <a:t>Medarbejderne</a:t>
            </a:r>
          </a:p>
        </p:txBody>
      </p:sp>
      <p:cxnSp>
        <p:nvCxnSpPr>
          <p:cNvPr id="16" name="Straight Connector 15">
            <a:extLst>
              <a:ext uri="{FF2B5EF4-FFF2-40B4-BE49-F238E27FC236}">
                <a16:creationId xmlns:a16="http://schemas.microsoft.com/office/drawing/2014/main" id="{D6C3A735-DC7E-3C30-9A28-B2B4F2C481D7}"/>
              </a:ext>
            </a:extLst>
          </p:cNvPr>
          <p:cNvCxnSpPr>
            <a:cxnSpLocks/>
          </p:cNvCxnSpPr>
          <p:nvPr/>
        </p:nvCxnSpPr>
        <p:spPr>
          <a:xfrm>
            <a:off x="407895" y="1283330"/>
            <a:ext cx="11376211" cy="0"/>
          </a:xfrm>
          <a:prstGeom prst="line">
            <a:avLst/>
          </a:prstGeom>
          <a:ln w="12700">
            <a:solidFill>
              <a:srgbClr val="3C4B5E">
                <a:alpha val="20000"/>
              </a:srgbClr>
            </a:solidFill>
          </a:ln>
        </p:spPr>
        <p:style>
          <a:lnRef idx="1">
            <a:schemeClr val="accent1"/>
          </a:lnRef>
          <a:fillRef idx="0">
            <a:schemeClr val="accent1"/>
          </a:fillRef>
          <a:effectRef idx="0">
            <a:schemeClr val="accent1"/>
          </a:effectRef>
          <a:fontRef idx="minor">
            <a:schemeClr val="tx1"/>
          </a:fontRef>
        </p:style>
      </p:cxnSp>
      <p:sp>
        <p:nvSpPr>
          <p:cNvPr id="4" name="Pladsholder til indhold 2">
            <a:extLst>
              <a:ext uri="{FF2B5EF4-FFF2-40B4-BE49-F238E27FC236}">
                <a16:creationId xmlns:a16="http://schemas.microsoft.com/office/drawing/2014/main" id="{EEB3DA55-9604-F5BE-4B28-BE0CCA0FF9F3}"/>
              </a:ext>
            </a:extLst>
          </p:cNvPr>
          <p:cNvSpPr txBox="1">
            <a:spLocks/>
          </p:cNvSpPr>
          <p:nvPr/>
        </p:nvSpPr>
        <p:spPr>
          <a:xfrm>
            <a:off x="4671752" y="2777924"/>
            <a:ext cx="5895922" cy="1171429"/>
          </a:xfrm>
          <a:prstGeom prst="rect">
            <a:avLst/>
          </a:prstGeom>
          <a:ln w="12700">
            <a:solidFill>
              <a:srgbClr val="002839">
                <a:alpha val="20000"/>
              </a:srgbClr>
            </a:solidFill>
          </a:ln>
        </p:spPr>
        <p:txBody>
          <a:bodyPr vert="horz" wrap="square" lIns="180000" tIns="180000" rIns="180000" bIns="180000" rtlCol="0">
            <a:sp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tabLst/>
              <a:defRPr sz="2000" b="0" i="0" kern="1200">
                <a:solidFill>
                  <a:schemeClr val="tx1"/>
                </a:solidFill>
                <a:latin typeface="Amsi Pro Light" panose="020B0A06020201010104" pitchFamily="34" charset="77"/>
                <a:ea typeface="+mn-ea"/>
                <a:cs typeface="+mn-cs"/>
              </a:defRPr>
            </a:lvl1pPr>
            <a:lvl2pPr marL="582613" indent="-220663" algn="l" defTabSz="914400" rtl="0" eaLnBrk="1" latinLnBrk="0" hangingPunct="1">
              <a:lnSpc>
                <a:spcPct val="90000"/>
              </a:lnSpc>
              <a:spcBef>
                <a:spcPts val="500"/>
              </a:spcBef>
              <a:buClr>
                <a:schemeClr val="accent2"/>
              </a:buClr>
              <a:buFont typeface="Arial" panose="020B0604020202020204" pitchFamily="34" charset="0"/>
              <a:buChar char="•"/>
              <a:tabLst/>
              <a:defRPr sz="1800" b="0" i="0" kern="1200">
                <a:solidFill>
                  <a:schemeClr val="tx1"/>
                </a:solidFill>
                <a:latin typeface="Amsi Pro Light" panose="020B0A06020201010104" pitchFamily="34" charset="77"/>
                <a:ea typeface="+mn-ea"/>
                <a:cs typeface="+mn-cs"/>
              </a:defRPr>
            </a:lvl2pPr>
            <a:lvl3pPr marL="890588" indent="-220663" algn="l" defTabSz="914400" rtl="0" eaLnBrk="1" latinLnBrk="0" hangingPunct="1">
              <a:lnSpc>
                <a:spcPct val="90000"/>
              </a:lnSpc>
              <a:spcBef>
                <a:spcPts val="500"/>
              </a:spcBef>
              <a:buClr>
                <a:schemeClr val="accent2"/>
              </a:buClr>
              <a:buFont typeface="Arial" panose="020B0604020202020204" pitchFamily="34" charset="0"/>
              <a:buChar char="•"/>
              <a:tabLst/>
              <a:defRPr sz="1600" b="0" i="0" kern="1200">
                <a:solidFill>
                  <a:schemeClr val="tx1"/>
                </a:solidFill>
                <a:latin typeface="Amsi Pro Light" panose="020B0A06020201010104" pitchFamily="34" charset="77"/>
                <a:ea typeface="+mn-ea"/>
                <a:cs typeface="+mn-cs"/>
              </a:defRPr>
            </a:lvl3pPr>
            <a:lvl4pPr marL="1206500" indent="-228600" algn="l" defTabSz="914400" rtl="0" eaLnBrk="1" latinLnBrk="0" hangingPunct="1">
              <a:lnSpc>
                <a:spcPct val="90000"/>
              </a:lnSpc>
              <a:spcBef>
                <a:spcPts val="500"/>
              </a:spcBef>
              <a:buClr>
                <a:schemeClr val="accent2"/>
              </a:buClr>
              <a:buFont typeface="Arial" panose="020B0604020202020204" pitchFamily="34" charset="0"/>
              <a:buChar char="•"/>
              <a:tabLst/>
              <a:defRPr sz="1400" b="0" i="0" kern="1200">
                <a:solidFill>
                  <a:schemeClr val="tx1"/>
                </a:solidFill>
                <a:latin typeface="Amsi Pro Light" panose="020B0A06020201010104" pitchFamily="34" charset="77"/>
                <a:ea typeface="+mn-ea"/>
                <a:cs typeface="+mn-cs"/>
              </a:defRPr>
            </a:lvl4pPr>
            <a:lvl5pPr marL="1514475" indent="-222250" algn="l" defTabSz="914400" rtl="0" eaLnBrk="1" latinLnBrk="0" hangingPunct="1">
              <a:lnSpc>
                <a:spcPct val="90000"/>
              </a:lnSpc>
              <a:spcBef>
                <a:spcPts val="500"/>
              </a:spcBef>
              <a:buClr>
                <a:schemeClr val="accent2"/>
              </a:buClr>
              <a:buFont typeface="Arial" panose="020B0604020202020204" pitchFamily="34" charset="0"/>
              <a:buChar char="•"/>
              <a:tabLst/>
              <a:defRPr sz="1400" b="0" i="0" kern="1200">
                <a:solidFill>
                  <a:schemeClr val="tx1"/>
                </a:solidFill>
                <a:latin typeface="Amsi Pro Light" panose="020B0A0602020101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rgbClr val="3C4B5E"/>
              </a:buClr>
              <a:buFont typeface="Arial" panose="020B0604020202020204" pitchFamily="34" charset="0"/>
              <a:buNone/>
            </a:pPr>
            <a:r>
              <a:rPr lang="da-DK" sz="1050" b="1" dirty="0">
                <a:latin typeface="Libre Franklin" pitchFamily="2" charset="77"/>
              </a:rPr>
              <a:t>Indflydelse:</a:t>
            </a:r>
            <a:br>
              <a:rPr lang="da-DK" sz="1050" b="1" dirty="0">
                <a:latin typeface="Libre Franklin" pitchFamily="2" charset="77"/>
              </a:rPr>
            </a:br>
            <a:r>
              <a:rPr lang="da-DK" sz="1050" dirty="0">
                <a:latin typeface="Libre Franklin" pitchFamily="2" charset="77"/>
              </a:rPr>
              <a:t>Medarbejderne er medlemmer og kan som minimum gøre deres indflydelse gældende ved at stemme på generalforsamlingen og ved at vælge (eller stille op til) bestyrelsen. Ofte har de også stor indflydelse på beslutninger i den daglige drift, fx gennem ledelsesstrukturer, der er mindre hierarkiske end andre typer virksomheder.</a:t>
            </a:r>
          </a:p>
        </p:txBody>
      </p:sp>
      <p:sp>
        <p:nvSpPr>
          <p:cNvPr id="7" name="Pladsholder til indhold 2">
            <a:extLst>
              <a:ext uri="{FF2B5EF4-FFF2-40B4-BE49-F238E27FC236}">
                <a16:creationId xmlns:a16="http://schemas.microsoft.com/office/drawing/2014/main" id="{14E6A046-E518-322B-D899-878F326D6849}"/>
              </a:ext>
            </a:extLst>
          </p:cNvPr>
          <p:cNvSpPr txBox="1">
            <a:spLocks/>
          </p:cNvSpPr>
          <p:nvPr/>
        </p:nvSpPr>
        <p:spPr>
          <a:xfrm>
            <a:off x="4671752" y="4073307"/>
            <a:ext cx="5895922" cy="1009846"/>
          </a:xfrm>
          <a:prstGeom prst="rect">
            <a:avLst/>
          </a:prstGeom>
          <a:ln w="12700">
            <a:solidFill>
              <a:srgbClr val="002839">
                <a:alpha val="20000"/>
              </a:srgbClr>
            </a:solidFill>
          </a:ln>
        </p:spPr>
        <p:txBody>
          <a:bodyPr vert="horz" wrap="square" lIns="180000" tIns="180000" rIns="180000" bIns="180000" rtlCol="0">
            <a:sp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tabLst/>
              <a:defRPr sz="2000" b="0" i="0" kern="1200">
                <a:solidFill>
                  <a:schemeClr val="tx1"/>
                </a:solidFill>
                <a:latin typeface="Amsi Pro Light" panose="020B0A06020201010104" pitchFamily="34" charset="77"/>
                <a:ea typeface="+mn-ea"/>
                <a:cs typeface="+mn-cs"/>
              </a:defRPr>
            </a:lvl1pPr>
            <a:lvl2pPr marL="582613" indent="-220663" algn="l" defTabSz="914400" rtl="0" eaLnBrk="1" latinLnBrk="0" hangingPunct="1">
              <a:lnSpc>
                <a:spcPct val="90000"/>
              </a:lnSpc>
              <a:spcBef>
                <a:spcPts val="500"/>
              </a:spcBef>
              <a:buClr>
                <a:schemeClr val="accent2"/>
              </a:buClr>
              <a:buFont typeface="Arial" panose="020B0604020202020204" pitchFamily="34" charset="0"/>
              <a:buChar char="•"/>
              <a:tabLst/>
              <a:defRPr sz="1800" b="0" i="0" kern="1200">
                <a:solidFill>
                  <a:schemeClr val="tx1"/>
                </a:solidFill>
                <a:latin typeface="Amsi Pro Light" panose="020B0A06020201010104" pitchFamily="34" charset="77"/>
                <a:ea typeface="+mn-ea"/>
                <a:cs typeface="+mn-cs"/>
              </a:defRPr>
            </a:lvl2pPr>
            <a:lvl3pPr marL="890588" indent="-220663" algn="l" defTabSz="914400" rtl="0" eaLnBrk="1" latinLnBrk="0" hangingPunct="1">
              <a:lnSpc>
                <a:spcPct val="90000"/>
              </a:lnSpc>
              <a:spcBef>
                <a:spcPts val="500"/>
              </a:spcBef>
              <a:buClr>
                <a:schemeClr val="accent2"/>
              </a:buClr>
              <a:buFont typeface="Arial" panose="020B0604020202020204" pitchFamily="34" charset="0"/>
              <a:buChar char="•"/>
              <a:tabLst/>
              <a:defRPr sz="1600" b="0" i="0" kern="1200">
                <a:solidFill>
                  <a:schemeClr val="tx1"/>
                </a:solidFill>
                <a:latin typeface="Amsi Pro Light" panose="020B0A06020201010104" pitchFamily="34" charset="77"/>
                <a:ea typeface="+mn-ea"/>
                <a:cs typeface="+mn-cs"/>
              </a:defRPr>
            </a:lvl3pPr>
            <a:lvl4pPr marL="1206500" indent="-228600" algn="l" defTabSz="914400" rtl="0" eaLnBrk="1" latinLnBrk="0" hangingPunct="1">
              <a:lnSpc>
                <a:spcPct val="90000"/>
              </a:lnSpc>
              <a:spcBef>
                <a:spcPts val="500"/>
              </a:spcBef>
              <a:buClr>
                <a:schemeClr val="accent2"/>
              </a:buClr>
              <a:buFont typeface="Arial" panose="020B0604020202020204" pitchFamily="34" charset="0"/>
              <a:buChar char="•"/>
              <a:tabLst/>
              <a:defRPr sz="1400" b="0" i="0" kern="1200">
                <a:solidFill>
                  <a:schemeClr val="tx1"/>
                </a:solidFill>
                <a:latin typeface="Amsi Pro Light" panose="020B0A06020201010104" pitchFamily="34" charset="77"/>
                <a:ea typeface="+mn-ea"/>
                <a:cs typeface="+mn-cs"/>
              </a:defRPr>
            </a:lvl4pPr>
            <a:lvl5pPr marL="1514475" indent="-222250" algn="l" defTabSz="914400" rtl="0" eaLnBrk="1" latinLnBrk="0" hangingPunct="1">
              <a:lnSpc>
                <a:spcPct val="90000"/>
              </a:lnSpc>
              <a:spcBef>
                <a:spcPts val="500"/>
              </a:spcBef>
              <a:buClr>
                <a:schemeClr val="accent2"/>
              </a:buClr>
              <a:buFont typeface="Arial" panose="020B0604020202020204" pitchFamily="34" charset="0"/>
              <a:buChar char="•"/>
              <a:tabLst/>
              <a:defRPr sz="1400" b="0" i="0" kern="1200">
                <a:solidFill>
                  <a:schemeClr val="tx1"/>
                </a:solidFill>
                <a:latin typeface="Amsi Pro Light" panose="020B0A0602020101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rgbClr val="3C4B5E"/>
              </a:buClr>
              <a:buFont typeface="Arial" panose="020B0604020202020204" pitchFamily="34" charset="0"/>
              <a:buNone/>
            </a:pPr>
            <a:r>
              <a:rPr lang="da-DK" sz="1050" b="1" dirty="0">
                <a:latin typeface="Libre Franklin" pitchFamily="2" charset="77"/>
              </a:rPr>
              <a:t>Overskud:</a:t>
            </a:r>
            <a:br>
              <a:rPr lang="da-DK" sz="1050" b="1" dirty="0">
                <a:latin typeface="Libre Franklin" pitchFamily="2" charset="77"/>
              </a:rPr>
            </a:br>
            <a:r>
              <a:rPr lang="da-DK" sz="1050" dirty="0">
                <a:latin typeface="Libre Franklin" pitchFamily="2" charset="77"/>
              </a:rPr>
              <a:t>I en medarbejderejet virksomhed anvendes overskuddet typisk til at styrke virksomheden, forbedre medarbejderforholdene, eller det fordeles blandt medarbejderne.  </a:t>
            </a:r>
          </a:p>
        </p:txBody>
      </p:sp>
      <p:sp>
        <p:nvSpPr>
          <p:cNvPr id="8" name="Pladsholder til indhold 2">
            <a:extLst>
              <a:ext uri="{FF2B5EF4-FFF2-40B4-BE49-F238E27FC236}">
                <a16:creationId xmlns:a16="http://schemas.microsoft.com/office/drawing/2014/main" id="{35E0C834-4B85-3B14-E499-999E0424BE44}"/>
              </a:ext>
            </a:extLst>
          </p:cNvPr>
          <p:cNvSpPr txBox="1">
            <a:spLocks/>
          </p:cNvSpPr>
          <p:nvPr/>
        </p:nvSpPr>
        <p:spPr>
          <a:xfrm>
            <a:off x="3668112" y="5484107"/>
            <a:ext cx="5895922" cy="1171429"/>
          </a:xfrm>
          <a:prstGeom prst="rect">
            <a:avLst/>
          </a:prstGeom>
          <a:ln w="12700">
            <a:solidFill>
              <a:srgbClr val="002839">
                <a:alpha val="20000"/>
              </a:srgbClr>
            </a:solidFill>
          </a:ln>
        </p:spPr>
        <p:txBody>
          <a:bodyPr vert="horz" wrap="square" lIns="180000" tIns="180000" rIns="180000" bIns="180000" rtlCol="0">
            <a:sp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tabLst/>
              <a:defRPr sz="2000" b="0" i="0" kern="1200">
                <a:solidFill>
                  <a:schemeClr val="tx1"/>
                </a:solidFill>
                <a:latin typeface="Amsi Pro Light" panose="020B0A06020201010104" pitchFamily="34" charset="77"/>
                <a:ea typeface="+mn-ea"/>
                <a:cs typeface="+mn-cs"/>
              </a:defRPr>
            </a:lvl1pPr>
            <a:lvl2pPr marL="582613" indent="-220663" algn="l" defTabSz="914400" rtl="0" eaLnBrk="1" latinLnBrk="0" hangingPunct="1">
              <a:lnSpc>
                <a:spcPct val="90000"/>
              </a:lnSpc>
              <a:spcBef>
                <a:spcPts val="500"/>
              </a:spcBef>
              <a:buClr>
                <a:schemeClr val="accent2"/>
              </a:buClr>
              <a:buFont typeface="Arial" panose="020B0604020202020204" pitchFamily="34" charset="0"/>
              <a:buChar char="•"/>
              <a:tabLst/>
              <a:defRPr sz="1800" b="0" i="0" kern="1200">
                <a:solidFill>
                  <a:schemeClr val="tx1"/>
                </a:solidFill>
                <a:latin typeface="Amsi Pro Light" panose="020B0A06020201010104" pitchFamily="34" charset="77"/>
                <a:ea typeface="+mn-ea"/>
                <a:cs typeface="+mn-cs"/>
              </a:defRPr>
            </a:lvl2pPr>
            <a:lvl3pPr marL="890588" indent="-220663" algn="l" defTabSz="914400" rtl="0" eaLnBrk="1" latinLnBrk="0" hangingPunct="1">
              <a:lnSpc>
                <a:spcPct val="90000"/>
              </a:lnSpc>
              <a:spcBef>
                <a:spcPts val="500"/>
              </a:spcBef>
              <a:buClr>
                <a:schemeClr val="accent2"/>
              </a:buClr>
              <a:buFont typeface="Arial" panose="020B0604020202020204" pitchFamily="34" charset="0"/>
              <a:buChar char="•"/>
              <a:tabLst/>
              <a:defRPr sz="1600" b="0" i="0" kern="1200">
                <a:solidFill>
                  <a:schemeClr val="tx1"/>
                </a:solidFill>
                <a:latin typeface="Amsi Pro Light" panose="020B0A06020201010104" pitchFamily="34" charset="77"/>
                <a:ea typeface="+mn-ea"/>
                <a:cs typeface="+mn-cs"/>
              </a:defRPr>
            </a:lvl3pPr>
            <a:lvl4pPr marL="1206500" indent="-228600" algn="l" defTabSz="914400" rtl="0" eaLnBrk="1" latinLnBrk="0" hangingPunct="1">
              <a:lnSpc>
                <a:spcPct val="90000"/>
              </a:lnSpc>
              <a:spcBef>
                <a:spcPts val="500"/>
              </a:spcBef>
              <a:buClr>
                <a:schemeClr val="accent2"/>
              </a:buClr>
              <a:buFont typeface="Arial" panose="020B0604020202020204" pitchFamily="34" charset="0"/>
              <a:buChar char="•"/>
              <a:tabLst/>
              <a:defRPr sz="1400" b="0" i="0" kern="1200">
                <a:solidFill>
                  <a:schemeClr val="tx1"/>
                </a:solidFill>
                <a:latin typeface="Amsi Pro Light" panose="020B0A06020201010104" pitchFamily="34" charset="77"/>
                <a:ea typeface="+mn-ea"/>
                <a:cs typeface="+mn-cs"/>
              </a:defRPr>
            </a:lvl4pPr>
            <a:lvl5pPr marL="1514475" indent="-222250" algn="l" defTabSz="914400" rtl="0" eaLnBrk="1" latinLnBrk="0" hangingPunct="1">
              <a:lnSpc>
                <a:spcPct val="90000"/>
              </a:lnSpc>
              <a:spcBef>
                <a:spcPts val="500"/>
              </a:spcBef>
              <a:buClr>
                <a:schemeClr val="accent2"/>
              </a:buClr>
              <a:buFont typeface="Arial" panose="020B0604020202020204" pitchFamily="34" charset="0"/>
              <a:buChar char="•"/>
              <a:tabLst/>
              <a:defRPr sz="1400" b="0" i="0" kern="1200">
                <a:solidFill>
                  <a:schemeClr val="tx1"/>
                </a:solidFill>
                <a:latin typeface="Amsi Pro Light" panose="020B0A0602020101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rgbClr val="3C4B5E"/>
              </a:buClr>
              <a:buFont typeface="Arial" panose="020B0604020202020204" pitchFamily="34" charset="0"/>
              <a:buNone/>
            </a:pPr>
            <a:r>
              <a:rPr lang="da-DK" sz="1050" b="1" dirty="0">
                <a:latin typeface="Libre Franklin" pitchFamily="2" charset="77"/>
              </a:rPr>
              <a:t>Konkurrence:</a:t>
            </a:r>
            <a:br>
              <a:rPr lang="da-DK" sz="1050" b="1" dirty="0">
                <a:latin typeface="Libre Franklin" pitchFamily="2" charset="77"/>
              </a:rPr>
            </a:br>
            <a:r>
              <a:rPr lang="da-DK" sz="1050" dirty="0">
                <a:latin typeface="Libre Franklin" pitchFamily="2" charset="77"/>
              </a:rPr>
              <a:t>Når producenterne samarbejder og samler deres ressourcer i en producentejet virksomhed, kan det give dem stordriftsfordele, adgang til markeder og bedre forhandlingsstyrke, end de kunne opnå alene. Det kan også muliggøre helt nye aktiviteter, fordi de kan deles om omkostninger og risiko.</a:t>
            </a:r>
          </a:p>
        </p:txBody>
      </p:sp>
      <p:pic>
        <p:nvPicPr>
          <p:cNvPr id="2" name="Picture 1">
            <a:extLst>
              <a:ext uri="{FF2B5EF4-FFF2-40B4-BE49-F238E27FC236}">
                <a16:creationId xmlns:a16="http://schemas.microsoft.com/office/drawing/2014/main" id="{1F17D006-12C1-2A40-3BD1-7C91F909F41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1500" y="2492387"/>
            <a:ext cx="3016250" cy="2838450"/>
          </a:xfrm>
          <a:prstGeom prst="rect">
            <a:avLst/>
          </a:prstGeom>
        </p:spPr>
      </p:pic>
      <p:sp>
        <p:nvSpPr>
          <p:cNvPr id="6" name="Titel 1">
            <a:extLst>
              <a:ext uri="{FF2B5EF4-FFF2-40B4-BE49-F238E27FC236}">
                <a16:creationId xmlns:a16="http://schemas.microsoft.com/office/drawing/2014/main" id="{3FE352FE-CABB-6BED-3BE6-94836264A556}"/>
              </a:ext>
            </a:extLst>
          </p:cNvPr>
          <p:cNvSpPr txBox="1">
            <a:spLocks/>
          </p:cNvSpPr>
          <p:nvPr/>
        </p:nvSpPr>
        <p:spPr>
          <a:xfrm>
            <a:off x="3668112" y="438333"/>
            <a:ext cx="6141931" cy="5355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000" b="1" i="0" kern="1200">
                <a:solidFill>
                  <a:schemeClr val="tx1"/>
                </a:solidFill>
                <a:latin typeface="Amsi Pro Bold" panose="020B0A06020201010104" pitchFamily="34" charset="77"/>
                <a:ea typeface="+mj-ea"/>
                <a:cs typeface="+mj-cs"/>
              </a:defRPr>
            </a:lvl1pPr>
          </a:lstStyle>
          <a:p>
            <a:r>
              <a:rPr lang="da-DK" sz="1600" dirty="0">
                <a:latin typeface="Libre Franklin" pitchFamily="2" charset="77"/>
              </a:rPr>
              <a:t>I producentejede virksomheder er</a:t>
            </a:r>
          </a:p>
          <a:p>
            <a:r>
              <a:rPr lang="da-DK" sz="1600" dirty="0">
                <a:latin typeface="Libre Franklin" pitchFamily="2" charset="77"/>
              </a:rPr>
              <a:t>virksomheden producenternes forlængede arm</a:t>
            </a:r>
          </a:p>
        </p:txBody>
      </p:sp>
    </p:spTree>
    <p:extLst>
      <p:ext uri="{BB962C8B-B14F-4D97-AF65-F5344CB8AC3E}">
        <p14:creationId xmlns:p14="http://schemas.microsoft.com/office/powerpoint/2010/main" val="4159753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a:extLst>
            <a:ext uri="{FF2B5EF4-FFF2-40B4-BE49-F238E27FC236}">
              <a16:creationId xmlns:a16="http://schemas.microsoft.com/office/drawing/2014/main" id="{AA2C4306-C857-EB28-6A5D-92530ED570A9}"/>
            </a:ext>
          </a:extLst>
        </p:cNvPr>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97CCEE49-6E8D-3FD9-913A-E2038DA16F1A}"/>
              </a:ext>
            </a:extLst>
          </p:cNvPr>
          <p:cNvSpPr>
            <a:spLocks noGrp="1"/>
          </p:cNvSpPr>
          <p:nvPr>
            <p:ph sz="quarter" idx="4"/>
          </p:nvPr>
        </p:nvSpPr>
        <p:spPr>
          <a:xfrm>
            <a:off x="5760000" y="2296986"/>
            <a:ext cx="6432000" cy="4561014"/>
          </a:xfrm>
        </p:spPr>
        <p:txBody>
          <a:bodyPr>
            <a:noAutofit/>
          </a:bodyPr>
          <a:lstStyle/>
          <a:p>
            <a:pPr marL="457200" indent="-457200">
              <a:lnSpc>
                <a:spcPct val="100000"/>
              </a:lnSpc>
              <a:buClr>
                <a:srgbClr val="3C4B5E"/>
              </a:buClr>
              <a:buFont typeface="+mj-lt"/>
              <a:buAutoNum type="arabicPeriod"/>
            </a:pPr>
            <a:r>
              <a:rPr lang="da-DK" sz="1200" dirty="0">
                <a:latin typeface="Libre Franklin" pitchFamily="2" charset="77"/>
              </a:rPr>
              <a:t>Introduktion til emnet: Demokratiske virksomheder og ”demokratisk forretningsudvikling” </a:t>
            </a:r>
          </a:p>
          <a:p>
            <a:pPr marL="811213" lvl="1" indent="-457200">
              <a:lnSpc>
                <a:spcPct val="100000"/>
              </a:lnSpc>
              <a:buClr>
                <a:srgbClr val="3C4B5E"/>
              </a:buClr>
            </a:pPr>
            <a:r>
              <a:rPr lang="da-DK" sz="1200" dirty="0">
                <a:latin typeface="Libre Franklin" pitchFamily="2" charset="77"/>
              </a:rPr>
              <a:t>Oplæg (10 minutter?)</a:t>
            </a:r>
          </a:p>
          <a:p>
            <a:pPr marL="457200" indent="-457200">
              <a:lnSpc>
                <a:spcPct val="150000"/>
              </a:lnSpc>
              <a:buClr>
                <a:srgbClr val="3C4B5E"/>
              </a:buClr>
              <a:buFont typeface="+mj-lt"/>
              <a:buAutoNum type="arabicPeriod"/>
            </a:pPr>
            <a:r>
              <a:rPr lang="da-DK" sz="1200" dirty="0">
                <a:latin typeface="Libre Franklin" pitchFamily="2" charset="77"/>
              </a:rPr>
              <a:t>Jeres forretningsidé</a:t>
            </a:r>
          </a:p>
          <a:p>
            <a:pPr marL="811213" lvl="1" indent="-457200">
              <a:lnSpc>
                <a:spcPct val="100000"/>
              </a:lnSpc>
              <a:buClr>
                <a:srgbClr val="3C4B5E"/>
              </a:buClr>
            </a:pPr>
            <a:r>
              <a:rPr lang="da-DK" sz="1200" dirty="0">
                <a:latin typeface="Libre Franklin" pitchFamily="2" charset="77"/>
              </a:rPr>
              <a:t>Gruppearbejde (kan eventuelt laves inden?)</a:t>
            </a:r>
          </a:p>
          <a:p>
            <a:pPr marL="457200" indent="-457200">
              <a:lnSpc>
                <a:spcPct val="150000"/>
              </a:lnSpc>
              <a:buClr>
                <a:srgbClr val="3C4B5E"/>
              </a:buClr>
              <a:buFont typeface="+mj-lt"/>
              <a:buAutoNum type="arabicPeriod"/>
            </a:pPr>
            <a:r>
              <a:rPr lang="da-DK" sz="1200" dirty="0">
                <a:latin typeface="Libre Franklin" pitchFamily="2" charset="77"/>
              </a:rPr>
              <a:t>Forestillingsøvelse i grupper: Hvordan ville jeres idé se ud som en demokratisk ejet virksomhed? </a:t>
            </a:r>
          </a:p>
          <a:p>
            <a:pPr marL="811213" lvl="1" indent="-457200">
              <a:lnSpc>
                <a:spcPct val="100000"/>
              </a:lnSpc>
              <a:buClr>
                <a:srgbClr val="3C4B5E"/>
              </a:buClr>
            </a:pPr>
            <a:r>
              <a:rPr lang="da-DK" sz="1200" dirty="0">
                <a:latin typeface="Libre Franklin" pitchFamily="2" charset="77"/>
              </a:rPr>
              <a:t>Gruppearbejde (30 minutter?)</a:t>
            </a:r>
          </a:p>
          <a:p>
            <a:pPr marL="457200" indent="-457200">
              <a:lnSpc>
                <a:spcPct val="150000"/>
              </a:lnSpc>
              <a:buClr>
                <a:srgbClr val="3C4B5E"/>
              </a:buClr>
              <a:buFont typeface="+mj-lt"/>
              <a:buAutoNum type="arabicPeriod"/>
            </a:pPr>
            <a:r>
              <a:rPr lang="da-DK" sz="1200" dirty="0">
                <a:latin typeface="Libre Franklin" pitchFamily="2" charset="77"/>
              </a:rPr>
              <a:t>Præsentationer og diskussion i plenum</a:t>
            </a:r>
          </a:p>
          <a:p>
            <a:pPr marL="811213" lvl="1" indent="-457200">
              <a:lnSpc>
                <a:spcPct val="100000"/>
              </a:lnSpc>
              <a:buClr>
                <a:srgbClr val="3C4B5E"/>
              </a:buClr>
              <a:buFont typeface="+mj-lt"/>
              <a:buAutoNum type="arabicPeriod"/>
            </a:pPr>
            <a:r>
              <a:rPr lang="da-DK" sz="1200" dirty="0">
                <a:latin typeface="Libre Franklin" pitchFamily="2" charset="77"/>
              </a:rPr>
              <a:t>Forbrugerejede virksomheder </a:t>
            </a:r>
          </a:p>
          <a:p>
            <a:pPr marL="811213" lvl="1" indent="-457200">
              <a:lnSpc>
                <a:spcPct val="100000"/>
              </a:lnSpc>
              <a:buClr>
                <a:srgbClr val="3C4B5E"/>
              </a:buClr>
              <a:buFont typeface="+mj-lt"/>
              <a:buAutoNum type="arabicPeriod"/>
            </a:pPr>
            <a:r>
              <a:rPr lang="da-DK" sz="1200" dirty="0">
                <a:latin typeface="Libre Franklin" pitchFamily="2" charset="77"/>
              </a:rPr>
              <a:t>Producentejede virksomheder </a:t>
            </a:r>
          </a:p>
          <a:p>
            <a:pPr marL="811213" lvl="1" indent="-457200">
              <a:lnSpc>
                <a:spcPct val="100000"/>
              </a:lnSpc>
              <a:buClr>
                <a:srgbClr val="3C4B5E"/>
              </a:buClr>
              <a:buFont typeface="+mj-lt"/>
              <a:buAutoNum type="arabicPeriod"/>
            </a:pPr>
            <a:r>
              <a:rPr lang="da-DK" sz="1200" dirty="0">
                <a:latin typeface="Libre Franklin" pitchFamily="2" charset="77"/>
              </a:rPr>
              <a:t>Medarbejderejede virksomheder</a:t>
            </a:r>
          </a:p>
          <a:p>
            <a:pPr marL="457200" indent="-457200">
              <a:lnSpc>
                <a:spcPct val="150000"/>
              </a:lnSpc>
              <a:buClr>
                <a:srgbClr val="3C4B5E"/>
              </a:buClr>
              <a:buFont typeface="+mj-lt"/>
              <a:buAutoNum type="arabicPeriod"/>
            </a:pPr>
            <a:r>
              <a:rPr lang="da-DK" sz="1200" dirty="0">
                <a:latin typeface="Libre Franklin" pitchFamily="2" charset="77"/>
              </a:rPr>
              <a:t>Opsamling og næste skridt</a:t>
            </a:r>
          </a:p>
        </p:txBody>
      </p:sp>
      <p:sp>
        <p:nvSpPr>
          <p:cNvPr id="13" name="Titel 1">
            <a:extLst>
              <a:ext uri="{FF2B5EF4-FFF2-40B4-BE49-F238E27FC236}">
                <a16:creationId xmlns:a16="http://schemas.microsoft.com/office/drawing/2014/main" id="{864A45C4-8D24-5417-6909-26AB35718FD2}"/>
              </a:ext>
            </a:extLst>
          </p:cNvPr>
          <p:cNvSpPr txBox="1">
            <a:spLocks/>
          </p:cNvSpPr>
          <p:nvPr/>
        </p:nvSpPr>
        <p:spPr>
          <a:xfrm>
            <a:off x="5760000" y="360000"/>
            <a:ext cx="5439310" cy="923330"/>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sz="4000" b="1" i="0" kern="1200">
                <a:solidFill>
                  <a:schemeClr val="tx1"/>
                </a:solidFill>
                <a:latin typeface="Amsi Pro Bold" panose="020B0A06020201010104" pitchFamily="34" charset="77"/>
                <a:ea typeface="+mj-ea"/>
                <a:cs typeface="+mj-cs"/>
              </a:defRPr>
            </a:lvl1pPr>
          </a:lstStyle>
          <a:p>
            <a:r>
              <a:rPr lang="da-DK" sz="3000" dirty="0">
                <a:latin typeface="Libre Franklin" pitchFamily="2" charset="77"/>
              </a:rPr>
              <a:t>Inspirationsworkshop om </a:t>
            </a:r>
            <a:br>
              <a:rPr lang="da-DK" sz="3000" dirty="0">
                <a:latin typeface="Libre Franklin" pitchFamily="2" charset="77"/>
              </a:rPr>
            </a:br>
            <a:r>
              <a:rPr lang="da-DK" sz="3000" dirty="0">
                <a:latin typeface="Libre Franklin" pitchFamily="2" charset="77"/>
              </a:rPr>
              <a:t>demokratiske virksomheder</a:t>
            </a:r>
          </a:p>
        </p:txBody>
      </p:sp>
      <p:sp>
        <p:nvSpPr>
          <p:cNvPr id="14" name="Pladsholder til tekst 3">
            <a:extLst>
              <a:ext uri="{FF2B5EF4-FFF2-40B4-BE49-F238E27FC236}">
                <a16:creationId xmlns:a16="http://schemas.microsoft.com/office/drawing/2014/main" id="{C62F1767-0F71-38DE-E6A8-9E14B13871DA}"/>
              </a:ext>
            </a:extLst>
          </p:cNvPr>
          <p:cNvSpPr txBox="1">
            <a:spLocks/>
          </p:cNvSpPr>
          <p:nvPr/>
        </p:nvSpPr>
        <p:spPr>
          <a:xfrm>
            <a:off x="5760000" y="1651098"/>
            <a:ext cx="5725165" cy="340938"/>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tabLst/>
              <a:defRPr sz="2400" b="1" i="0" kern="1200">
                <a:solidFill>
                  <a:schemeClr val="tx1"/>
                </a:solidFill>
                <a:latin typeface="Amsi Pro Bold" panose="020B0A06020201010104" pitchFamily="34" charset="77"/>
                <a:ea typeface="+mn-ea"/>
                <a:cs typeface="+mn-cs"/>
              </a:defRPr>
            </a:lvl1pPr>
            <a:lvl2pPr marL="457200" indent="0" algn="l" defTabSz="914400" rtl="0" eaLnBrk="1" latinLnBrk="0" hangingPunct="1">
              <a:lnSpc>
                <a:spcPct val="90000"/>
              </a:lnSpc>
              <a:spcBef>
                <a:spcPts val="500"/>
              </a:spcBef>
              <a:buClr>
                <a:schemeClr val="accent2"/>
              </a:buClr>
              <a:buFont typeface="Arial" panose="020B0604020202020204" pitchFamily="34" charset="0"/>
              <a:buNone/>
              <a:tabLst/>
              <a:defRPr sz="2000" b="1" i="0" kern="1200">
                <a:solidFill>
                  <a:schemeClr val="tx1"/>
                </a:solidFill>
                <a:latin typeface="Amsi Pro Light" panose="020B0A06020201010104" pitchFamily="34" charset="77"/>
                <a:ea typeface="+mn-ea"/>
                <a:cs typeface="+mn-cs"/>
              </a:defRPr>
            </a:lvl2pPr>
            <a:lvl3pPr marL="914400" indent="0" algn="l" defTabSz="914400" rtl="0" eaLnBrk="1" latinLnBrk="0" hangingPunct="1">
              <a:lnSpc>
                <a:spcPct val="90000"/>
              </a:lnSpc>
              <a:spcBef>
                <a:spcPts val="500"/>
              </a:spcBef>
              <a:buClr>
                <a:schemeClr val="accent2"/>
              </a:buClr>
              <a:buFont typeface="Arial" panose="020B0604020202020204" pitchFamily="34" charset="0"/>
              <a:buNone/>
              <a:tabLst/>
              <a:defRPr sz="1800" b="1" i="0" kern="1200">
                <a:solidFill>
                  <a:schemeClr val="tx1"/>
                </a:solidFill>
                <a:latin typeface="Amsi Pro Light" panose="020B0A06020201010104" pitchFamily="34" charset="77"/>
                <a:ea typeface="+mn-ea"/>
                <a:cs typeface="+mn-cs"/>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tabLst/>
              <a:defRPr sz="1600" b="1" i="0" kern="1200">
                <a:solidFill>
                  <a:schemeClr val="tx1"/>
                </a:solidFill>
                <a:latin typeface="Amsi Pro Light" panose="020B0A06020201010104" pitchFamily="34" charset="77"/>
                <a:ea typeface="+mn-ea"/>
                <a:cs typeface="+mn-cs"/>
              </a:defRPr>
            </a:lvl4pPr>
            <a:lvl5pPr marL="1828800" indent="0" algn="l" defTabSz="914400" rtl="0" eaLnBrk="1" latinLnBrk="0" hangingPunct="1">
              <a:lnSpc>
                <a:spcPct val="90000"/>
              </a:lnSpc>
              <a:spcBef>
                <a:spcPts val="500"/>
              </a:spcBef>
              <a:buClr>
                <a:schemeClr val="accent2"/>
              </a:buClr>
              <a:buFont typeface="Arial" panose="020B0604020202020204" pitchFamily="34" charset="0"/>
              <a:buNone/>
              <a:tabLst/>
              <a:defRPr sz="1600" b="1" i="0" kern="1200">
                <a:solidFill>
                  <a:schemeClr val="tx1"/>
                </a:solidFill>
                <a:latin typeface="Amsi Pro Light" panose="020B0A060202010101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da-DK" sz="1600" dirty="0">
                <a:latin typeface="Libre Franklin SemiBold" pitchFamily="2" charset="77"/>
              </a:rPr>
              <a:t>Workshopformat</a:t>
            </a:r>
          </a:p>
        </p:txBody>
      </p:sp>
      <p:cxnSp>
        <p:nvCxnSpPr>
          <p:cNvPr id="16" name="Straight Connector 15">
            <a:extLst>
              <a:ext uri="{FF2B5EF4-FFF2-40B4-BE49-F238E27FC236}">
                <a16:creationId xmlns:a16="http://schemas.microsoft.com/office/drawing/2014/main" id="{7F147265-1144-6F9A-8148-FE1408D819BF}"/>
              </a:ext>
            </a:extLst>
          </p:cNvPr>
          <p:cNvCxnSpPr>
            <a:cxnSpLocks/>
          </p:cNvCxnSpPr>
          <p:nvPr/>
        </p:nvCxnSpPr>
        <p:spPr>
          <a:xfrm>
            <a:off x="5760000" y="1484281"/>
            <a:ext cx="5943600" cy="0"/>
          </a:xfrm>
          <a:prstGeom prst="line">
            <a:avLst/>
          </a:prstGeom>
          <a:ln w="12700">
            <a:solidFill>
              <a:srgbClr val="3C4B5E">
                <a:alpha val="20000"/>
              </a:srgbClr>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CC70EDB1-9208-4B73-E0BA-41408F1B5EDF}"/>
              </a:ext>
            </a:extLst>
          </p:cNvPr>
          <p:cNvPicPr>
            <a:picLocks noChangeAspect="1"/>
          </p:cNvPicPr>
          <p:nvPr/>
        </p:nvPicPr>
        <p:blipFill>
          <a:blip r:embed="rId3"/>
          <a:stretch>
            <a:fillRect/>
          </a:stretch>
        </p:blipFill>
        <p:spPr>
          <a:xfrm>
            <a:off x="-342358" y="134287"/>
            <a:ext cx="6589426" cy="6589426"/>
          </a:xfrm>
          <a:prstGeom prst="rect">
            <a:avLst/>
          </a:prstGeom>
        </p:spPr>
      </p:pic>
    </p:spTree>
    <p:extLst>
      <p:ext uri="{BB962C8B-B14F-4D97-AF65-F5344CB8AC3E}">
        <p14:creationId xmlns:p14="http://schemas.microsoft.com/office/powerpoint/2010/main" val="24165096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3825BC9-815F-88E3-4311-69028D50957C}"/>
            </a:ext>
          </a:extLst>
        </p:cNvPr>
        <p:cNvGrpSpPr/>
        <p:nvPr/>
      </p:nvGrpSpPr>
      <p:grpSpPr>
        <a:xfrm>
          <a:off x="0" y="0"/>
          <a:ext cx="0" cy="0"/>
          <a:chOff x="0" y="0"/>
          <a:chExt cx="0" cy="0"/>
        </a:xfrm>
      </p:grpSpPr>
      <p:sp>
        <p:nvSpPr>
          <p:cNvPr id="13" name="Titel 1">
            <a:extLst>
              <a:ext uri="{FF2B5EF4-FFF2-40B4-BE49-F238E27FC236}">
                <a16:creationId xmlns:a16="http://schemas.microsoft.com/office/drawing/2014/main" id="{15C92FC1-8805-1794-4AC6-6A4F53BAA661}"/>
              </a:ext>
            </a:extLst>
          </p:cNvPr>
          <p:cNvSpPr txBox="1">
            <a:spLocks/>
          </p:cNvSpPr>
          <p:nvPr/>
        </p:nvSpPr>
        <p:spPr>
          <a:xfrm>
            <a:off x="620684" y="360000"/>
            <a:ext cx="3031599" cy="923330"/>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sz="4000" b="1" i="0" kern="1200">
                <a:solidFill>
                  <a:schemeClr val="tx1"/>
                </a:solidFill>
                <a:latin typeface="Amsi Pro Bold" panose="020B0A06020201010104" pitchFamily="34" charset="77"/>
                <a:ea typeface="+mj-ea"/>
                <a:cs typeface="+mj-cs"/>
              </a:defRPr>
            </a:lvl1pPr>
          </a:lstStyle>
          <a:p>
            <a:r>
              <a:rPr lang="da-DK" sz="3000" dirty="0">
                <a:latin typeface="Libre Franklin" pitchFamily="2" charset="77"/>
              </a:rPr>
              <a:t>Mød:</a:t>
            </a:r>
          </a:p>
          <a:p>
            <a:r>
              <a:rPr lang="da-DK" sz="3000" dirty="0">
                <a:latin typeface="Libre Franklin" pitchFamily="2" charset="77"/>
              </a:rPr>
              <a:t>Medarbejderne</a:t>
            </a:r>
          </a:p>
        </p:txBody>
      </p:sp>
      <p:cxnSp>
        <p:nvCxnSpPr>
          <p:cNvPr id="16" name="Straight Connector 15">
            <a:extLst>
              <a:ext uri="{FF2B5EF4-FFF2-40B4-BE49-F238E27FC236}">
                <a16:creationId xmlns:a16="http://schemas.microsoft.com/office/drawing/2014/main" id="{EC608749-76AA-7330-F868-CB5F2EF88F88}"/>
              </a:ext>
            </a:extLst>
          </p:cNvPr>
          <p:cNvCxnSpPr>
            <a:cxnSpLocks/>
          </p:cNvCxnSpPr>
          <p:nvPr/>
        </p:nvCxnSpPr>
        <p:spPr>
          <a:xfrm>
            <a:off x="407895" y="1283330"/>
            <a:ext cx="11376211" cy="0"/>
          </a:xfrm>
          <a:prstGeom prst="line">
            <a:avLst/>
          </a:prstGeom>
          <a:ln w="12700">
            <a:solidFill>
              <a:srgbClr val="3C4B5E">
                <a:alpha val="20000"/>
              </a:srgbClr>
            </a:solidFill>
          </a:ln>
        </p:spPr>
        <p:style>
          <a:lnRef idx="1">
            <a:schemeClr val="accent1"/>
          </a:lnRef>
          <a:fillRef idx="0">
            <a:schemeClr val="accent1"/>
          </a:fillRef>
          <a:effectRef idx="0">
            <a:schemeClr val="accent1"/>
          </a:effectRef>
          <a:fontRef idx="minor">
            <a:schemeClr val="tx1"/>
          </a:fontRef>
        </p:style>
      </p:cxnSp>
      <p:sp>
        <p:nvSpPr>
          <p:cNvPr id="12" name="Titel 1">
            <a:extLst>
              <a:ext uri="{FF2B5EF4-FFF2-40B4-BE49-F238E27FC236}">
                <a16:creationId xmlns:a16="http://schemas.microsoft.com/office/drawing/2014/main" id="{84D7170B-360B-D597-E93A-BCA59AF12DE2}"/>
              </a:ext>
            </a:extLst>
          </p:cNvPr>
          <p:cNvSpPr txBox="1">
            <a:spLocks/>
          </p:cNvSpPr>
          <p:nvPr/>
        </p:nvSpPr>
        <p:spPr>
          <a:xfrm>
            <a:off x="3668113" y="401549"/>
            <a:ext cx="5895922" cy="92333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000" b="1" i="0" kern="1200">
                <a:solidFill>
                  <a:schemeClr val="tx1"/>
                </a:solidFill>
                <a:latin typeface="Amsi Pro Bold" panose="020B0A06020201010104" pitchFamily="34" charset="77"/>
                <a:ea typeface="+mj-ea"/>
                <a:cs typeface="+mj-cs"/>
              </a:defRPr>
            </a:lvl1pPr>
          </a:lstStyle>
          <a:p>
            <a:r>
              <a:rPr lang="da-DK" sz="2000" dirty="0">
                <a:latin typeface="Libre Franklin" pitchFamily="2" charset="77"/>
              </a:rPr>
              <a:t>I medarbejderejede virksomheder leverer medarbejderne ekstra værdi</a:t>
            </a:r>
          </a:p>
          <a:p>
            <a:endParaRPr lang="da-DK" sz="2000" dirty="0">
              <a:latin typeface="Libre Franklin" pitchFamily="2" charset="77"/>
            </a:endParaRPr>
          </a:p>
        </p:txBody>
      </p:sp>
      <p:grpSp>
        <p:nvGrpSpPr>
          <p:cNvPr id="15" name="Group 14">
            <a:extLst>
              <a:ext uri="{FF2B5EF4-FFF2-40B4-BE49-F238E27FC236}">
                <a16:creationId xmlns:a16="http://schemas.microsoft.com/office/drawing/2014/main" id="{1F980FC2-5470-0969-CB33-69FEEB462C59}"/>
              </a:ext>
            </a:extLst>
          </p:cNvPr>
          <p:cNvGrpSpPr/>
          <p:nvPr/>
        </p:nvGrpSpPr>
        <p:grpSpPr>
          <a:xfrm>
            <a:off x="3710595" y="2725867"/>
            <a:ext cx="4737445" cy="2679158"/>
            <a:chOff x="4306025" y="2420517"/>
            <a:chExt cx="4737445" cy="2679158"/>
          </a:xfrm>
        </p:grpSpPr>
        <p:pic>
          <p:nvPicPr>
            <p:cNvPr id="9" name="Picture 2" descr="Norlys implementerede P-GAP &amp; det blev en øjenåbner - NPS.today">
              <a:extLst>
                <a:ext uri="{FF2B5EF4-FFF2-40B4-BE49-F238E27FC236}">
                  <a16:creationId xmlns:a16="http://schemas.microsoft.com/office/drawing/2014/main" id="{524F0A23-4001-F1D8-9F40-49CBAFB1266C}"/>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a:fillRect/>
            </a:stretch>
          </p:blipFill>
          <p:spPr bwMode="auto">
            <a:xfrm>
              <a:off x="4306025" y="2420517"/>
              <a:ext cx="2433445" cy="1418423"/>
            </a:xfrm>
            <a:prstGeom prst="rect">
              <a:avLst/>
            </a:prstGeom>
            <a:blipFill dpi="0" rotWithShape="1">
              <a:blip r:embed="rId4" cstate="print">
                <a:extLst>
                  <a:ext uri="{28A0092B-C50C-407E-A947-70E740481C1C}">
                    <a14:useLocalDpi xmlns:a14="http://schemas.microsoft.com/office/drawing/2010/main"/>
                  </a:ext>
                </a:extLst>
              </a:blip>
              <a:srcRect/>
              <a:stretch>
                <a:fillRect/>
              </a:stretch>
            </a:blipFill>
          </p:spPr>
        </p:pic>
        <p:pic>
          <p:nvPicPr>
            <p:cNvPr id="10" name="Picture 4">
              <a:extLst>
                <a:ext uri="{FF2B5EF4-FFF2-40B4-BE49-F238E27FC236}">
                  <a16:creationId xmlns:a16="http://schemas.microsoft.com/office/drawing/2014/main" id="{95FD02CE-33B0-1910-9D86-B952E760AED4}"/>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a:fillRect/>
            </a:stretch>
          </p:blipFill>
          <p:spPr bwMode="auto">
            <a:xfrm>
              <a:off x="4306025" y="3791533"/>
              <a:ext cx="2433445" cy="130814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7FF6F67A-D94C-832D-64B1-5CD73338FACF}"/>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a:fillRect/>
            </a:stretch>
          </p:blipFill>
          <p:spPr bwMode="auto">
            <a:xfrm>
              <a:off x="6739470" y="3791534"/>
              <a:ext cx="2304000" cy="1296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a:extLst>
                <a:ext uri="{FF2B5EF4-FFF2-40B4-BE49-F238E27FC236}">
                  <a16:creationId xmlns:a16="http://schemas.microsoft.com/office/drawing/2014/main" id="{B59FA448-9F26-B0BC-D145-CD48ACA7CBA3}"/>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a:fillRect/>
            </a:stretch>
          </p:blipFill>
          <p:spPr bwMode="auto">
            <a:xfrm>
              <a:off x="6739470" y="2420518"/>
              <a:ext cx="2304000" cy="13710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a:extLst>
              <a:ext uri="{FF2B5EF4-FFF2-40B4-BE49-F238E27FC236}">
                <a16:creationId xmlns:a16="http://schemas.microsoft.com/office/drawing/2014/main" id="{1F460497-9409-E095-3987-A15F717CF94B}"/>
              </a:ext>
            </a:extLst>
          </p:cNvPr>
          <p:cNvGrpSpPr/>
          <p:nvPr/>
        </p:nvGrpSpPr>
        <p:grpSpPr>
          <a:xfrm>
            <a:off x="197224" y="1518605"/>
            <a:ext cx="3272117" cy="5157785"/>
            <a:chOff x="197224" y="1518605"/>
            <a:chExt cx="3272117" cy="5157785"/>
          </a:xfrm>
        </p:grpSpPr>
        <p:sp>
          <p:nvSpPr>
            <p:cNvPr id="8" name="Pladsholder til indhold 2">
              <a:extLst>
                <a:ext uri="{FF2B5EF4-FFF2-40B4-BE49-F238E27FC236}">
                  <a16:creationId xmlns:a16="http://schemas.microsoft.com/office/drawing/2014/main" id="{EA0DB7BC-BF58-668E-5F95-38D7B7CC3FF6}"/>
                </a:ext>
              </a:extLst>
            </p:cNvPr>
            <p:cNvSpPr txBox="1">
              <a:spLocks/>
            </p:cNvSpPr>
            <p:nvPr/>
          </p:nvSpPr>
          <p:spPr>
            <a:xfrm>
              <a:off x="197224" y="1518605"/>
              <a:ext cx="3272117" cy="2025509"/>
            </a:xfrm>
            <a:prstGeom prst="rect">
              <a:avLst/>
            </a:prstGeom>
            <a:ln w="12700">
              <a:solidFill>
                <a:srgbClr val="002839">
                  <a:alpha val="20000"/>
                </a:srgbClr>
              </a:solidFill>
            </a:ln>
          </p:spPr>
          <p:txBody>
            <a:bodyPr vert="horz" wrap="square" lIns="180000" tIns="180000" rIns="180000" bIns="180000" rtlCol="0">
              <a:sp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tabLst/>
                <a:defRPr sz="2000" b="0" i="0" kern="1200">
                  <a:solidFill>
                    <a:schemeClr val="tx1"/>
                  </a:solidFill>
                  <a:latin typeface="Amsi Pro Light" panose="020B0A06020201010104" pitchFamily="34" charset="77"/>
                  <a:ea typeface="+mn-ea"/>
                  <a:cs typeface="+mn-cs"/>
                </a:defRPr>
              </a:lvl1pPr>
              <a:lvl2pPr marL="582613" indent="-220663" algn="l" defTabSz="914400" rtl="0" eaLnBrk="1" latinLnBrk="0" hangingPunct="1">
                <a:lnSpc>
                  <a:spcPct val="90000"/>
                </a:lnSpc>
                <a:spcBef>
                  <a:spcPts val="500"/>
                </a:spcBef>
                <a:buClr>
                  <a:schemeClr val="accent2"/>
                </a:buClr>
                <a:buFont typeface="Arial" panose="020B0604020202020204" pitchFamily="34" charset="0"/>
                <a:buChar char="•"/>
                <a:tabLst/>
                <a:defRPr sz="1800" b="0" i="0" kern="1200">
                  <a:solidFill>
                    <a:schemeClr val="tx1"/>
                  </a:solidFill>
                  <a:latin typeface="Amsi Pro Light" panose="020B0A06020201010104" pitchFamily="34" charset="77"/>
                  <a:ea typeface="+mn-ea"/>
                  <a:cs typeface="+mn-cs"/>
                </a:defRPr>
              </a:lvl2pPr>
              <a:lvl3pPr marL="890588" indent="-220663" algn="l" defTabSz="914400" rtl="0" eaLnBrk="1" latinLnBrk="0" hangingPunct="1">
                <a:lnSpc>
                  <a:spcPct val="90000"/>
                </a:lnSpc>
                <a:spcBef>
                  <a:spcPts val="500"/>
                </a:spcBef>
                <a:buClr>
                  <a:schemeClr val="accent2"/>
                </a:buClr>
                <a:buFont typeface="Arial" panose="020B0604020202020204" pitchFamily="34" charset="0"/>
                <a:buChar char="•"/>
                <a:tabLst/>
                <a:defRPr sz="1600" b="0" i="0" kern="1200">
                  <a:solidFill>
                    <a:schemeClr val="tx1"/>
                  </a:solidFill>
                  <a:latin typeface="Amsi Pro Light" panose="020B0A06020201010104" pitchFamily="34" charset="77"/>
                  <a:ea typeface="+mn-ea"/>
                  <a:cs typeface="+mn-cs"/>
                </a:defRPr>
              </a:lvl3pPr>
              <a:lvl4pPr marL="1206500" indent="-228600" algn="l" defTabSz="914400" rtl="0" eaLnBrk="1" latinLnBrk="0" hangingPunct="1">
                <a:lnSpc>
                  <a:spcPct val="90000"/>
                </a:lnSpc>
                <a:spcBef>
                  <a:spcPts val="500"/>
                </a:spcBef>
                <a:buClr>
                  <a:schemeClr val="accent2"/>
                </a:buClr>
                <a:buFont typeface="Arial" panose="020B0604020202020204" pitchFamily="34" charset="0"/>
                <a:buChar char="•"/>
                <a:tabLst/>
                <a:defRPr sz="1400" b="0" i="0" kern="1200">
                  <a:solidFill>
                    <a:schemeClr val="tx1"/>
                  </a:solidFill>
                  <a:latin typeface="Amsi Pro Light" panose="020B0A06020201010104" pitchFamily="34" charset="77"/>
                  <a:ea typeface="+mn-ea"/>
                  <a:cs typeface="+mn-cs"/>
                </a:defRPr>
              </a:lvl4pPr>
              <a:lvl5pPr marL="1514475" indent="-222250" algn="l" defTabSz="914400" rtl="0" eaLnBrk="1" latinLnBrk="0" hangingPunct="1">
                <a:lnSpc>
                  <a:spcPct val="90000"/>
                </a:lnSpc>
                <a:spcBef>
                  <a:spcPts val="500"/>
                </a:spcBef>
                <a:buClr>
                  <a:schemeClr val="accent2"/>
                </a:buClr>
                <a:buFont typeface="Arial" panose="020B0604020202020204" pitchFamily="34" charset="0"/>
                <a:buChar char="•"/>
                <a:tabLst/>
                <a:defRPr sz="1400" b="0" i="0" kern="1200">
                  <a:solidFill>
                    <a:schemeClr val="tx1"/>
                  </a:solidFill>
                  <a:latin typeface="Amsi Pro Light" panose="020B0A0602020101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rgbClr val="3C4B5E"/>
                </a:buClr>
                <a:buFont typeface="Arial" panose="020B0604020202020204" pitchFamily="34" charset="0"/>
                <a:buNone/>
              </a:pPr>
              <a:r>
                <a:rPr lang="da-DK" sz="1200" b="1" dirty="0">
                  <a:latin typeface="Libre Franklin" pitchFamily="2" charset="77"/>
                </a:rPr>
                <a:t>Logik &amp; Co. </a:t>
              </a:r>
              <a:r>
                <a:rPr lang="da-DK" sz="1200" dirty="0">
                  <a:latin typeface="Libre Franklin" pitchFamily="2" charset="77"/>
                </a:rPr>
                <a:t>er et københavnsk byggefirma, som er specialister i renoveringer og ombygninger med stærke holdninger om bæredygtighed og socialt ansvar.</a:t>
              </a:r>
              <a:br>
                <a:rPr lang="da-DK" sz="1200" dirty="0">
                  <a:latin typeface="Libre Franklin" pitchFamily="2" charset="77"/>
                </a:rPr>
              </a:br>
              <a:r>
                <a:rPr lang="da-DK" sz="1200" dirty="0">
                  <a:latin typeface="Libre Franklin" pitchFamily="2" charset="77"/>
                </a:rPr>
                <a:t>De oplever at deres værdier er med til at tiltrække kunder, og de har let ved at tiltrække dygtige medarbejdere og lærlinge.</a:t>
              </a:r>
            </a:p>
          </p:txBody>
        </p:sp>
        <p:sp>
          <p:nvSpPr>
            <p:cNvPr id="17" name="Pladsholder til indhold 2">
              <a:extLst>
                <a:ext uri="{FF2B5EF4-FFF2-40B4-BE49-F238E27FC236}">
                  <a16:creationId xmlns:a16="http://schemas.microsoft.com/office/drawing/2014/main" id="{76B2E3A3-2FB0-4801-A65C-948D6F5A7BED}"/>
                </a:ext>
              </a:extLst>
            </p:cNvPr>
            <p:cNvSpPr txBox="1">
              <a:spLocks/>
            </p:cNvSpPr>
            <p:nvPr/>
          </p:nvSpPr>
          <p:spPr>
            <a:xfrm>
              <a:off x="197224" y="4096883"/>
              <a:ext cx="3272117" cy="2579507"/>
            </a:xfrm>
            <a:prstGeom prst="rect">
              <a:avLst/>
            </a:prstGeom>
            <a:ln w="12700">
              <a:solidFill>
                <a:srgbClr val="002839">
                  <a:alpha val="20000"/>
                </a:srgbClr>
              </a:solidFill>
            </a:ln>
          </p:spPr>
          <p:txBody>
            <a:bodyPr vert="horz" wrap="square" lIns="180000" tIns="180000" rIns="180000" bIns="180000" rtlCol="0">
              <a:sp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tabLst/>
                <a:defRPr sz="2000" b="0" i="0" kern="1200">
                  <a:solidFill>
                    <a:schemeClr val="tx1"/>
                  </a:solidFill>
                  <a:latin typeface="Amsi Pro Light" panose="020B0A06020201010104" pitchFamily="34" charset="77"/>
                  <a:ea typeface="+mn-ea"/>
                  <a:cs typeface="+mn-cs"/>
                </a:defRPr>
              </a:lvl1pPr>
              <a:lvl2pPr marL="582613" indent="-220663" algn="l" defTabSz="914400" rtl="0" eaLnBrk="1" latinLnBrk="0" hangingPunct="1">
                <a:lnSpc>
                  <a:spcPct val="90000"/>
                </a:lnSpc>
                <a:spcBef>
                  <a:spcPts val="500"/>
                </a:spcBef>
                <a:buClr>
                  <a:schemeClr val="accent2"/>
                </a:buClr>
                <a:buFont typeface="Arial" panose="020B0604020202020204" pitchFamily="34" charset="0"/>
                <a:buChar char="•"/>
                <a:tabLst/>
                <a:defRPr sz="1800" b="0" i="0" kern="1200">
                  <a:solidFill>
                    <a:schemeClr val="tx1"/>
                  </a:solidFill>
                  <a:latin typeface="Amsi Pro Light" panose="020B0A06020201010104" pitchFamily="34" charset="77"/>
                  <a:ea typeface="+mn-ea"/>
                  <a:cs typeface="+mn-cs"/>
                </a:defRPr>
              </a:lvl2pPr>
              <a:lvl3pPr marL="890588" indent="-220663" algn="l" defTabSz="914400" rtl="0" eaLnBrk="1" latinLnBrk="0" hangingPunct="1">
                <a:lnSpc>
                  <a:spcPct val="90000"/>
                </a:lnSpc>
                <a:spcBef>
                  <a:spcPts val="500"/>
                </a:spcBef>
                <a:buClr>
                  <a:schemeClr val="accent2"/>
                </a:buClr>
                <a:buFont typeface="Arial" panose="020B0604020202020204" pitchFamily="34" charset="0"/>
                <a:buChar char="•"/>
                <a:tabLst/>
                <a:defRPr sz="1600" b="0" i="0" kern="1200">
                  <a:solidFill>
                    <a:schemeClr val="tx1"/>
                  </a:solidFill>
                  <a:latin typeface="Amsi Pro Light" panose="020B0A06020201010104" pitchFamily="34" charset="77"/>
                  <a:ea typeface="+mn-ea"/>
                  <a:cs typeface="+mn-cs"/>
                </a:defRPr>
              </a:lvl3pPr>
              <a:lvl4pPr marL="1206500" indent="-228600" algn="l" defTabSz="914400" rtl="0" eaLnBrk="1" latinLnBrk="0" hangingPunct="1">
                <a:lnSpc>
                  <a:spcPct val="90000"/>
                </a:lnSpc>
                <a:spcBef>
                  <a:spcPts val="500"/>
                </a:spcBef>
                <a:buClr>
                  <a:schemeClr val="accent2"/>
                </a:buClr>
                <a:buFont typeface="Arial" panose="020B0604020202020204" pitchFamily="34" charset="0"/>
                <a:buChar char="•"/>
                <a:tabLst/>
                <a:defRPr sz="1400" b="0" i="0" kern="1200">
                  <a:solidFill>
                    <a:schemeClr val="tx1"/>
                  </a:solidFill>
                  <a:latin typeface="Amsi Pro Light" panose="020B0A06020201010104" pitchFamily="34" charset="77"/>
                  <a:ea typeface="+mn-ea"/>
                  <a:cs typeface="+mn-cs"/>
                </a:defRPr>
              </a:lvl4pPr>
              <a:lvl5pPr marL="1514475" indent="-222250" algn="l" defTabSz="914400" rtl="0" eaLnBrk="1" latinLnBrk="0" hangingPunct="1">
                <a:lnSpc>
                  <a:spcPct val="90000"/>
                </a:lnSpc>
                <a:spcBef>
                  <a:spcPts val="500"/>
                </a:spcBef>
                <a:buClr>
                  <a:schemeClr val="accent2"/>
                </a:buClr>
                <a:buFont typeface="Arial" panose="020B0604020202020204" pitchFamily="34" charset="0"/>
                <a:buChar char="•"/>
                <a:tabLst/>
                <a:defRPr sz="1400" b="0" i="0" kern="1200">
                  <a:solidFill>
                    <a:schemeClr val="tx1"/>
                  </a:solidFill>
                  <a:latin typeface="Amsi Pro Light" panose="020B0A0602020101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rgbClr val="3C4B5E"/>
                </a:buClr>
                <a:buFont typeface="Arial" panose="020B0604020202020204" pitchFamily="34" charset="0"/>
                <a:buNone/>
              </a:pPr>
              <a:r>
                <a:rPr lang="da-DK" sz="1200" b="1" dirty="0" err="1">
                  <a:latin typeface="Libre Franklin" pitchFamily="2" charset="77"/>
                </a:rPr>
                <a:t>Slowburn</a:t>
              </a:r>
              <a:r>
                <a:rPr lang="da-DK" sz="1200" b="1" dirty="0">
                  <a:latin typeface="Libre Franklin" pitchFamily="2" charset="77"/>
                </a:rPr>
                <a:t> Brewing </a:t>
              </a:r>
              <a:r>
                <a:rPr lang="da-DK" sz="1200" b="1" dirty="0" err="1">
                  <a:latin typeface="Libre Franklin" pitchFamily="2" charset="77"/>
                </a:rPr>
                <a:t>Co-op</a:t>
              </a:r>
              <a:r>
                <a:rPr lang="da-DK" sz="1200" b="1" dirty="0">
                  <a:latin typeface="Libre Franklin" pitchFamily="2" charset="77"/>
                </a:rPr>
                <a:t> </a:t>
              </a:r>
              <a:r>
                <a:rPr lang="da-DK" sz="1200" dirty="0">
                  <a:latin typeface="Libre Franklin" pitchFamily="2" charset="77"/>
                </a:rPr>
                <a:t>er et medarbejderejet bryggeri, der brygger specialøl, som bl.a. sælges på nogle af Danmarks bedste restauranter.</a:t>
              </a:r>
              <a:br>
                <a:rPr lang="da-DK" sz="1200" dirty="0">
                  <a:latin typeface="Libre Franklin" pitchFamily="2" charset="77"/>
                </a:rPr>
              </a:br>
              <a:r>
                <a:rPr lang="da-DK" sz="1200" dirty="0">
                  <a:latin typeface="Libre Franklin" pitchFamily="2" charset="77"/>
                </a:rPr>
                <a:t>De ønsker at skabe en virksomhed, hvor medarbejderne har indflydelse og gode forhold, og som bidrager til lokalsamfundet.</a:t>
              </a:r>
              <a:br>
                <a:rPr lang="da-DK" sz="1200" dirty="0">
                  <a:latin typeface="Libre Franklin" pitchFamily="2" charset="77"/>
                </a:rPr>
              </a:br>
              <a:r>
                <a:rPr lang="da-DK" sz="1200" dirty="0">
                  <a:latin typeface="Libre Franklin" pitchFamily="2" charset="77"/>
                </a:rPr>
                <a:t>Medarbejderejet giver dem uafhængighed til at fokusere på høj kvalitet og en stor troværdighed hos kundekredsen.</a:t>
              </a:r>
            </a:p>
          </p:txBody>
        </p:sp>
      </p:grpSp>
      <p:sp>
        <p:nvSpPr>
          <p:cNvPr id="22" name="Pladsholder til indhold 2">
            <a:extLst>
              <a:ext uri="{FF2B5EF4-FFF2-40B4-BE49-F238E27FC236}">
                <a16:creationId xmlns:a16="http://schemas.microsoft.com/office/drawing/2014/main" id="{F9215693-F4DA-6147-EC57-8F0EB48FA327}"/>
              </a:ext>
            </a:extLst>
          </p:cNvPr>
          <p:cNvSpPr txBox="1">
            <a:spLocks/>
          </p:cNvSpPr>
          <p:nvPr/>
        </p:nvSpPr>
        <p:spPr>
          <a:xfrm>
            <a:off x="8709212" y="1518605"/>
            <a:ext cx="3272117" cy="1840843"/>
          </a:xfrm>
          <a:prstGeom prst="rect">
            <a:avLst/>
          </a:prstGeom>
          <a:ln w="12700">
            <a:solidFill>
              <a:srgbClr val="002839">
                <a:alpha val="20000"/>
              </a:srgbClr>
            </a:solidFill>
          </a:ln>
        </p:spPr>
        <p:txBody>
          <a:bodyPr vert="horz" wrap="square" lIns="180000" tIns="180000" rIns="180000" bIns="180000" rtlCol="0">
            <a:sp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tabLst/>
              <a:defRPr sz="2000" b="0" i="0" kern="1200">
                <a:solidFill>
                  <a:schemeClr val="tx1"/>
                </a:solidFill>
                <a:latin typeface="Amsi Pro Light" panose="020B0A06020201010104" pitchFamily="34" charset="77"/>
                <a:ea typeface="+mn-ea"/>
                <a:cs typeface="+mn-cs"/>
              </a:defRPr>
            </a:lvl1pPr>
            <a:lvl2pPr marL="582613" indent="-220663" algn="l" defTabSz="914400" rtl="0" eaLnBrk="1" latinLnBrk="0" hangingPunct="1">
              <a:lnSpc>
                <a:spcPct val="90000"/>
              </a:lnSpc>
              <a:spcBef>
                <a:spcPts val="500"/>
              </a:spcBef>
              <a:buClr>
                <a:schemeClr val="accent2"/>
              </a:buClr>
              <a:buFont typeface="Arial" panose="020B0604020202020204" pitchFamily="34" charset="0"/>
              <a:buChar char="•"/>
              <a:tabLst/>
              <a:defRPr sz="1800" b="0" i="0" kern="1200">
                <a:solidFill>
                  <a:schemeClr val="tx1"/>
                </a:solidFill>
                <a:latin typeface="Amsi Pro Light" panose="020B0A06020201010104" pitchFamily="34" charset="77"/>
                <a:ea typeface="+mn-ea"/>
                <a:cs typeface="+mn-cs"/>
              </a:defRPr>
            </a:lvl2pPr>
            <a:lvl3pPr marL="890588" indent="-220663" algn="l" defTabSz="914400" rtl="0" eaLnBrk="1" latinLnBrk="0" hangingPunct="1">
              <a:lnSpc>
                <a:spcPct val="90000"/>
              </a:lnSpc>
              <a:spcBef>
                <a:spcPts val="500"/>
              </a:spcBef>
              <a:buClr>
                <a:schemeClr val="accent2"/>
              </a:buClr>
              <a:buFont typeface="Arial" panose="020B0604020202020204" pitchFamily="34" charset="0"/>
              <a:buChar char="•"/>
              <a:tabLst/>
              <a:defRPr sz="1600" b="0" i="0" kern="1200">
                <a:solidFill>
                  <a:schemeClr val="tx1"/>
                </a:solidFill>
                <a:latin typeface="Amsi Pro Light" panose="020B0A06020201010104" pitchFamily="34" charset="77"/>
                <a:ea typeface="+mn-ea"/>
                <a:cs typeface="+mn-cs"/>
              </a:defRPr>
            </a:lvl3pPr>
            <a:lvl4pPr marL="1206500" indent="-228600" algn="l" defTabSz="914400" rtl="0" eaLnBrk="1" latinLnBrk="0" hangingPunct="1">
              <a:lnSpc>
                <a:spcPct val="90000"/>
              </a:lnSpc>
              <a:spcBef>
                <a:spcPts val="500"/>
              </a:spcBef>
              <a:buClr>
                <a:schemeClr val="accent2"/>
              </a:buClr>
              <a:buFont typeface="Arial" panose="020B0604020202020204" pitchFamily="34" charset="0"/>
              <a:buChar char="•"/>
              <a:tabLst/>
              <a:defRPr sz="1400" b="0" i="0" kern="1200">
                <a:solidFill>
                  <a:schemeClr val="tx1"/>
                </a:solidFill>
                <a:latin typeface="Amsi Pro Light" panose="020B0A06020201010104" pitchFamily="34" charset="77"/>
                <a:ea typeface="+mn-ea"/>
                <a:cs typeface="+mn-cs"/>
              </a:defRPr>
            </a:lvl4pPr>
            <a:lvl5pPr marL="1514475" indent="-222250" algn="l" defTabSz="914400" rtl="0" eaLnBrk="1" latinLnBrk="0" hangingPunct="1">
              <a:lnSpc>
                <a:spcPct val="90000"/>
              </a:lnSpc>
              <a:spcBef>
                <a:spcPts val="500"/>
              </a:spcBef>
              <a:buClr>
                <a:schemeClr val="accent2"/>
              </a:buClr>
              <a:buFont typeface="Arial" panose="020B0604020202020204" pitchFamily="34" charset="0"/>
              <a:buChar char="•"/>
              <a:tabLst/>
              <a:defRPr sz="1400" b="0" i="0" kern="1200">
                <a:solidFill>
                  <a:schemeClr val="tx1"/>
                </a:solidFill>
                <a:latin typeface="Amsi Pro Light" panose="020B0A0602020101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rgbClr val="3C4B5E"/>
              </a:buClr>
              <a:buFont typeface="Arial" panose="020B0604020202020204" pitchFamily="34" charset="0"/>
              <a:buNone/>
            </a:pPr>
            <a:r>
              <a:rPr lang="da-DK" sz="1200" b="1" dirty="0">
                <a:latin typeface="Libre Franklin" pitchFamily="2" charset="77"/>
              </a:rPr>
              <a:t>Edinburgh Bicycle </a:t>
            </a:r>
            <a:r>
              <a:rPr lang="da-DK" sz="1200" b="1" dirty="0" err="1">
                <a:latin typeface="Libre Franklin" pitchFamily="2" charset="77"/>
              </a:rPr>
              <a:t>Cooperative</a:t>
            </a:r>
            <a:r>
              <a:rPr lang="da-DK" sz="1200" b="1" dirty="0">
                <a:latin typeface="Libre Franklin" pitchFamily="2" charset="77"/>
              </a:rPr>
              <a:t> </a:t>
            </a:r>
            <a:r>
              <a:rPr lang="da-DK" sz="1200" dirty="0">
                <a:latin typeface="Libre Franklin" pitchFamily="2" charset="77"/>
              </a:rPr>
              <a:t>er en cykelforretningskæde med butikker i Skotland og England, som er kendt for sin gode kundeservice. </a:t>
            </a:r>
            <a:br>
              <a:rPr lang="da-DK" sz="1200" dirty="0">
                <a:latin typeface="Libre Franklin" pitchFamily="2" charset="77"/>
              </a:rPr>
            </a:br>
            <a:r>
              <a:rPr lang="da-DK" sz="1200" dirty="0">
                <a:latin typeface="Libre Franklin" pitchFamily="2" charset="77"/>
              </a:rPr>
              <a:t>Fordi det er medarbejderne der ejer, bliver kunderne altid betjent af en ansat med stærk interesse i, at de får en god oplevelse. </a:t>
            </a:r>
          </a:p>
        </p:txBody>
      </p:sp>
      <p:sp>
        <p:nvSpPr>
          <p:cNvPr id="23" name="Pladsholder til indhold 2">
            <a:extLst>
              <a:ext uri="{FF2B5EF4-FFF2-40B4-BE49-F238E27FC236}">
                <a16:creationId xmlns:a16="http://schemas.microsoft.com/office/drawing/2014/main" id="{C38A58A7-E7DE-536F-90AB-015EAFEE6D47}"/>
              </a:ext>
            </a:extLst>
          </p:cNvPr>
          <p:cNvSpPr txBox="1">
            <a:spLocks/>
          </p:cNvSpPr>
          <p:nvPr/>
        </p:nvSpPr>
        <p:spPr>
          <a:xfrm>
            <a:off x="8709212" y="4738771"/>
            <a:ext cx="3272117" cy="548182"/>
          </a:xfrm>
          <a:prstGeom prst="rect">
            <a:avLst/>
          </a:prstGeom>
          <a:ln w="12700">
            <a:solidFill>
              <a:srgbClr val="002839">
                <a:alpha val="20000"/>
              </a:srgbClr>
            </a:solidFill>
          </a:ln>
        </p:spPr>
        <p:txBody>
          <a:bodyPr vert="horz" wrap="square" lIns="180000" tIns="180000" rIns="180000" bIns="180000" rtlCol="0">
            <a:sp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tabLst/>
              <a:defRPr sz="2000" b="0" i="0" kern="1200">
                <a:solidFill>
                  <a:schemeClr val="tx1"/>
                </a:solidFill>
                <a:latin typeface="Amsi Pro Light" panose="020B0A06020201010104" pitchFamily="34" charset="77"/>
                <a:ea typeface="+mn-ea"/>
                <a:cs typeface="+mn-cs"/>
              </a:defRPr>
            </a:lvl1pPr>
            <a:lvl2pPr marL="582613" indent="-220663" algn="l" defTabSz="914400" rtl="0" eaLnBrk="1" latinLnBrk="0" hangingPunct="1">
              <a:lnSpc>
                <a:spcPct val="90000"/>
              </a:lnSpc>
              <a:spcBef>
                <a:spcPts val="500"/>
              </a:spcBef>
              <a:buClr>
                <a:schemeClr val="accent2"/>
              </a:buClr>
              <a:buFont typeface="Arial" panose="020B0604020202020204" pitchFamily="34" charset="0"/>
              <a:buChar char="•"/>
              <a:tabLst/>
              <a:defRPr sz="1800" b="0" i="0" kern="1200">
                <a:solidFill>
                  <a:schemeClr val="tx1"/>
                </a:solidFill>
                <a:latin typeface="Amsi Pro Light" panose="020B0A06020201010104" pitchFamily="34" charset="77"/>
                <a:ea typeface="+mn-ea"/>
                <a:cs typeface="+mn-cs"/>
              </a:defRPr>
            </a:lvl2pPr>
            <a:lvl3pPr marL="890588" indent="-220663" algn="l" defTabSz="914400" rtl="0" eaLnBrk="1" latinLnBrk="0" hangingPunct="1">
              <a:lnSpc>
                <a:spcPct val="90000"/>
              </a:lnSpc>
              <a:spcBef>
                <a:spcPts val="500"/>
              </a:spcBef>
              <a:buClr>
                <a:schemeClr val="accent2"/>
              </a:buClr>
              <a:buFont typeface="Arial" panose="020B0604020202020204" pitchFamily="34" charset="0"/>
              <a:buChar char="•"/>
              <a:tabLst/>
              <a:defRPr sz="1600" b="0" i="0" kern="1200">
                <a:solidFill>
                  <a:schemeClr val="tx1"/>
                </a:solidFill>
                <a:latin typeface="Amsi Pro Light" panose="020B0A06020201010104" pitchFamily="34" charset="77"/>
                <a:ea typeface="+mn-ea"/>
                <a:cs typeface="+mn-cs"/>
              </a:defRPr>
            </a:lvl3pPr>
            <a:lvl4pPr marL="1206500" indent="-228600" algn="l" defTabSz="914400" rtl="0" eaLnBrk="1" latinLnBrk="0" hangingPunct="1">
              <a:lnSpc>
                <a:spcPct val="90000"/>
              </a:lnSpc>
              <a:spcBef>
                <a:spcPts val="500"/>
              </a:spcBef>
              <a:buClr>
                <a:schemeClr val="accent2"/>
              </a:buClr>
              <a:buFont typeface="Arial" panose="020B0604020202020204" pitchFamily="34" charset="0"/>
              <a:buChar char="•"/>
              <a:tabLst/>
              <a:defRPr sz="1400" b="0" i="0" kern="1200">
                <a:solidFill>
                  <a:schemeClr val="tx1"/>
                </a:solidFill>
                <a:latin typeface="Amsi Pro Light" panose="020B0A06020201010104" pitchFamily="34" charset="77"/>
                <a:ea typeface="+mn-ea"/>
                <a:cs typeface="+mn-cs"/>
              </a:defRPr>
            </a:lvl4pPr>
            <a:lvl5pPr marL="1514475" indent="-222250" algn="l" defTabSz="914400" rtl="0" eaLnBrk="1" latinLnBrk="0" hangingPunct="1">
              <a:lnSpc>
                <a:spcPct val="90000"/>
              </a:lnSpc>
              <a:spcBef>
                <a:spcPts val="500"/>
              </a:spcBef>
              <a:buClr>
                <a:schemeClr val="accent2"/>
              </a:buClr>
              <a:buFont typeface="Arial" panose="020B0604020202020204" pitchFamily="34" charset="0"/>
              <a:buChar char="•"/>
              <a:tabLst/>
              <a:defRPr sz="1400" b="0" i="0" kern="1200">
                <a:solidFill>
                  <a:schemeClr val="tx1"/>
                </a:solidFill>
                <a:latin typeface="Amsi Pro Light" panose="020B0A0602020101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rgbClr val="3C4B5E"/>
              </a:buClr>
              <a:buNone/>
            </a:pPr>
            <a:r>
              <a:rPr lang="da-DK" sz="1200" b="1" dirty="0"/>
              <a:t>Komposit…</a:t>
            </a:r>
            <a:endParaRPr lang="da-DK" sz="1200" b="1" dirty="0">
              <a:latin typeface="Libre Franklin" pitchFamily="2" charset="77"/>
            </a:endParaRPr>
          </a:p>
        </p:txBody>
      </p:sp>
      <p:pic>
        <p:nvPicPr>
          <p:cNvPr id="5" name="Picture 4">
            <a:extLst>
              <a:ext uri="{FF2B5EF4-FFF2-40B4-BE49-F238E27FC236}">
                <a16:creationId xmlns:a16="http://schemas.microsoft.com/office/drawing/2014/main" id="{5064651D-2705-C0E9-A416-7E853B7A20FB}"/>
              </a:ext>
            </a:extLst>
          </p:cNvPr>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a:xfrm>
            <a:off x="3710595" y="2725200"/>
            <a:ext cx="2433446" cy="1368000"/>
          </a:xfrm>
          <a:prstGeom prst="rect">
            <a:avLst/>
          </a:prstGeom>
        </p:spPr>
      </p:pic>
      <p:sp>
        <p:nvSpPr>
          <p:cNvPr id="2" name="Oval 1">
            <a:extLst>
              <a:ext uri="{FF2B5EF4-FFF2-40B4-BE49-F238E27FC236}">
                <a16:creationId xmlns:a16="http://schemas.microsoft.com/office/drawing/2014/main" id="{59EA919C-BA1E-F2D5-FAD3-E058A07AE307}"/>
              </a:ext>
            </a:extLst>
          </p:cNvPr>
          <p:cNvSpPr/>
          <p:nvPr/>
        </p:nvSpPr>
        <p:spPr>
          <a:xfrm>
            <a:off x="9950187" y="5042105"/>
            <a:ext cx="1639427" cy="1639427"/>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a:p>
        </p:txBody>
      </p:sp>
    </p:spTree>
    <p:extLst>
      <p:ext uri="{BB962C8B-B14F-4D97-AF65-F5344CB8AC3E}">
        <p14:creationId xmlns:p14="http://schemas.microsoft.com/office/powerpoint/2010/main" val="917980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B683AB4-215C-BD9C-4216-F784143FB690}"/>
            </a:ext>
          </a:extLst>
        </p:cNvPr>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237D6739-AE70-A7BB-0728-F8253F208AED}"/>
              </a:ext>
            </a:extLst>
          </p:cNvPr>
          <p:cNvSpPr>
            <a:spLocks noGrp="1"/>
          </p:cNvSpPr>
          <p:nvPr>
            <p:ph sz="quarter" idx="4"/>
          </p:nvPr>
        </p:nvSpPr>
        <p:spPr>
          <a:xfrm>
            <a:off x="4671753" y="2102319"/>
            <a:ext cx="6677565" cy="3812519"/>
          </a:xfrm>
        </p:spPr>
        <p:txBody>
          <a:bodyPr wrap="square" anchor="t">
            <a:spAutoFit/>
          </a:bodyPr>
          <a:lstStyle/>
          <a:p>
            <a:pPr>
              <a:lnSpc>
                <a:spcPct val="150000"/>
              </a:lnSpc>
              <a:buClr>
                <a:srgbClr val="3C4B5E"/>
              </a:buClr>
            </a:pPr>
            <a:r>
              <a:rPr lang="da-DK" sz="1600" dirty="0">
                <a:latin typeface="Libre Franklin" pitchFamily="2" charset="77"/>
              </a:rPr>
              <a:t>Forestil jer nu jeres virksomhed og iværksætteridé som en medarbejderejet virksomhed. </a:t>
            </a:r>
          </a:p>
          <a:p>
            <a:pPr>
              <a:lnSpc>
                <a:spcPct val="150000"/>
              </a:lnSpc>
              <a:buClr>
                <a:srgbClr val="3C4B5E"/>
              </a:buClr>
            </a:pPr>
            <a:r>
              <a:rPr lang="da-DK" sz="1600" dirty="0">
                <a:latin typeface="Libre Franklin" pitchFamily="2" charset="77"/>
              </a:rPr>
              <a:t>Hvis jeres virksomhed skulle ejes af medarbejderne; </a:t>
            </a:r>
          </a:p>
          <a:p>
            <a:pPr lvl="1">
              <a:lnSpc>
                <a:spcPct val="150000"/>
              </a:lnSpc>
              <a:buClr>
                <a:srgbClr val="3C4B5E"/>
              </a:buClr>
            </a:pPr>
            <a:r>
              <a:rPr lang="da-DK" sz="1400" dirty="0">
                <a:latin typeface="Libre Franklin" pitchFamily="2" charset="77"/>
              </a:rPr>
              <a:t>Hvordan kunne det så give mening?</a:t>
            </a:r>
          </a:p>
          <a:p>
            <a:pPr lvl="1">
              <a:lnSpc>
                <a:spcPct val="150000"/>
              </a:lnSpc>
              <a:buClr>
                <a:srgbClr val="3C4B5E"/>
              </a:buClr>
            </a:pPr>
            <a:r>
              <a:rPr lang="da-DK" sz="1400" dirty="0">
                <a:latin typeface="Libre Franklin" pitchFamily="2" charset="77"/>
              </a:rPr>
              <a:t>Hvad ville så være anderledes?  </a:t>
            </a:r>
          </a:p>
          <a:p>
            <a:pPr lvl="1">
              <a:lnSpc>
                <a:spcPct val="150000"/>
              </a:lnSpc>
              <a:buClr>
                <a:srgbClr val="3C4B5E"/>
              </a:buClr>
            </a:pPr>
            <a:r>
              <a:rPr lang="da-DK" sz="1400" dirty="0">
                <a:latin typeface="Libre Franklin" pitchFamily="2" charset="77"/>
              </a:rPr>
              <a:t>Ville det kunne styrke virksomheden på nogen måde? </a:t>
            </a:r>
          </a:p>
          <a:p>
            <a:pPr lvl="1">
              <a:lnSpc>
                <a:spcPct val="150000"/>
              </a:lnSpc>
              <a:buClr>
                <a:srgbClr val="3C4B5E"/>
              </a:buClr>
            </a:pPr>
            <a:r>
              <a:rPr lang="da-DK" sz="1400" dirty="0">
                <a:latin typeface="Libre Franklin" pitchFamily="2" charset="77"/>
              </a:rPr>
              <a:t>Og hvad ville udfordringerne være? </a:t>
            </a:r>
          </a:p>
          <a:p>
            <a:pPr>
              <a:lnSpc>
                <a:spcPct val="150000"/>
              </a:lnSpc>
              <a:buClr>
                <a:srgbClr val="3C4B5E"/>
              </a:buClr>
            </a:pPr>
            <a:r>
              <a:rPr lang="da-DK" sz="1600" dirty="0">
                <a:latin typeface="Libre Franklin" pitchFamily="2" charset="77"/>
              </a:rPr>
              <a:t>Svar på spørgsmålene i det følgende ark og forbered en 5 minutters præsentation. </a:t>
            </a:r>
          </a:p>
        </p:txBody>
      </p:sp>
      <p:sp>
        <p:nvSpPr>
          <p:cNvPr id="2" name="Titel 1">
            <a:extLst>
              <a:ext uri="{FF2B5EF4-FFF2-40B4-BE49-F238E27FC236}">
                <a16:creationId xmlns:a16="http://schemas.microsoft.com/office/drawing/2014/main" id="{2A008F7A-632A-014E-3FF7-A48A0E6B6E27}"/>
              </a:ext>
            </a:extLst>
          </p:cNvPr>
          <p:cNvSpPr txBox="1">
            <a:spLocks/>
          </p:cNvSpPr>
          <p:nvPr/>
        </p:nvSpPr>
        <p:spPr>
          <a:xfrm>
            <a:off x="620684" y="360000"/>
            <a:ext cx="3031599" cy="923330"/>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sz="4000" b="1" i="0" kern="1200">
                <a:solidFill>
                  <a:schemeClr val="tx1"/>
                </a:solidFill>
                <a:latin typeface="Amsi Pro Bold" panose="020B0A06020201010104" pitchFamily="34" charset="77"/>
                <a:ea typeface="+mj-ea"/>
                <a:cs typeface="+mj-cs"/>
              </a:defRPr>
            </a:lvl1pPr>
          </a:lstStyle>
          <a:p>
            <a:r>
              <a:rPr lang="da-DK" sz="3000" dirty="0">
                <a:latin typeface="Libre Franklin" pitchFamily="2" charset="77"/>
              </a:rPr>
              <a:t>Mød:</a:t>
            </a:r>
          </a:p>
          <a:p>
            <a:r>
              <a:rPr lang="da-DK" sz="3000" dirty="0">
                <a:latin typeface="Libre Franklin" pitchFamily="2" charset="77"/>
              </a:rPr>
              <a:t>Medarbejderne</a:t>
            </a:r>
          </a:p>
        </p:txBody>
      </p:sp>
      <p:cxnSp>
        <p:nvCxnSpPr>
          <p:cNvPr id="4" name="Straight Connector 3">
            <a:extLst>
              <a:ext uri="{FF2B5EF4-FFF2-40B4-BE49-F238E27FC236}">
                <a16:creationId xmlns:a16="http://schemas.microsoft.com/office/drawing/2014/main" id="{5425268E-7291-7CA5-16ED-5F0F0C36934B}"/>
              </a:ext>
            </a:extLst>
          </p:cNvPr>
          <p:cNvCxnSpPr>
            <a:cxnSpLocks/>
          </p:cNvCxnSpPr>
          <p:nvPr/>
        </p:nvCxnSpPr>
        <p:spPr>
          <a:xfrm>
            <a:off x="407895" y="1283330"/>
            <a:ext cx="11376211" cy="0"/>
          </a:xfrm>
          <a:prstGeom prst="line">
            <a:avLst/>
          </a:prstGeom>
          <a:ln w="12700">
            <a:solidFill>
              <a:srgbClr val="3C4B5E">
                <a:alpha val="20000"/>
              </a:srgbClr>
            </a:solidFill>
          </a:ln>
        </p:spPr>
        <p:style>
          <a:lnRef idx="1">
            <a:schemeClr val="accent1"/>
          </a:lnRef>
          <a:fillRef idx="0">
            <a:schemeClr val="accent1"/>
          </a:fillRef>
          <a:effectRef idx="0">
            <a:schemeClr val="accent1"/>
          </a:effectRef>
          <a:fontRef idx="minor">
            <a:schemeClr val="tx1"/>
          </a:fontRef>
        </p:style>
      </p:cxnSp>
      <p:sp>
        <p:nvSpPr>
          <p:cNvPr id="7" name="Titel 1">
            <a:extLst>
              <a:ext uri="{FF2B5EF4-FFF2-40B4-BE49-F238E27FC236}">
                <a16:creationId xmlns:a16="http://schemas.microsoft.com/office/drawing/2014/main" id="{D9086C7D-0E4F-3218-E88B-646CE1B6E292}"/>
              </a:ext>
            </a:extLst>
          </p:cNvPr>
          <p:cNvSpPr txBox="1">
            <a:spLocks/>
          </p:cNvSpPr>
          <p:nvPr/>
        </p:nvSpPr>
        <p:spPr>
          <a:xfrm>
            <a:off x="4671753" y="1593226"/>
            <a:ext cx="5895922" cy="3693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000" b="1" i="0" kern="1200">
                <a:solidFill>
                  <a:schemeClr val="tx1"/>
                </a:solidFill>
                <a:latin typeface="Amsi Pro Bold" panose="020B0A06020201010104" pitchFamily="34" charset="77"/>
                <a:ea typeface="+mj-ea"/>
                <a:cs typeface="+mj-cs"/>
              </a:defRPr>
            </a:lvl1pPr>
          </a:lstStyle>
          <a:p>
            <a:r>
              <a:rPr lang="da-DK" sz="2000" dirty="0">
                <a:latin typeface="Libre Franklin" pitchFamily="2" charset="77"/>
              </a:rPr>
              <a:t>Forestillingsøvelse:</a:t>
            </a:r>
          </a:p>
        </p:txBody>
      </p:sp>
      <p:pic>
        <p:nvPicPr>
          <p:cNvPr id="5" name="Picture 4">
            <a:extLst>
              <a:ext uri="{FF2B5EF4-FFF2-40B4-BE49-F238E27FC236}">
                <a16:creationId xmlns:a16="http://schemas.microsoft.com/office/drawing/2014/main" id="{922EA224-8D3B-BFCF-2B9A-A6FD4ED446D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1600" y="2491200"/>
            <a:ext cx="3016250" cy="2838450"/>
          </a:xfrm>
          <a:prstGeom prst="rect">
            <a:avLst/>
          </a:prstGeom>
        </p:spPr>
      </p:pic>
    </p:spTree>
    <p:extLst>
      <p:ext uri="{BB962C8B-B14F-4D97-AF65-F5344CB8AC3E}">
        <p14:creationId xmlns:p14="http://schemas.microsoft.com/office/powerpoint/2010/main" val="41659123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51203-0314-5C85-1469-FE63D008FB16}"/>
            </a:ext>
          </a:extLst>
        </p:cNvPr>
        <p:cNvGrpSpPr/>
        <p:nvPr/>
      </p:nvGrpSpPr>
      <p:grpSpPr>
        <a:xfrm>
          <a:off x="0" y="0"/>
          <a:ext cx="0" cy="0"/>
          <a:chOff x="0" y="0"/>
          <a:chExt cx="0" cy="0"/>
        </a:xfrm>
      </p:grpSpPr>
      <p:sp>
        <p:nvSpPr>
          <p:cNvPr id="10" name="Tekstfelt 9">
            <a:extLst>
              <a:ext uri="{FF2B5EF4-FFF2-40B4-BE49-F238E27FC236}">
                <a16:creationId xmlns:a16="http://schemas.microsoft.com/office/drawing/2014/main" id="{3DA73153-3458-2A17-72E6-80BF5A48D5C1}"/>
              </a:ext>
            </a:extLst>
          </p:cNvPr>
          <p:cNvSpPr txBox="1"/>
          <p:nvPr/>
        </p:nvSpPr>
        <p:spPr>
          <a:xfrm>
            <a:off x="243568" y="215688"/>
            <a:ext cx="11529332" cy="400110"/>
          </a:xfrm>
          <a:prstGeom prst="rect">
            <a:avLst/>
          </a:prstGeom>
          <a:noFill/>
        </p:spPr>
        <p:txBody>
          <a:bodyPr wrap="square" rtlCol="0" anchor="ctr">
            <a:spAutoFit/>
          </a:bodyPr>
          <a:lstStyle/>
          <a:p>
            <a:r>
              <a:rPr lang="da-DK" sz="2000" b="1" dirty="0">
                <a:latin typeface="Libre Franklin SemiBold" pitchFamily="2" charset="77"/>
              </a:rPr>
              <a:t>Forestillingsøvelse:  </a:t>
            </a:r>
            <a:r>
              <a:rPr lang="da-DK" sz="1600" dirty="0">
                <a:latin typeface="Libre Franklin" pitchFamily="2" charset="77"/>
              </a:rPr>
              <a:t>Hvordan ville jeres idé se ud, hvis den var ejet af </a:t>
            </a:r>
            <a:r>
              <a:rPr lang="da-DK" sz="1600" b="1" dirty="0">
                <a:latin typeface="Libre Franklin" pitchFamily="2" charset="77"/>
              </a:rPr>
              <a:t>medarbejderne?</a:t>
            </a:r>
          </a:p>
        </p:txBody>
      </p:sp>
      <p:graphicFrame>
        <p:nvGraphicFramePr>
          <p:cNvPr id="3" name="Tabel 2">
            <a:extLst>
              <a:ext uri="{FF2B5EF4-FFF2-40B4-BE49-F238E27FC236}">
                <a16:creationId xmlns:a16="http://schemas.microsoft.com/office/drawing/2014/main" id="{6604E9C2-6AA6-D4BB-535A-AD6F22D13381}"/>
              </a:ext>
            </a:extLst>
          </p:cNvPr>
          <p:cNvGraphicFramePr>
            <a:graphicFrameLocks noGrp="1"/>
          </p:cNvGraphicFramePr>
          <p:nvPr>
            <p:extLst>
              <p:ext uri="{D42A27DB-BD31-4B8C-83A1-F6EECF244321}">
                <p14:modId xmlns:p14="http://schemas.microsoft.com/office/powerpoint/2010/main" val="4053149979"/>
              </p:ext>
            </p:extLst>
          </p:nvPr>
        </p:nvGraphicFramePr>
        <p:xfrm>
          <a:off x="243568" y="808143"/>
          <a:ext cx="11529332" cy="5902748"/>
        </p:xfrm>
        <a:graphic>
          <a:graphicData uri="http://schemas.openxmlformats.org/drawingml/2006/table">
            <a:tbl>
              <a:tblPr firstRow="1" bandRow="1">
                <a:tableStyleId>{7DF18680-E054-41AD-8BC1-D1AEF772440D}</a:tableStyleId>
              </a:tblPr>
              <a:tblGrid>
                <a:gridCol w="3926937">
                  <a:extLst>
                    <a:ext uri="{9D8B030D-6E8A-4147-A177-3AD203B41FA5}">
                      <a16:colId xmlns:a16="http://schemas.microsoft.com/office/drawing/2014/main" val="1490550859"/>
                    </a:ext>
                  </a:extLst>
                </a:gridCol>
                <a:gridCol w="7602395">
                  <a:extLst>
                    <a:ext uri="{9D8B030D-6E8A-4147-A177-3AD203B41FA5}">
                      <a16:colId xmlns:a16="http://schemas.microsoft.com/office/drawing/2014/main" val="2927347412"/>
                    </a:ext>
                  </a:extLst>
                </a:gridCol>
              </a:tblGrid>
              <a:tr h="405468">
                <a:tc>
                  <a:txBody>
                    <a:bodyPr/>
                    <a:lstStyle/>
                    <a:p>
                      <a:r>
                        <a:rPr lang="da-DK" sz="1100" b="1" i="0" kern="1200" dirty="0">
                          <a:solidFill>
                            <a:srgbClr val="002839"/>
                          </a:solidFill>
                          <a:effectLst/>
                          <a:latin typeface="Libre Franklin" pitchFamily="2" charset="77"/>
                        </a:rPr>
                        <a:t>Spørgsmål</a:t>
                      </a:r>
                      <a:endParaRPr lang="da-DK" sz="1100" b="1" i="0" kern="1200" dirty="0">
                        <a:solidFill>
                          <a:srgbClr val="002839"/>
                        </a:solidFill>
                        <a:effectLst/>
                        <a:latin typeface="Libre Franklin" pitchFamily="2" charset="77"/>
                        <a:ea typeface="+mn-ea"/>
                        <a:cs typeface="+mn-cs"/>
                      </a:endParaRPr>
                    </a:p>
                  </a:txBody>
                  <a:tcPr anchor="ctr">
                    <a:solidFill>
                      <a:srgbClr val="B6E5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000" b="0" i="0" dirty="0">
                          <a:solidFill>
                            <a:srgbClr val="002839"/>
                          </a:solidFill>
                          <a:latin typeface="Libre Franklin" pitchFamily="2" charset="77"/>
                        </a:rPr>
                        <a:t>Hvordan ville jeres idé se ud, hvis den var ejet af producenterne (leverandører eller vigtige samarbejdspartnere)? </a:t>
                      </a:r>
                    </a:p>
                  </a:txBody>
                  <a:tcPr anchor="ctr">
                    <a:solidFill>
                      <a:srgbClr val="B6E5FF"/>
                    </a:solidFill>
                  </a:tcPr>
                </a:tc>
                <a:extLst>
                  <a:ext uri="{0D108BD9-81ED-4DB2-BD59-A6C34878D82A}">
                    <a16:rowId xmlns:a16="http://schemas.microsoft.com/office/drawing/2014/main" val="3374705213"/>
                  </a:ext>
                </a:extLst>
              </a:tr>
              <a:tr h="904758">
                <a:tc>
                  <a:txBody>
                    <a:bodyPr/>
                    <a:lstStyle/>
                    <a:p>
                      <a:pPr marL="0" indent="0">
                        <a:buFont typeface="Arial" panose="020B0604020202020204" pitchFamily="34" charset="0"/>
                        <a:buNone/>
                      </a:pPr>
                      <a:r>
                        <a:rPr kumimoji="0" lang="da-DK" sz="1000" b="1" i="0" u="none" strike="noStrike" kern="1200" cap="none" spc="0" normalizeH="0" baseline="0" dirty="0">
                          <a:ln>
                            <a:noFill/>
                          </a:ln>
                          <a:solidFill>
                            <a:srgbClr val="002839"/>
                          </a:solidFill>
                          <a:effectLst/>
                          <a:uLnTx/>
                          <a:uFillTx/>
                          <a:latin typeface="Libre Franklin" pitchFamily="2" charset="77"/>
                        </a:rPr>
                        <a:t>Navnet</a:t>
                      </a:r>
                    </a:p>
                    <a:p>
                      <a:pPr marL="0" indent="0">
                        <a:buFont typeface="Arial" panose="020B0604020202020204" pitchFamily="34" charset="0"/>
                        <a:buNone/>
                      </a:pPr>
                      <a:r>
                        <a:rPr kumimoji="0" lang="da-DK" sz="1000" b="0" i="0" u="none" strike="noStrike" kern="1200" cap="none" spc="0" normalizeH="0" baseline="0" dirty="0">
                          <a:ln>
                            <a:noFill/>
                          </a:ln>
                          <a:solidFill>
                            <a:srgbClr val="002839"/>
                          </a:solidFill>
                          <a:effectLst/>
                          <a:uLnTx/>
                          <a:uFillTx/>
                          <a:latin typeface="Libre Franklin" pitchFamily="2" charset="77"/>
                        </a:rPr>
                        <a:t>Hvad hedder virksomheden – nu da den er ejet af medarbejderne? (det må gerne være det samme)</a:t>
                      </a:r>
                    </a:p>
                  </a:txBody>
                  <a:tcPr>
                    <a:solidFill>
                      <a:srgbClr val="B6E5FF">
                        <a:alpha val="50000"/>
                      </a:srgbClr>
                    </a:solidFill>
                  </a:tcPr>
                </a:tc>
                <a:tc>
                  <a:txBody>
                    <a:bodyPr/>
                    <a:lstStyle/>
                    <a:p>
                      <a:endParaRPr kumimoji="0" lang="da-DK" sz="1000" b="0" i="0" u="none" strike="noStrike" kern="1200" cap="none" spc="0" normalizeH="0" baseline="0" dirty="0">
                        <a:ln>
                          <a:noFill/>
                        </a:ln>
                        <a:solidFill>
                          <a:srgbClr val="002839"/>
                        </a:solidFill>
                        <a:effectLst/>
                        <a:uLnTx/>
                        <a:uFillTx/>
                        <a:latin typeface="Libre Franklin" pitchFamily="2" charset="77"/>
                        <a:ea typeface="+mn-ea"/>
                        <a:cs typeface="+mn-cs"/>
                      </a:endParaRPr>
                    </a:p>
                  </a:txBody>
                  <a:tcPr>
                    <a:solidFill>
                      <a:srgbClr val="B6E5FF">
                        <a:alpha val="50000"/>
                      </a:srgbClr>
                    </a:solidFill>
                  </a:tcPr>
                </a:tc>
                <a:extLst>
                  <a:ext uri="{0D108BD9-81ED-4DB2-BD59-A6C34878D82A}">
                    <a16:rowId xmlns:a16="http://schemas.microsoft.com/office/drawing/2014/main" val="4157738361"/>
                  </a:ext>
                </a:extLst>
              </a:tr>
              <a:tr h="9525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a-DK" sz="1000" b="1" i="0" u="none" strike="noStrike" kern="1200" cap="none" spc="0" normalizeH="0" baseline="0" noProof="0" dirty="0">
                          <a:ln>
                            <a:noFill/>
                          </a:ln>
                          <a:solidFill>
                            <a:srgbClr val="002839"/>
                          </a:solidFill>
                          <a:effectLst/>
                          <a:uLnTx/>
                          <a:uFillTx/>
                          <a:latin typeface="Libre Franklin" pitchFamily="2" charset="77"/>
                        </a:rPr>
                        <a:t>Ejerne</a:t>
                      </a:r>
                      <a:br>
                        <a:rPr kumimoji="0" lang="da-DK" sz="1000" b="0" i="0" u="none" strike="noStrike" kern="1200" cap="none" spc="0" normalizeH="0" baseline="0" noProof="0" dirty="0">
                          <a:ln>
                            <a:noFill/>
                          </a:ln>
                          <a:solidFill>
                            <a:srgbClr val="002839"/>
                          </a:solidFill>
                          <a:effectLst/>
                          <a:uLnTx/>
                          <a:uFillTx/>
                          <a:latin typeface="Libre Franklin" pitchFamily="2" charset="77"/>
                        </a:rPr>
                      </a:br>
                      <a:r>
                        <a:rPr kumimoji="0" lang="da-DK" sz="1000" b="0" i="0" u="none" strike="noStrike" kern="1200" cap="none" spc="0" normalizeH="0" baseline="0" noProof="0" dirty="0">
                          <a:ln>
                            <a:noFill/>
                          </a:ln>
                          <a:solidFill>
                            <a:srgbClr val="002839"/>
                          </a:solidFill>
                          <a:effectLst/>
                          <a:uLnTx/>
                          <a:uFillTx/>
                          <a:latin typeface="Libre Franklin" pitchFamily="2" charset="77"/>
                        </a:rPr>
                        <a:t>Ville det være alle eller kun nogle medarbejdere, der var ejere?</a:t>
                      </a:r>
                      <a:br>
                        <a:rPr kumimoji="0" lang="da-DK" sz="1000" b="0" i="0" u="none" strike="noStrike" kern="1200" cap="none" spc="0" normalizeH="0" baseline="0" noProof="0" dirty="0">
                          <a:ln>
                            <a:noFill/>
                          </a:ln>
                          <a:solidFill>
                            <a:srgbClr val="002839"/>
                          </a:solidFill>
                          <a:effectLst/>
                          <a:uLnTx/>
                          <a:uFillTx/>
                          <a:latin typeface="Libre Franklin" pitchFamily="2" charset="77"/>
                        </a:rPr>
                      </a:br>
                      <a:r>
                        <a:rPr kumimoji="0" lang="da-DK" sz="1000" b="0" i="0" u="none" strike="noStrike" kern="1200" cap="none" spc="0" normalizeH="0" baseline="0" noProof="0" dirty="0">
                          <a:ln>
                            <a:noFill/>
                          </a:ln>
                          <a:solidFill>
                            <a:srgbClr val="002839"/>
                          </a:solidFill>
                          <a:effectLst/>
                          <a:uLnTx/>
                          <a:uFillTx/>
                          <a:latin typeface="Libre Franklin" pitchFamily="2" charset="77"/>
                        </a:rPr>
                        <a:t>Hvem er jeres første og vigtigste medarbejder og medejer/medlem (hvis I skulle rekruttere vedkommende i morgen)?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da-DK" sz="1000" b="0" i="0" u="none" strike="noStrike" kern="1200" cap="none" spc="0" normalizeH="0" baseline="0" noProof="0" dirty="0">
                        <a:ln>
                          <a:noFill/>
                        </a:ln>
                        <a:solidFill>
                          <a:srgbClr val="002839"/>
                        </a:solidFill>
                        <a:effectLst/>
                        <a:uLnTx/>
                        <a:uFillTx/>
                        <a:latin typeface="Libre Franklin" pitchFamily="2" charset="77"/>
                      </a:endParaRPr>
                    </a:p>
                  </a:txBody>
                  <a:tcPr>
                    <a:solidFill>
                      <a:srgbClr val="B6E5FF">
                        <a:alpha val="20000"/>
                      </a:srgbClr>
                    </a:solidFill>
                  </a:tcPr>
                </a:tc>
                <a:tc>
                  <a:txBody>
                    <a:bodyPr/>
                    <a:lstStyle/>
                    <a:p>
                      <a:endParaRPr kumimoji="0" lang="da-DK" sz="1000" b="0" i="0" u="none" strike="noStrike" kern="1200" cap="none" spc="0" normalizeH="0" baseline="0" dirty="0">
                        <a:ln>
                          <a:noFill/>
                        </a:ln>
                        <a:solidFill>
                          <a:srgbClr val="002839"/>
                        </a:solidFill>
                        <a:effectLst/>
                        <a:uLnTx/>
                        <a:uFillTx/>
                        <a:latin typeface="Libre Franklin" pitchFamily="2" charset="77"/>
                        <a:ea typeface="+mn-ea"/>
                        <a:cs typeface="+mn-cs"/>
                      </a:endParaRPr>
                    </a:p>
                  </a:txBody>
                  <a:tcPr>
                    <a:solidFill>
                      <a:srgbClr val="B6E5FF">
                        <a:alpha val="20000"/>
                      </a:srgbClr>
                    </a:solidFill>
                  </a:tcPr>
                </a:tc>
                <a:extLst>
                  <a:ext uri="{0D108BD9-81ED-4DB2-BD59-A6C34878D82A}">
                    <a16:rowId xmlns:a16="http://schemas.microsoft.com/office/drawing/2014/main" val="3515245947"/>
                  </a:ext>
                </a:extLst>
              </a:tr>
              <a:tr h="11430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a-DK" sz="1000" b="1" i="0" u="none" strike="noStrike" kern="1200" cap="none" spc="0" normalizeH="0" baseline="0" noProof="0" dirty="0">
                          <a:ln>
                            <a:noFill/>
                          </a:ln>
                          <a:solidFill>
                            <a:srgbClr val="002839"/>
                          </a:solidFill>
                          <a:effectLst/>
                          <a:uLnTx/>
                          <a:uFillTx/>
                          <a:latin typeface="Libre Franklin" pitchFamily="2" charset="77"/>
                        </a:rPr>
                        <a:t>Formålet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a-DK" sz="1000" b="0" i="0" u="none" strike="noStrike" kern="1200" cap="none" spc="0" normalizeH="0" baseline="0" noProof="0" dirty="0">
                          <a:ln>
                            <a:noFill/>
                          </a:ln>
                          <a:solidFill>
                            <a:srgbClr val="002839"/>
                          </a:solidFill>
                          <a:effectLst/>
                          <a:uLnTx/>
                          <a:uFillTx/>
                          <a:latin typeface="Libre Franklin" pitchFamily="2" charset="77"/>
                        </a:rPr>
                        <a:t>Hvad skal motiveret medarbejderne til at gå sammen om at eje virksomheden? </a:t>
                      </a:r>
                      <a:br>
                        <a:rPr kumimoji="0" lang="da-DK" sz="1000" b="0" i="0" u="none" strike="noStrike" kern="1200" cap="none" spc="0" normalizeH="0" baseline="0" noProof="0" dirty="0">
                          <a:ln>
                            <a:noFill/>
                          </a:ln>
                          <a:solidFill>
                            <a:srgbClr val="002839"/>
                          </a:solidFill>
                          <a:effectLst/>
                          <a:uLnTx/>
                          <a:uFillTx/>
                          <a:latin typeface="Libre Franklin" pitchFamily="2" charset="77"/>
                        </a:rPr>
                      </a:br>
                      <a:r>
                        <a:rPr kumimoji="0" lang="da-DK" sz="1000" b="0" i="0" u="none" strike="noStrike" kern="1200" cap="none" spc="0" normalizeH="0" baseline="0" noProof="0" dirty="0">
                          <a:ln>
                            <a:noFill/>
                          </a:ln>
                          <a:solidFill>
                            <a:srgbClr val="002839"/>
                          </a:solidFill>
                          <a:effectLst/>
                          <a:uLnTx/>
                          <a:uFillTx/>
                          <a:latin typeface="Libre Franklin" pitchFamily="2" charset="77"/>
                        </a:rPr>
                        <a:t>Hvad får de ud af virksomheden, og af at være medlem?</a:t>
                      </a:r>
                      <a:br>
                        <a:rPr kumimoji="0" lang="da-DK" sz="1000" b="0" i="0" u="none" strike="noStrike" kern="1200" cap="none" spc="0" normalizeH="0" baseline="0" noProof="0" dirty="0">
                          <a:ln>
                            <a:noFill/>
                          </a:ln>
                          <a:solidFill>
                            <a:srgbClr val="002839"/>
                          </a:solidFill>
                          <a:effectLst/>
                          <a:uLnTx/>
                          <a:uFillTx/>
                          <a:latin typeface="Libre Franklin" pitchFamily="2" charset="77"/>
                        </a:rPr>
                      </a:br>
                      <a:r>
                        <a:rPr kumimoji="0" lang="da-DK" sz="1000" b="0" i="0" u="none" strike="noStrike" kern="1200" cap="none" spc="0" normalizeH="0" baseline="0" noProof="0" dirty="0">
                          <a:ln>
                            <a:noFill/>
                          </a:ln>
                          <a:solidFill>
                            <a:srgbClr val="002839"/>
                          </a:solidFill>
                          <a:effectLst/>
                          <a:uLnTx/>
                          <a:uFillTx/>
                          <a:latin typeface="Libre Franklin" pitchFamily="2" charset="77"/>
                        </a:rPr>
                        <a:t>Hvad er den langsigtede vision? Er den anderledes end den, som I har nu?</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da-DK" sz="1000" b="0" i="0" u="none" strike="noStrike" kern="1200" cap="none" spc="0" normalizeH="0" baseline="0" noProof="0" dirty="0">
                        <a:ln>
                          <a:noFill/>
                        </a:ln>
                        <a:solidFill>
                          <a:srgbClr val="002839"/>
                        </a:solidFill>
                        <a:effectLst/>
                        <a:uLnTx/>
                        <a:uFillTx/>
                        <a:latin typeface="Libre Franklin" pitchFamily="2" charset="77"/>
                      </a:endParaRPr>
                    </a:p>
                  </a:txBody>
                  <a:tcPr>
                    <a:solidFill>
                      <a:srgbClr val="B6E5FF">
                        <a:alpha val="40000"/>
                      </a:srgbClr>
                    </a:solidFill>
                  </a:tcPr>
                </a:tc>
                <a:tc>
                  <a:txBody>
                    <a:bodyPr/>
                    <a:lstStyle/>
                    <a:p>
                      <a:endParaRPr lang="da-DK" sz="1000" b="0" i="0" dirty="0">
                        <a:solidFill>
                          <a:srgbClr val="002839"/>
                        </a:solidFill>
                        <a:latin typeface="Libre Franklin" pitchFamily="2" charset="77"/>
                      </a:endParaRPr>
                    </a:p>
                  </a:txBody>
                  <a:tcPr>
                    <a:solidFill>
                      <a:srgbClr val="B6E5FF">
                        <a:alpha val="40000"/>
                      </a:srgbClr>
                    </a:solidFill>
                  </a:tcPr>
                </a:tc>
                <a:extLst>
                  <a:ext uri="{0D108BD9-81ED-4DB2-BD59-A6C34878D82A}">
                    <a16:rowId xmlns:a16="http://schemas.microsoft.com/office/drawing/2014/main" val="3574450072"/>
                  </a:ext>
                </a:extLst>
              </a:tr>
              <a:tr h="1019175">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a-DK" sz="1000" b="1" i="0" u="none" strike="noStrike" kern="1200" cap="none" spc="0" normalizeH="0" baseline="0" dirty="0">
                          <a:ln>
                            <a:noFill/>
                          </a:ln>
                          <a:solidFill>
                            <a:srgbClr val="002839"/>
                          </a:solidFill>
                          <a:effectLst/>
                          <a:uLnTx/>
                          <a:uFillTx/>
                          <a:latin typeface="Libre Franklin" pitchFamily="2" charset="77"/>
                        </a:rPr>
                        <a:t>Løsningen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a-DK" sz="1000" b="0" i="0" u="none" strike="noStrike" kern="1200" cap="none" spc="0" normalizeH="0" baseline="0" dirty="0">
                          <a:ln>
                            <a:noFill/>
                          </a:ln>
                          <a:solidFill>
                            <a:srgbClr val="002839"/>
                          </a:solidFill>
                          <a:effectLst/>
                          <a:uLnTx/>
                          <a:uFillTx/>
                          <a:latin typeface="Libre Franklin" pitchFamily="2" charset="77"/>
                        </a:rPr>
                        <a:t>Er noget ved jeres løsning anderledes, nu da I er ejet af medarbejderne?</a:t>
                      </a:r>
                    </a:p>
                  </a:txBody>
                  <a:tcPr>
                    <a:solidFill>
                      <a:srgbClr val="B6E5FF">
                        <a:alpha val="20000"/>
                      </a:srgbClr>
                    </a:solidFill>
                  </a:tcPr>
                </a:tc>
                <a:tc>
                  <a:txBody>
                    <a:bodyPr/>
                    <a:lstStyle/>
                    <a:p>
                      <a:endParaRPr lang="da-DK" sz="1000" b="0" i="0" dirty="0">
                        <a:solidFill>
                          <a:srgbClr val="002839"/>
                        </a:solidFill>
                        <a:latin typeface="Libre Franklin" pitchFamily="2" charset="77"/>
                      </a:endParaRPr>
                    </a:p>
                  </a:txBody>
                  <a:tcPr>
                    <a:solidFill>
                      <a:srgbClr val="B6E5FF">
                        <a:alpha val="20000"/>
                      </a:srgbClr>
                    </a:solidFill>
                  </a:tcPr>
                </a:tc>
                <a:extLst>
                  <a:ext uri="{0D108BD9-81ED-4DB2-BD59-A6C34878D82A}">
                    <a16:rowId xmlns:a16="http://schemas.microsoft.com/office/drawing/2014/main" val="238748924"/>
                  </a:ext>
                </a:extLst>
              </a:tr>
              <a:tr h="767706">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a-DK" sz="1100" b="1" i="0" u="none" strike="noStrike" kern="1200" cap="none" spc="0" normalizeH="0" baseline="0" noProof="0" dirty="0">
                          <a:ln>
                            <a:noFill/>
                          </a:ln>
                          <a:solidFill>
                            <a:srgbClr val="002839"/>
                          </a:solidFill>
                          <a:effectLst/>
                          <a:uLnTx/>
                          <a:uFillTx/>
                          <a:latin typeface="Libre Franklin" pitchFamily="2" charset="77"/>
                        </a:rPr>
                        <a:t>Fordelene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a-DK" sz="1100" b="0" i="0" u="none" strike="noStrike" kern="1200" cap="none" spc="0" normalizeH="0" baseline="0" noProof="0" dirty="0">
                          <a:ln>
                            <a:noFill/>
                          </a:ln>
                          <a:solidFill>
                            <a:srgbClr val="002839"/>
                          </a:solidFill>
                          <a:effectLst/>
                          <a:uLnTx/>
                          <a:uFillTx/>
                          <a:latin typeface="Libre Franklin" pitchFamily="2" charset="77"/>
                        </a:rPr>
                        <a:t>Hvordan styrker det virksomheden, at den er ejet af medarbejderne?</a:t>
                      </a:r>
                    </a:p>
                  </a:txBody>
                  <a:tcPr>
                    <a:solidFill>
                      <a:srgbClr val="B6E5FF">
                        <a:alpha val="40000"/>
                      </a:srgbClr>
                    </a:solidFill>
                  </a:tcPr>
                </a:tc>
                <a:tc>
                  <a:txBody>
                    <a:bodyPr/>
                    <a:lstStyle/>
                    <a:p>
                      <a:endParaRPr lang="da-DK" sz="1100" b="0" i="0" dirty="0">
                        <a:solidFill>
                          <a:srgbClr val="002839"/>
                        </a:solidFill>
                        <a:latin typeface="Libre Franklin" pitchFamily="2" charset="77"/>
                      </a:endParaRPr>
                    </a:p>
                  </a:txBody>
                  <a:tcPr>
                    <a:solidFill>
                      <a:srgbClr val="B6E5FF">
                        <a:alpha val="40000"/>
                      </a:srgbClr>
                    </a:solidFill>
                  </a:tcPr>
                </a:tc>
                <a:extLst>
                  <a:ext uri="{0D108BD9-81ED-4DB2-BD59-A6C34878D82A}">
                    <a16:rowId xmlns:a16="http://schemas.microsoft.com/office/drawing/2014/main" val="1059681929"/>
                  </a:ext>
                </a:extLst>
              </a:tr>
              <a:tr h="641561">
                <a:tc>
                  <a:txBody>
                    <a:bodyPr/>
                    <a:lstStyle/>
                    <a:p>
                      <a:pPr marL="0" indent="0">
                        <a:buFont typeface="Arial" panose="020B0604020202020204" pitchFamily="34" charset="0"/>
                        <a:buNone/>
                      </a:pPr>
                      <a:r>
                        <a:rPr kumimoji="0" lang="da-DK" sz="1000" b="1" i="0" u="none" strike="noStrike" kern="1200" cap="none" spc="0" normalizeH="0" baseline="0" dirty="0">
                          <a:ln>
                            <a:noFill/>
                          </a:ln>
                          <a:solidFill>
                            <a:srgbClr val="002839"/>
                          </a:solidFill>
                          <a:effectLst/>
                          <a:uLnTx/>
                          <a:uFillTx/>
                          <a:latin typeface="Libre Franklin" pitchFamily="2" charset="77"/>
                        </a:rPr>
                        <a:t>Udfordringerne</a:t>
                      </a:r>
                    </a:p>
                    <a:p>
                      <a:pPr marL="0" indent="0">
                        <a:buFont typeface="Arial" panose="020B0604020202020204" pitchFamily="34" charset="0"/>
                        <a:buNone/>
                      </a:pPr>
                      <a:r>
                        <a:rPr kumimoji="0" lang="da-DK" sz="1000" b="0" i="0" u="none" strike="noStrike" kern="1200" cap="none" spc="0" normalizeH="0" baseline="0" dirty="0">
                          <a:ln>
                            <a:noFill/>
                          </a:ln>
                          <a:solidFill>
                            <a:srgbClr val="002839"/>
                          </a:solidFill>
                          <a:effectLst/>
                          <a:uLnTx/>
                          <a:uFillTx/>
                          <a:latin typeface="Libre Franklin" pitchFamily="2" charset="77"/>
                        </a:rPr>
                        <a:t>Hvilke ulemper giver det, at være ejet af medarbejderne?</a:t>
                      </a:r>
                    </a:p>
                  </a:txBody>
                  <a:tcPr>
                    <a:solidFill>
                      <a:srgbClr val="B6E5FF">
                        <a:alpha val="20000"/>
                      </a:srgbClr>
                    </a:solidFill>
                  </a:tcPr>
                </a:tc>
                <a:tc>
                  <a:txBody>
                    <a:bodyPr/>
                    <a:lstStyle/>
                    <a:p>
                      <a:endParaRPr lang="da-DK" sz="1000" b="0" i="0" dirty="0">
                        <a:solidFill>
                          <a:srgbClr val="002839"/>
                        </a:solidFill>
                        <a:latin typeface="Libre Franklin" pitchFamily="2" charset="77"/>
                      </a:endParaRPr>
                    </a:p>
                  </a:txBody>
                  <a:tcPr>
                    <a:solidFill>
                      <a:srgbClr val="B6E5FF">
                        <a:alpha val="20000"/>
                      </a:srgbClr>
                    </a:solidFill>
                  </a:tcPr>
                </a:tc>
                <a:extLst>
                  <a:ext uri="{0D108BD9-81ED-4DB2-BD59-A6C34878D82A}">
                    <a16:rowId xmlns:a16="http://schemas.microsoft.com/office/drawing/2014/main" val="325188487"/>
                  </a:ext>
                </a:extLst>
              </a:tr>
            </a:tbl>
          </a:graphicData>
        </a:graphic>
      </p:graphicFrame>
    </p:spTree>
    <p:extLst>
      <p:ext uri="{BB962C8B-B14F-4D97-AF65-F5344CB8AC3E}">
        <p14:creationId xmlns:p14="http://schemas.microsoft.com/office/powerpoint/2010/main" val="42609635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F1F4F0"/>
        </a:solidFill>
        <a:effectLst/>
      </p:bgPr>
    </p:bg>
    <p:spTree>
      <p:nvGrpSpPr>
        <p:cNvPr id="1" name="">
          <a:extLst>
            <a:ext uri="{FF2B5EF4-FFF2-40B4-BE49-F238E27FC236}">
              <a16:creationId xmlns:a16="http://schemas.microsoft.com/office/drawing/2014/main" id="{07C2DDE4-66AC-EDE5-EB75-34E34FDC9A2C}"/>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619E3523-DA7E-29B2-3B75-82DEF6710FE6}"/>
              </a:ext>
            </a:extLst>
          </p:cNvPr>
          <p:cNvSpPr>
            <a:spLocks noGrp="1"/>
          </p:cNvSpPr>
          <p:nvPr>
            <p:ph type="ctrTitle"/>
          </p:nvPr>
        </p:nvSpPr>
        <p:spPr>
          <a:xfrm>
            <a:off x="2209822" y="1"/>
            <a:ext cx="7772355" cy="5712310"/>
          </a:xfrm>
        </p:spPr>
        <p:txBody>
          <a:bodyPr anchor="ctr">
            <a:noAutofit/>
          </a:bodyPr>
          <a:lstStyle/>
          <a:p>
            <a:r>
              <a:rPr lang="da-DK" sz="5200" dirty="0">
                <a:solidFill>
                  <a:srgbClr val="3C4B5E"/>
                </a:solidFill>
                <a:latin typeface="Libre Franklin SemiBold" pitchFamily="2" charset="77"/>
              </a:rPr>
              <a:t>Præsentationer og diskussion i plenum</a:t>
            </a:r>
          </a:p>
        </p:txBody>
      </p:sp>
      <p:pic>
        <p:nvPicPr>
          <p:cNvPr id="4" name="Picture 3">
            <a:extLst>
              <a:ext uri="{FF2B5EF4-FFF2-40B4-BE49-F238E27FC236}">
                <a16:creationId xmlns:a16="http://schemas.microsoft.com/office/drawing/2014/main" id="{B0EE8264-967A-3983-336F-D724C73572FD}"/>
              </a:ext>
            </a:extLst>
          </p:cNvPr>
          <p:cNvPicPr>
            <a:picLocks noChangeAspect="1"/>
          </p:cNvPicPr>
          <p:nvPr/>
        </p:nvPicPr>
        <p:blipFill>
          <a:blip r:embed="rId3"/>
          <a:stretch>
            <a:fillRect/>
          </a:stretch>
        </p:blipFill>
        <p:spPr>
          <a:xfrm>
            <a:off x="8889310" y="3336337"/>
            <a:ext cx="4020575" cy="4020575"/>
          </a:xfrm>
          <a:prstGeom prst="rect">
            <a:avLst/>
          </a:prstGeom>
        </p:spPr>
      </p:pic>
      <p:pic>
        <p:nvPicPr>
          <p:cNvPr id="6" name="Graphic 5">
            <a:extLst>
              <a:ext uri="{FF2B5EF4-FFF2-40B4-BE49-F238E27FC236}">
                <a16:creationId xmlns:a16="http://schemas.microsoft.com/office/drawing/2014/main" id="{003A1FD1-2306-E055-EA55-66B5BAF5B7C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651500" y="740987"/>
            <a:ext cx="889000" cy="889000"/>
          </a:xfrm>
          <a:prstGeom prst="rect">
            <a:avLst/>
          </a:prstGeom>
        </p:spPr>
      </p:pic>
    </p:spTree>
    <p:extLst>
      <p:ext uri="{BB962C8B-B14F-4D97-AF65-F5344CB8AC3E}">
        <p14:creationId xmlns:p14="http://schemas.microsoft.com/office/powerpoint/2010/main" val="22096148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DB70A9D-361E-C763-8674-0EA3AD8389C0}"/>
            </a:ext>
          </a:extLst>
        </p:cNvPr>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96B57755-339F-B19C-471C-E988D5EF9C45}"/>
              </a:ext>
            </a:extLst>
          </p:cNvPr>
          <p:cNvSpPr>
            <a:spLocks noGrp="1"/>
          </p:cNvSpPr>
          <p:nvPr>
            <p:ph sz="quarter" idx="4"/>
          </p:nvPr>
        </p:nvSpPr>
        <p:spPr>
          <a:xfrm>
            <a:off x="4671753" y="2102319"/>
            <a:ext cx="6677565" cy="2907142"/>
          </a:xfrm>
        </p:spPr>
        <p:txBody>
          <a:bodyPr wrap="square" anchor="t">
            <a:spAutoFit/>
          </a:bodyPr>
          <a:lstStyle/>
          <a:p>
            <a:pPr>
              <a:lnSpc>
                <a:spcPct val="150000"/>
              </a:lnSpc>
              <a:buClr>
                <a:srgbClr val="3C4B5E"/>
              </a:buClr>
            </a:pPr>
            <a:r>
              <a:rPr lang="da-DK" sz="1600" dirty="0">
                <a:latin typeface="Libre Franklin" pitchFamily="2" charset="77"/>
              </a:rPr>
              <a:t>Navnet </a:t>
            </a:r>
          </a:p>
          <a:p>
            <a:pPr>
              <a:lnSpc>
                <a:spcPct val="150000"/>
              </a:lnSpc>
              <a:buClr>
                <a:srgbClr val="3C4B5E"/>
              </a:buClr>
            </a:pPr>
            <a:r>
              <a:rPr lang="da-DK" sz="1600" dirty="0">
                <a:latin typeface="Libre Franklin" pitchFamily="2" charset="77"/>
              </a:rPr>
              <a:t>Ejerne </a:t>
            </a:r>
          </a:p>
          <a:p>
            <a:pPr>
              <a:lnSpc>
                <a:spcPct val="150000"/>
              </a:lnSpc>
              <a:buClr>
                <a:srgbClr val="3C4B5E"/>
              </a:buClr>
            </a:pPr>
            <a:r>
              <a:rPr lang="da-DK" sz="1600" dirty="0">
                <a:latin typeface="Libre Franklin" pitchFamily="2" charset="77"/>
              </a:rPr>
              <a:t>Formålet</a:t>
            </a:r>
          </a:p>
          <a:p>
            <a:pPr>
              <a:lnSpc>
                <a:spcPct val="150000"/>
              </a:lnSpc>
              <a:buClr>
                <a:srgbClr val="3C4B5E"/>
              </a:buClr>
            </a:pPr>
            <a:r>
              <a:rPr lang="da-DK" sz="1600" dirty="0">
                <a:latin typeface="Libre Franklin" pitchFamily="2" charset="77"/>
              </a:rPr>
              <a:t>Løsningen </a:t>
            </a:r>
          </a:p>
          <a:p>
            <a:pPr>
              <a:lnSpc>
                <a:spcPct val="150000"/>
              </a:lnSpc>
              <a:buClr>
                <a:srgbClr val="3C4B5E"/>
              </a:buClr>
            </a:pPr>
            <a:r>
              <a:rPr lang="da-DK" sz="1600" dirty="0">
                <a:latin typeface="Libre Franklin" pitchFamily="2" charset="77"/>
              </a:rPr>
              <a:t>Fordelene</a:t>
            </a:r>
          </a:p>
          <a:p>
            <a:pPr>
              <a:lnSpc>
                <a:spcPct val="150000"/>
              </a:lnSpc>
              <a:buClr>
                <a:srgbClr val="3C4B5E"/>
              </a:buClr>
            </a:pPr>
            <a:r>
              <a:rPr lang="da-DK" sz="1600" dirty="0">
                <a:latin typeface="Libre Franklin" pitchFamily="2" charset="77"/>
              </a:rPr>
              <a:t>Udfordringerne</a:t>
            </a:r>
          </a:p>
        </p:txBody>
      </p:sp>
      <p:pic>
        <p:nvPicPr>
          <p:cNvPr id="6" name="Picture 5">
            <a:extLst>
              <a:ext uri="{FF2B5EF4-FFF2-40B4-BE49-F238E27FC236}">
                <a16:creationId xmlns:a16="http://schemas.microsoft.com/office/drawing/2014/main" id="{997E69F1-A6C4-D7B7-9A9A-7943B5CEBA0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91838" y="2534210"/>
            <a:ext cx="3041650" cy="2838450"/>
          </a:xfrm>
          <a:prstGeom prst="rect">
            <a:avLst/>
          </a:prstGeom>
        </p:spPr>
      </p:pic>
      <p:sp>
        <p:nvSpPr>
          <p:cNvPr id="2" name="Titel 1">
            <a:extLst>
              <a:ext uri="{FF2B5EF4-FFF2-40B4-BE49-F238E27FC236}">
                <a16:creationId xmlns:a16="http://schemas.microsoft.com/office/drawing/2014/main" id="{B43391CE-F4C8-C693-90D7-58FEFF3E9E25}"/>
              </a:ext>
            </a:extLst>
          </p:cNvPr>
          <p:cNvSpPr txBox="1">
            <a:spLocks/>
          </p:cNvSpPr>
          <p:nvPr/>
        </p:nvSpPr>
        <p:spPr>
          <a:xfrm>
            <a:off x="620684" y="332300"/>
            <a:ext cx="2286203" cy="978729"/>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sz="4000" b="1" i="0" kern="1200">
                <a:solidFill>
                  <a:schemeClr val="tx1"/>
                </a:solidFill>
                <a:latin typeface="Amsi Pro Bold" panose="020B0A06020201010104" pitchFamily="34" charset="77"/>
                <a:ea typeface="+mj-ea"/>
                <a:cs typeface="+mj-cs"/>
              </a:defRPr>
            </a:lvl1pPr>
          </a:lstStyle>
          <a:p>
            <a:r>
              <a:rPr lang="da-DK" sz="6400" dirty="0">
                <a:latin typeface="Libre Franklin" pitchFamily="2" charset="77"/>
              </a:rPr>
              <a:t>Pitch</a:t>
            </a:r>
          </a:p>
        </p:txBody>
      </p:sp>
      <p:cxnSp>
        <p:nvCxnSpPr>
          <p:cNvPr id="4" name="Straight Connector 3">
            <a:extLst>
              <a:ext uri="{FF2B5EF4-FFF2-40B4-BE49-F238E27FC236}">
                <a16:creationId xmlns:a16="http://schemas.microsoft.com/office/drawing/2014/main" id="{E6706ACB-9A65-79C0-4FF6-0720BF643435}"/>
              </a:ext>
            </a:extLst>
          </p:cNvPr>
          <p:cNvCxnSpPr>
            <a:cxnSpLocks/>
          </p:cNvCxnSpPr>
          <p:nvPr/>
        </p:nvCxnSpPr>
        <p:spPr>
          <a:xfrm>
            <a:off x="407895" y="1283330"/>
            <a:ext cx="11376211" cy="0"/>
          </a:xfrm>
          <a:prstGeom prst="line">
            <a:avLst/>
          </a:prstGeom>
          <a:ln w="12700">
            <a:solidFill>
              <a:srgbClr val="3C4B5E">
                <a:alpha val="20000"/>
              </a:srgbClr>
            </a:solidFill>
          </a:ln>
        </p:spPr>
        <p:style>
          <a:lnRef idx="1">
            <a:schemeClr val="accent1"/>
          </a:lnRef>
          <a:fillRef idx="0">
            <a:schemeClr val="accent1"/>
          </a:fillRef>
          <a:effectRef idx="0">
            <a:schemeClr val="accent1"/>
          </a:effectRef>
          <a:fontRef idx="minor">
            <a:schemeClr val="tx1"/>
          </a:fontRef>
        </p:style>
      </p:cxnSp>
      <p:sp>
        <p:nvSpPr>
          <p:cNvPr id="7" name="Titel 1">
            <a:extLst>
              <a:ext uri="{FF2B5EF4-FFF2-40B4-BE49-F238E27FC236}">
                <a16:creationId xmlns:a16="http://schemas.microsoft.com/office/drawing/2014/main" id="{259B9004-7D99-F32F-C16A-AE4694D4E536}"/>
              </a:ext>
            </a:extLst>
          </p:cNvPr>
          <p:cNvSpPr txBox="1">
            <a:spLocks/>
          </p:cNvSpPr>
          <p:nvPr/>
        </p:nvSpPr>
        <p:spPr>
          <a:xfrm>
            <a:off x="4671752" y="1593225"/>
            <a:ext cx="7112353" cy="3693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000" b="1" i="0" kern="1200">
                <a:solidFill>
                  <a:schemeClr val="tx1"/>
                </a:solidFill>
                <a:latin typeface="Amsi Pro Bold" panose="020B0A06020201010104" pitchFamily="34" charset="77"/>
                <a:ea typeface="+mj-ea"/>
                <a:cs typeface="+mj-cs"/>
              </a:defRPr>
            </a:lvl1pPr>
          </a:lstStyle>
          <a:p>
            <a:r>
              <a:rPr lang="da-DK" sz="2000" dirty="0">
                <a:latin typeface="Libre Franklin" pitchFamily="2" charset="77"/>
              </a:rPr>
              <a:t>Præsentér jeres nye forbrugerejede virksomhed</a:t>
            </a:r>
          </a:p>
        </p:txBody>
      </p:sp>
    </p:spTree>
    <p:extLst>
      <p:ext uri="{BB962C8B-B14F-4D97-AF65-F5344CB8AC3E}">
        <p14:creationId xmlns:p14="http://schemas.microsoft.com/office/powerpoint/2010/main" val="27194071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36D532D-EC86-E6C8-F438-43B405ACED8A}"/>
            </a:ext>
          </a:extLst>
        </p:cNvPr>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3D0194D-8AF3-CFCC-B989-85FA615A47BE}"/>
              </a:ext>
            </a:extLst>
          </p:cNvPr>
          <p:cNvSpPr>
            <a:spLocks noGrp="1"/>
          </p:cNvSpPr>
          <p:nvPr>
            <p:ph sz="quarter" idx="4"/>
          </p:nvPr>
        </p:nvSpPr>
        <p:spPr>
          <a:xfrm>
            <a:off x="4671753" y="2102319"/>
            <a:ext cx="6677565" cy="3533147"/>
          </a:xfrm>
        </p:spPr>
        <p:txBody>
          <a:bodyPr wrap="square" anchor="t">
            <a:spAutoFit/>
          </a:bodyPr>
          <a:lstStyle/>
          <a:p>
            <a:pPr>
              <a:lnSpc>
                <a:spcPct val="150000"/>
              </a:lnSpc>
              <a:buClr>
                <a:srgbClr val="3C4B5E"/>
              </a:buClr>
            </a:pPr>
            <a:r>
              <a:rPr lang="da-DK" sz="1600" dirty="0">
                <a:latin typeface="Libre Franklin" pitchFamily="2" charset="77"/>
              </a:rPr>
              <a:t>Hvad tænker I om at give ejerskab og indflydelse til kunderne?</a:t>
            </a:r>
          </a:p>
          <a:p>
            <a:pPr lvl="1">
              <a:lnSpc>
                <a:spcPct val="150000"/>
              </a:lnSpc>
              <a:buClr>
                <a:srgbClr val="3C4B5E"/>
              </a:buClr>
            </a:pPr>
            <a:r>
              <a:rPr lang="da-DK" sz="1400" dirty="0">
                <a:latin typeface="Libre Franklin" pitchFamily="2" charset="77"/>
              </a:rPr>
              <a:t>Hvordan kan det styrke en forretningsidé?</a:t>
            </a:r>
          </a:p>
          <a:p>
            <a:pPr lvl="1">
              <a:lnSpc>
                <a:spcPct val="150000"/>
              </a:lnSpc>
              <a:buClr>
                <a:srgbClr val="3C4B5E"/>
              </a:buClr>
            </a:pPr>
            <a:r>
              <a:rPr lang="da-DK" sz="1400" dirty="0">
                <a:latin typeface="Libre Franklin" pitchFamily="2" charset="77"/>
              </a:rPr>
              <a:t>Hvad er udfordringerne?</a:t>
            </a:r>
          </a:p>
          <a:p>
            <a:pPr>
              <a:lnSpc>
                <a:spcPct val="150000"/>
              </a:lnSpc>
              <a:buClr>
                <a:srgbClr val="3C4B5E"/>
              </a:buClr>
            </a:pPr>
            <a:r>
              <a:rPr lang="da-DK" sz="1600" dirty="0">
                <a:latin typeface="Libre Franklin" pitchFamily="2" charset="77"/>
              </a:rPr>
              <a:t>Kan I – med inspiration i de forbrugerejede virksomheder - inddrage kunderne mere i udviklingen og organiseringen af jeres virksomhed? </a:t>
            </a:r>
          </a:p>
          <a:p>
            <a:pPr lvl="1">
              <a:lnSpc>
                <a:spcPct val="150000"/>
              </a:lnSpc>
              <a:buClr>
                <a:srgbClr val="3C4B5E"/>
              </a:buClr>
            </a:pPr>
            <a:r>
              <a:rPr lang="da-DK" sz="1400" dirty="0">
                <a:latin typeface="Libre Franklin" pitchFamily="2" charset="77"/>
              </a:rPr>
              <a:t>Så de kommer igen, og måske endda giver jer en hjælpende hånd. </a:t>
            </a:r>
          </a:p>
          <a:p>
            <a:pPr lvl="1">
              <a:lnSpc>
                <a:spcPct val="150000"/>
              </a:lnSpc>
              <a:buClr>
                <a:srgbClr val="3C4B5E"/>
              </a:buClr>
            </a:pPr>
            <a:r>
              <a:rPr lang="da-DK" sz="1400" dirty="0">
                <a:latin typeface="Libre Franklin" pitchFamily="2" charset="77"/>
              </a:rPr>
              <a:t>Fx i et brugerpanel, en kundeklub, via crowdfunding, som frivillige, bonusordninger e. lign.</a:t>
            </a:r>
          </a:p>
        </p:txBody>
      </p:sp>
      <p:pic>
        <p:nvPicPr>
          <p:cNvPr id="6" name="Picture 5">
            <a:extLst>
              <a:ext uri="{FF2B5EF4-FFF2-40B4-BE49-F238E27FC236}">
                <a16:creationId xmlns:a16="http://schemas.microsoft.com/office/drawing/2014/main" id="{A65FE79F-8E0C-5D29-6932-3991E48D6E2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91838" y="2534210"/>
            <a:ext cx="3041650" cy="2838450"/>
          </a:xfrm>
          <a:prstGeom prst="rect">
            <a:avLst/>
          </a:prstGeom>
        </p:spPr>
      </p:pic>
      <p:sp>
        <p:nvSpPr>
          <p:cNvPr id="2" name="Titel 1">
            <a:extLst>
              <a:ext uri="{FF2B5EF4-FFF2-40B4-BE49-F238E27FC236}">
                <a16:creationId xmlns:a16="http://schemas.microsoft.com/office/drawing/2014/main" id="{23096982-D192-24F6-58DE-54D426404EC5}"/>
              </a:ext>
            </a:extLst>
          </p:cNvPr>
          <p:cNvSpPr txBox="1">
            <a:spLocks/>
          </p:cNvSpPr>
          <p:nvPr/>
        </p:nvSpPr>
        <p:spPr>
          <a:xfrm>
            <a:off x="620684" y="567749"/>
            <a:ext cx="2998898" cy="507831"/>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sz="4000" b="1" i="0" kern="1200">
                <a:solidFill>
                  <a:schemeClr val="tx1"/>
                </a:solidFill>
                <a:latin typeface="Amsi Pro Bold" panose="020B0A06020201010104" pitchFamily="34" charset="77"/>
                <a:ea typeface="+mj-ea"/>
                <a:cs typeface="+mj-cs"/>
              </a:defRPr>
            </a:lvl1pPr>
          </a:lstStyle>
          <a:p>
            <a:r>
              <a:rPr lang="da-DK" sz="3000" dirty="0"/>
              <a:t>Reflektionsøvelse</a:t>
            </a:r>
            <a:endParaRPr lang="da-DK" sz="3000" dirty="0">
              <a:latin typeface="Libre Franklin" pitchFamily="2" charset="77"/>
            </a:endParaRPr>
          </a:p>
        </p:txBody>
      </p:sp>
      <p:cxnSp>
        <p:nvCxnSpPr>
          <p:cNvPr id="4" name="Straight Connector 3">
            <a:extLst>
              <a:ext uri="{FF2B5EF4-FFF2-40B4-BE49-F238E27FC236}">
                <a16:creationId xmlns:a16="http://schemas.microsoft.com/office/drawing/2014/main" id="{3BFD5585-2F52-1420-48B9-CC55C50C5D2C}"/>
              </a:ext>
            </a:extLst>
          </p:cNvPr>
          <p:cNvCxnSpPr>
            <a:cxnSpLocks/>
          </p:cNvCxnSpPr>
          <p:nvPr/>
        </p:nvCxnSpPr>
        <p:spPr>
          <a:xfrm>
            <a:off x="407895" y="1283330"/>
            <a:ext cx="11376211" cy="0"/>
          </a:xfrm>
          <a:prstGeom prst="line">
            <a:avLst/>
          </a:prstGeom>
          <a:ln w="12700">
            <a:solidFill>
              <a:srgbClr val="3C4B5E">
                <a:alpha val="20000"/>
              </a:srgbClr>
            </a:solidFill>
          </a:ln>
        </p:spPr>
        <p:style>
          <a:lnRef idx="1">
            <a:schemeClr val="accent1"/>
          </a:lnRef>
          <a:fillRef idx="0">
            <a:schemeClr val="accent1"/>
          </a:fillRef>
          <a:effectRef idx="0">
            <a:schemeClr val="accent1"/>
          </a:effectRef>
          <a:fontRef idx="minor">
            <a:schemeClr val="tx1"/>
          </a:fontRef>
        </p:style>
      </p:cxnSp>
      <p:sp>
        <p:nvSpPr>
          <p:cNvPr id="7" name="Titel 1">
            <a:extLst>
              <a:ext uri="{FF2B5EF4-FFF2-40B4-BE49-F238E27FC236}">
                <a16:creationId xmlns:a16="http://schemas.microsoft.com/office/drawing/2014/main" id="{F8A4FAE2-492F-7327-DC23-A71DA77F3A3E}"/>
              </a:ext>
            </a:extLst>
          </p:cNvPr>
          <p:cNvSpPr txBox="1">
            <a:spLocks/>
          </p:cNvSpPr>
          <p:nvPr/>
        </p:nvSpPr>
        <p:spPr>
          <a:xfrm>
            <a:off x="4671752" y="1593225"/>
            <a:ext cx="7112353" cy="3693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000" b="1" i="0" kern="1200">
                <a:solidFill>
                  <a:schemeClr val="tx1"/>
                </a:solidFill>
                <a:latin typeface="Amsi Pro Bold" panose="020B0A06020201010104" pitchFamily="34" charset="77"/>
                <a:ea typeface="+mj-ea"/>
                <a:cs typeface="+mj-cs"/>
              </a:defRPr>
            </a:lvl1pPr>
          </a:lstStyle>
          <a:p>
            <a:r>
              <a:rPr lang="da-DK" sz="2000" dirty="0">
                <a:latin typeface="Libre Franklin" pitchFamily="2" charset="77"/>
              </a:rPr>
              <a:t>Har </a:t>
            </a:r>
            <a:r>
              <a:rPr lang="da-DK" sz="2000" dirty="0" err="1">
                <a:latin typeface="Libre Franklin" pitchFamily="2" charset="77"/>
              </a:rPr>
              <a:t>forbrugereje</a:t>
            </a:r>
            <a:r>
              <a:rPr lang="da-DK" sz="2000" dirty="0">
                <a:latin typeface="Libre Franklin" pitchFamily="2" charset="77"/>
              </a:rPr>
              <a:t> nogen gang på jord?</a:t>
            </a:r>
          </a:p>
        </p:txBody>
      </p:sp>
    </p:spTree>
    <p:extLst>
      <p:ext uri="{BB962C8B-B14F-4D97-AF65-F5344CB8AC3E}">
        <p14:creationId xmlns:p14="http://schemas.microsoft.com/office/powerpoint/2010/main" val="4716012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28EAFF8-8F3B-8773-603A-B631A7F2BBD9}"/>
            </a:ext>
          </a:extLst>
        </p:cNvPr>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B46BA515-85BB-C634-3DFF-611DE19D4466}"/>
              </a:ext>
            </a:extLst>
          </p:cNvPr>
          <p:cNvSpPr>
            <a:spLocks noGrp="1"/>
          </p:cNvSpPr>
          <p:nvPr>
            <p:ph sz="quarter" idx="4"/>
          </p:nvPr>
        </p:nvSpPr>
        <p:spPr>
          <a:xfrm>
            <a:off x="4671753" y="2102319"/>
            <a:ext cx="6677565" cy="2907142"/>
          </a:xfrm>
        </p:spPr>
        <p:txBody>
          <a:bodyPr wrap="square" anchor="t">
            <a:spAutoFit/>
          </a:bodyPr>
          <a:lstStyle/>
          <a:p>
            <a:pPr>
              <a:lnSpc>
                <a:spcPct val="150000"/>
              </a:lnSpc>
              <a:buClr>
                <a:srgbClr val="3C4B5E"/>
              </a:buClr>
            </a:pPr>
            <a:r>
              <a:rPr lang="da-DK" sz="1600" dirty="0">
                <a:latin typeface="Libre Franklin" pitchFamily="2" charset="77"/>
              </a:rPr>
              <a:t>Navnet </a:t>
            </a:r>
          </a:p>
          <a:p>
            <a:pPr>
              <a:lnSpc>
                <a:spcPct val="150000"/>
              </a:lnSpc>
              <a:buClr>
                <a:srgbClr val="3C4B5E"/>
              </a:buClr>
            </a:pPr>
            <a:r>
              <a:rPr lang="da-DK" sz="1600" dirty="0">
                <a:latin typeface="Libre Franklin" pitchFamily="2" charset="77"/>
              </a:rPr>
              <a:t>Ejerne </a:t>
            </a:r>
          </a:p>
          <a:p>
            <a:pPr>
              <a:lnSpc>
                <a:spcPct val="150000"/>
              </a:lnSpc>
              <a:buClr>
                <a:srgbClr val="3C4B5E"/>
              </a:buClr>
            </a:pPr>
            <a:r>
              <a:rPr lang="da-DK" sz="1600" dirty="0">
                <a:latin typeface="Libre Franklin" pitchFamily="2" charset="77"/>
              </a:rPr>
              <a:t>Formålet</a:t>
            </a:r>
          </a:p>
          <a:p>
            <a:pPr>
              <a:lnSpc>
                <a:spcPct val="150000"/>
              </a:lnSpc>
              <a:buClr>
                <a:srgbClr val="3C4B5E"/>
              </a:buClr>
            </a:pPr>
            <a:r>
              <a:rPr lang="da-DK" sz="1600" dirty="0">
                <a:latin typeface="Libre Franklin" pitchFamily="2" charset="77"/>
              </a:rPr>
              <a:t>Løsningen </a:t>
            </a:r>
          </a:p>
          <a:p>
            <a:pPr>
              <a:lnSpc>
                <a:spcPct val="150000"/>
              </a:lnSpc>
              <a:buClr>
                <a:srgbClr val="3C4B5E"/>
              </a:buClr>
            </a:pPr>
            <a:r>
              <a:rPr lang="da-DK" sz="1600" dirty="0">
                <a:latin typeface="Libre Franklin" pitchFamily="2" charset="77"/>
              </a:rPr>
              <a:t>Fordelene</a:t>
            </a:r>
          </a:p>
          <a:p>
            <a:pPr>
              <a:lnSpc>
                <a:spcPct val="150000"/>
              </a:lnSpc>
              <a:buClr>
                <a:srgbClr val="3C4B5E"/>
              </a:buClr>
            </a:pPr>
            <a:r>
              <a:rPr lang="da-DK" sz="1600" dirty="0">
                <a:latin typeface="Libre Franklin" pitchFamily="2" charset="77"/>
              </a:rPr>
              <a:t>Udfordringerne</a:t>
            </a:r>
          </a:p>
        </p:txBody>
      </p:sp>
      <p:sp>
        <p:nvSpPr>
          <p:cNvPr id="2" name="Titel 1">
            <a:extLst>
              <a:ext uri="{FF2B5EF4-FFF2-40B4-BE49-F238E27FC236}">
                <a16:creationId xmlns:a16="http://schemas.microsoft.com/office/drawing/2014/main" id="{A72CD1D7-BA51-11C0-E142-24BAC9309E62}"/>
              </a:ext>
            </a:extLst>
          </p:cNvPr>
          <p:cNvSpPr txBox="1">
            <a:spLocks/>
          </p:cNvSpPr>
          <p:nvPr/>
        </p:nvSpPr>
        <p:spPr>
          <a:xfrm>
            <a:off x="620684" y="332300"/>
            <a:ext cx="2286203" cy="978729"/>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sz="4000" b="1" i="0" kern="1200">
                <a:solidFill>
                  <a:schemeClr val="tx1"/>
                </a:solidFill>
                <a:latin typeface="Amsi Pro Bold" panose="020B0A06020201010104" pitchFamily="34" charset="77"/>
                <a:ea typeface="+mj-ea"/>
                <a:cs typeface="+mj-cs"/>
              </a:defRPr>
            </a:lvl1pPr>
          </a:lstStyle>
          <a:p>
            <a:r>
              <a:rPr lang="da-DK" sz="6400" dirty="0">
                <a:latin typeface="Libre Franklin" pitchFamily="2" charset="77"/>
              </a:rPr>
              <a:t>Pitch</a:t>
            </a:r>
          </a:p>
        </p:txBody>
      </p:sp>
      <p:cxnSp>
        <p:nvCxnSpPr>
          <p:cNvPr id="4" name="Straight Connector 3">
            <a:extLst>
              <a:ext uri="{FF2B5EF4-FFF2-40B4-BE49-F238E27FC236}">
                <a16:creationId xmlns:a16="http://schemas.microsoft.com/office/drawing/2014/main" id="{8E765241-387E-E316-FAB9-1814E74C81E5}"/>
              </a:ext>
            </a:extLst>
          </p:cNvPr>
          <p:cNvCxnSpPr>
            <a:cxnSpLocks/>
          </p:cNvCxnSpPr>
          <p:nvPr/>
        </p:nvCxnSpPr>
        <p:spPr>
          <a:xfrm>
            <a:off x="407895" y="1283330"/>
            <a:ext cx="11376211" cy="0"/>
          </a:xfrm>
          <a:prstGeom prst="line">
            <a:avLst/>
          </a:prstGeom>
          <a:ln w="12700">
            <a:solidFill>
              <a:srgbClr val="3C4B5E">
                <a:alpha val="20000"/>
              </a:srgbClr>
            </a:solidFill>
          </a:ln>
        </p:spPr>
        <p:style>
          <a:lnRef idx="1">
            <a:schemeClr val="accent1"/>
          </a:lnRef>
          <a:fillRef idx="0">
            <a:schemeClr val="accent1"/>
          </a:fillRef>
          <a:effectRef idx="0">
            <a:schemeClr val="accent1"/>
          </a:effectRef>
          <a:fontRef idx="minor">
            <a:schemeClr val="tx1"/>
          </a:fontRef>
        </p:style>
      </p:cxnSp>
      <p:sp>
        <p:nvSpPr>
          <p:cNvPr id="7" name="Titel 1">
            <a:extLst>
              <a:ext uri="{FF2B5EF4-FFF2-40B4-BE49-F238E27FC236}">
                <a16:creationId xmlns:a16="http://schemas.microsoft.com/office/drawing/2014/main" id="{CC924F5E-BC62-ECCE-EA4F-92AED5688A57}"/>
              </a:ext>
            </a:extLst>
          </p:cNvPr>
          <p:cNvSpPr txBox="1">
            <a:spLocks/>
          </p:cNvSpPr>
          <p:nvPr/>
        </p:nvSpPr>
        <p:spPr>
          <a:xfrm>
            <a:off x="4671752" y="1593225"/>
            <a:ext cx="7112353" cy="3693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000" b="1" i="0" kern="1200">
                <a:solidFill>
                  <a:schemeClr val="tx1"/>
                </a:solidFill>
                <a:latin typeface="Amsi Pro Bold" panose="020B0A06020201010104" pitchFamily="34" charset="77"/>
                <a:ea typeface="+mj-ea"/>
                <a:cs typeface="+mj-cs"/>
              </a:defRPr>
            </a:lvl1pPr>
          </a:lstStyle>
          <a:p>
            <a:r>
              <a:rPr lang="da-DK" sz="2000" dirty="0">
                <a:latin typeface="Libre Franklin" pitchFamily="2" charset="77"/>
              </a:rPr>
              <a:t>Præsentér jeres nye producentejede virksomhed</a:t>
            </a:r>
          </a:p>
        </p:txBody>
      </p:sp>
      <p:pic>
        <p:nvPicPr>
          <p:cNvPr id="5" name="Picture 4">
            <a:extLst>
              <a:ext uri="{FF2B5EF4-FFF2-40B4-BE49-F238E27FC236}">
                <a16:creationId xmlns:a16="http://schemas.microsoft.com/office/drawing/2014/main" id="{B13BFD38-26E9-D2B5-A7B8-A0C78E06D67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91838" y="2534210"/>
            <a:ext cx="2838450" cy="3016250"/>
          </a:xfrm>
          <a:prstGeom prst="rect">
            <a:avLst/>
          </a:prstGeom>
        </p:spPr>
      </p:pic>
    </p:spTree>
    <p:extLst>
      <p:ext uri="{BB962C8B-B14F-4D97-AF65-F5344CB8AC3E}">
        <p14:creationId xmlns:p14="http://schemas.microsoft.com/office/powerpoint/2010/main" val="16608531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5284693-519F-6B74-AF8F-670713CD8594}"/>
            </a:ext>
          </a:extLst>
        </p:cNvPr>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57D80C5-4F36-C395-17A1-11B1B77B6440}"/>
              </a:ext>
            </a:extLst>
          </p:cNvPr>
          <p:cNvSpPr>
            <a:spLocks noGrp="1"/>
          </p:cNvSpPr>
          <p:nvPr>
            <p:ph sz="quarter" idx="4"/>
          </p:nvPr>
        </p:nvSpPr>
        <p:spPr>
          <a:xfrm>
            <a:off x="4671753" y="2102319"/>
            <a:ext cx="7112352" cy="3533147"/>
          </a:xfrm>
        </p:spPr>
        <p:txBody>
          <a:bodyPr wrap="square" anchor="t">
            <a:spAutoFit/>
          </a:bodyPr>
          <a:lstStyle/>
          <a:p>
            <a:pPr>
              <a:lnSpc>
                <a:spcPct val="150000"/>
              </a:lnSpc>
              <a:buClr>
                <a:srgbClr val="3C4B5E"/>
              </a:buClr>
            </a:pPr>
            <a:r>
              <a:rPr lang="da-DK" sz="1600" dirty="0">
                <a:latin typeface="Libre Franklin" pitchFamily="2" charset="77"/>
              </a:rPr>
              <a:t>Hvad tænker I om at give ejerskab og indflydelse til producenterne?</a:t>
            </a:r>
          </a:p>
          <a:p>
            <a:pPr lvl="1">
              <a:lnSpc>
                <a:spcPct val="150000"/>
              </a:lnSpc>
              <a:buClr>
                <a:srgbClr val="3C4B5E"/>
              </a:buClr>
            </a:pPr>
            <a:r>
              <a:rPr lang="da-DK" sz="1400" dirty="0">
                <a:latin typeface="Libre Franklin" pitchFamily="2" charset="77"/>
              </a:rPr>
              <a:t>Hvordan kan det styrke en forretningsidé?</a:t>
            </a:r>
          </a:p>
          <a:p>
            <a:pPr lvl="1">
              <a:lnSpc>
                <a:spcPct val="150000"/>
              </a:lnSpc>
              <a:buClr>
                <a:srgbClr val="3C4B5E"/>
              </a:buClr>
            </a:pPr>
            <a:r>
              <a:rPr lang="da-DK" sz="1400" dirty="0">
                <a:latin typeface="Libre Franklin" pitchFamily="2" charset="77"/>
              </a:rPr>
              <a:t>Hvad er udfordringerne?</a:t>
            </a:r>
          </a:p>
          <a:p>
            <a:pPr>
              <a:lnSpc>
                <a:spcPct val="150000"/>
              </a:lnSpc>
              <a:buClr>
                <a:srgbClr val="3C4B5E"/>
              </a:buClr>
            </a:pPr>
            <a:r>
              <a:rPr lang="da-DK" sz="1600" dirty="0">
                <a:latin typeface="Libre Franklin" pitchFamily="2" charset="77"/>
              </a:rPr>
              <a:t>Kan I – med inspiration i de producentejede virksomheder - inddrage leverandører eller samarbejdspartnere mere i udviklingen og organiseringen af jeres virksomhed? </a:t>
            </a:r>
          </a:p>
          <a:p>
            <a:pPr lvl="1">
              <a:lnSpc>
                <a:spcPct val="150000"/>
              </a:lnSpc>
              <a:buClr>
                <a:srgbClr val="3C4B5E"/>
              </a:buClr>
            </a:pPr>
            <a:r>
              <a:rPr lang="da-DK" sz="1400" dirty="0">
                <a:latin typeface="Libre Franklin" pitchFamily="2" charset="77"/>
              </a:rPr>
              <a:t>Hvor de hjælper jer med at forbedre og sælge jeres produkt</a:t>
            </a:r>
          </a:p>
          <a:p>
            <a:pPr lvl="1">
              <a:lnSpc>
                <a:spcPct val="150000"/>
              </a:lnSpc>
              <a:buClr>
                <a:srgbClr val="3C4B5E"/>
              </a:buClr>
            </a:pPr>
            <a:r>
              <a:rPr lang="da-DK" sz="1400" dirty="0">
                <a:latin typeface="Libre Franklin" pitchFamily="2" charset="77"/>
              </a:rPr>
              <a:t>Og I skaber de løsninger, verden har brug for, ved at samarbejde i stedet for at konkurrere. </a:t>
            </a:r>
            <a:endParaRPr lang="da-DK" sz="1200" dirty="0">
              <a:latin typeface="Libre Franklin" pitchFamily="2" charset="77"/>
            </a:endParaRPr>
          </a:p>
        </p:txBody>
      </p:sp>
      <p:sp>
        <p:nvSpPr>
          <p:cNvPr id="2" name="Titel 1">
            <a:extLst>
              <a:ext uri="{FF2B5EF4-FFF2-40B4-BE49-F238E27FC236}">
                <a16:creationId xmlns:a16="http://schemas.microsoft.com/office/drawing/2014/main" id="{E1CC94BE-F131-611D-BCDB-4D6CDE7D9F68}"/>
              </a:ext>
            </a:extLst>
          </p:cNvPr>
          <p:cNvSpPr txBox="1">
            <a:spLocks/>
          </p:cNvSpPr>
          <p:nvPr/>
        </p:nvSpPr>
        <p:spPr>
          <a:xfrm>
            <a:off x="620684" y="567749"/>
            <a:ext cx="2998898" cy="507831"/>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sz="4000" b="1" i="0" kern="1200">
                <a:solidFill>
                  <a:schemeClr val="tx1"/>
                </a:solidFill>
                <a:latin typeface="Amsi Pro Bold" panose="020B0A06020201010104" pitchFamily="34" charset="77"/>
                <a:ea typeface="+mj-ea"/>
                <a:cs typeface="+mj-cs"/>
              </a:defRPr>
            </a:lvl1pPr>
          </a:lstStyle>
          <a:p>
            <a:r>
              <a:rPr lang="da-DK" sz="3000" dirty="0"/>
              <a:t>Reflektionsøvelse</a:t>
            </a:r>
            <a:endParaRPr lang="da-DK" sz="3000" dirty="0">
              <a:latin typeface="Libre Franklin" pitchFamily="2" charset="77"/>
            </a:endParaRPr>
          </a:p>
        </p:txBody>
      </p:sp>
      <p:cxnSp>
        <p:nvCxnSpPr>
          <p:cNvPr id="4" name="Straight Connector 3">
            <a:extLst>
              <a:ext uri="{FF2B5EF4-FFF2-40B4-BE49-F238E27FC236}">
                <a16:creationId xmlns:a16="http://schemas.microsoft.com/office/drawing/2014/main" id="{F0B8D705-0A47-1A69-B81C-A1191F5168D8}"/>
              </a:ext>
            </a:extLst>
          </p:cNvPr>
          <p:cNvCxnSpPr>
            <a:cxnSpLocks/>
          </p:cNvCxnSpPr>
          <p:nvPr/>
        </p:nvCxnSpPr>
        <p:spPr>
          <a:xfrm>
            <a:off x="407895" y="1283330"/>
            <a:ext cx="11376211" cy="0"/>
          </a:xfrm>
          <a:prstGeom prst="line">
            <a:avLst/>
          </a:prstGeom>
          <a:ln w="12700">
            <a:solidFill>
              <a:srgbClr val="3C4B5E">
                <a:alpha val="20000"/>
              </a:srgbClr>
            </a:solidFill>
          </a:ln>
        </p:spPr>
        <p:style>
          <a:lnRef idx="1">
            <a:schemeClr val="accent1"/>
          </a:lnRef>
          <a:fillRef idx="0">
            <a:schemeClr val="accent1"/>
          </a:fillRef>
          <a:effectRef idx="0">
            <a:schemeClr val="accent1"/>
          </a:effectRef>
          <a:fontRef idx="minor">
            <a:schemeClr val="tx1"/>
          </a:fontRef>
        </p:style>
      </p:cxnSp>
      <p:sp>
        <p:nvSpPr>
          <p:cNvPr id="7" name="Titel 1">
            <a:extLst>
              <a:ext uri="{FF2B5EF4-FFF2-40B4-BE49-F238E27FC236}">
                <a16:creationId xmlns:a16="http://schemas.microsoft.com/office/drawing/2014/main" id="{165B449A-626A-0DAC-E7E9-00C37CCDE67D}"/>
              </a:ext>
            </a:extLst>
          </p:cNvPr>
          <p:cNvSpPr txBox="1">
            <a:spLocks/>
          </p:cNvSpPr>
          <p:nvPr/>
        </p:nvSpPr>
        <p:spPr>
          <a:xfrm>
            <a:off x="4671752" y="1593225"/>
            <a:ext cx="7112353" cy="3693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000" b="1" i="0" kern="1200">
                <a:solidFill>
                  <a:schemeClr val="tx1"/>
                </a:solidFill>
                <a:latin typeface="Amsi Pro Bold" panose="020B0A06020201010104" pitchFamily="34" charset="77"/>
                <a:ea typeface="+mj-ea"/>
                <a:cs typeface="+mj-cs"/>
              </a:defRPr>
            </a:lvl1pPr>
          </a:lstStyle>
          <a:p>
            <a:r>
              <a:rPr lang="da-DK" sz="2000" dirty="0">
                <a:latin typeface="Libre Franklin" pitchFamily="2" charset="77"/>
              </a:rPr>
              <a:t>Har producenteje nogen gang på jord?</a:t>
            </a:r>
          </a:p>
        </p:txBody>
      </p:sp>
      <p:pic>
        <p:nvPicPr>
          <p:cNvPr id="5" name="Picture 4">
            <a:extLst>
              <a:ext uri="{FF2B5EF4-FFF2-40B4-BE49-F238E27FC236}">
                <a16:creationId xmlns:a16="http://schemas.microsoft.com/office/drawing/2014/main" id="{948D644E-DE6A-6659-8A4F-8BF5511D3D3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91838" y="2534210"/>
            <a:ext cx="2838450" cy="3016250"/>
          </a:xfrm>
          <a:prstGeom prst="rect">
            <a:avLst/>
          </a:prstGeom>
        </p:spPr>
      </p:pic>
    </p:spTree>
    <p:extLst>
      <p:ext uri="{BB962C8B-B14F-4D97-AF65-F5344CB8AC3E}">
        <p14:creationId xmlns:p14="http://schemas.microsoft.com/office/powerpoint/2010/main" val="40024732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72FE6D7-1540-EC1B-90EA-9C34B1C7AF25}"/>
            </a:ext>
          </a:extLst>
        </p:cNvPr>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2FDEA6AA-1E7F-3037-8462-E6B21F6E35DE}"/>
              </a:ext>
            </a:extLst>
          </p:cNvPr>
          <p:cNvSpPr>
            <a:spLocks noGrp="1"/>
          </p:cNvSpPr>
          <p:nvPr>
            <p:ph sz="quarter" idx="4"/>
          </p:nvPr>
        </p:nvSpPr>
        <p:spPr>
          <a:xfrm>
            <a:off x="4671753" y="2102319"/>
            <a:ext cx="6677565" cy="2907142"/>
          </a:xfrm>
        </p:spPr>
        <p:txBody>
          <a:bodyPr wrap="square" anchor="t">
            <a:spAutoFit/>
          </a:bodyPr>
          <a:lstStyle/>
          <a:p>
            <a:pPr>
              <a:lnSpc>
                <a:spcPct val="150000"/>
              </a:lnSpc>
              <a:buClr>
                <a:srgbClr val="3C4B5E"/>
              </a:buClr>
            </a:pPr>
            <a:r>
              <a:rPr lang="da-DK" sz="1600" dirty="0">
                <a:latin typeface="Libre Franklin" pitchFamily="2" charset="77"/>
              </a:rPr>
              <a:t>Navnet </a:t>
            </a:r>
          </a:p>
          <a:p>
            <a:pPr>
              <a:lnSpc>
                <a:spcPct val="150000"/>
              </a:lnSpc>
              <a:buClr>
                <a:srgbClr val="3C4B5E"/>
              </a:buClr>
            </a:pPr>
            <a:r>
              <a:rPr lang="da-DK" sz="1600" dirty="0">
                <a:latin typeface="Libre Franklin" pitchFamily="2" charset="77"/>
              </a:rPr>
              <a:t>Ejerne </a:t>
            </a:r>
          </a:p>
          <a:p>
            <a:pPr>
              <a:lnSpc>
                <a:spcPct val="150000"/>
              </a:lnSpc>
              <a:buClr>
                <a:srgbClr val="3C4B5E"/>
              </a:buClr>
            </a:pPr>
            <a:r>
              <a:rPr lang="da-DK" sz="1600" dirty="0">
                <a:latin typeface="Libre Franklin" pitchFamily="2" charset="77"/>
              </a:rPr>
              <a:t>Formålet</a:t>
            </a:r>
          </a:p>
          <a:p>
            <a:pPr>
              <a:lnSpc>
                <a:spcPct val="150000"/>
              </a:lnSpc>
              <a:buClr>
                <a:srgbClr val="3C4B5E"/>
              </a:buClr>
            </a:pPr>
            <a:r>
              <a:rPr lang="da-DK" sz="1600" dirty="0">
                <a:latin typeface="Libre Franklin" pitchFamily="2" charset="77"/>
              </a:rPr>
              <a:t>Løsningen </a:t>
            </a:r>
          </a:p>
          <a:p>
            <a:pPr>
              <a:lnSpc>
                <a:spcPct val="150000"/>
              </a:lnSpc>
              <a:buClr>
                <a:srgbClr val="3C4B5E"/>
              </a:buClr>
            </a:pPr>
            <a:r>
              <a:rPr lang="da-DK" sz="1600" dirty="0">
                <a:latin typeface="Libre Franklin" pitchFamily="2" charset="77"/>
              </a:rPr>
              <a:t>Fordelene</a:t>
            </a:r>
          </a:p>
          <a:p>
            <a:pPr>
              <a:lnSpc>
                <a:spcPct val="150000"/>
              </a:lnSpc>
              <a:buClr>
                <a:srgbClr val="3C4B5E"/>
              </a:buClr>
            </a:pPr>
            <a:r>
              <a:rPr lang="da-DK" sz="1600" dirty="0">
                <a:latin typeface="Libre Franklin" pitchFamily="2" charset="77"/>
              </a:rPr>
              <a:t>Udfordringerne</a:t>
            </a:r>
          </a:p>
        </p:txBody>
      </p:sp>
      <p:sp>
        <p:nvSpPr>
          <p:cNvPr id="2" name="Titel 1">
            <a:extLst>
              <a:ext uri="{FF2B5EF4-FFF2-40B4-BE49-F238E27FC236}">
                <a16:creationId xmlns:a16="http://schemas.microsoft.com/office/drawing/2014/main" id="{E5E2A756-063C-E399-8973-5B0B1688FD86}"/>
              </a:ext>
            </a:extLst>
          </p:cNvPr>
          <p:cNvSpPr txBox="1">
            <a:spLocks/>
          </p:cNvSpPr>
          <p:nvPr/>
        </p:nvSpPr>
        <p:spPr>
          <a:xfrm>
            <a:off x="620684" y="332300"/>
            <a:ext cx="2286203" cy="978729"/>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sz="4000" b="1" i="0" kern="1200">
                <a:solidFill>
                  <a:schemeClr val="tx1"/>
                </a:solidFill>
                <a:latin typeface="Amsi Pro Bold" panose="020B0A06020201010104" pitchFamily="34" charset="77"/>
                <a:ea typeface="+mj-ea"/>
                <a:cs typeface="+mj-cs"/>
              </a:defRPr>
            </a:lvl1pPr>
          </a:lstStyle>
          <a:p>
            <a:r>
              <a:rPr lang="da-DK" sz="6400" dirty="0">
                <a:latin typeface="Libre Franklin" pitchFamily="2" charset="77"/>
              </a:rPr>
              <a:t>Pitch</a:t>
            </a:r>
          </a:p>
        </p:txBody>
      </p:sp>
      <p:cxnSp>
        <p:nvCxnSpPr>
          <p:cNvPr id="4" name="Straight Connector 3">
            <a:extLst>
              <a:ext uri="{FF2B5EF4-FFF2-40B4-BE49-F238E27FC236}">
                <a16:creationId xmlns:a16="http://schemas.microsoft.com/office/drawing/2014/main" id="{57239A24-94A5-92DB-9A52-41F0F31D0671}"/>
              </a:ext>
            </a:extLst>
          </p:cNvPr>
          <p:cNvCxnSpPr>
            <a:cxnSpLocks/>
          </p:cNvCxnSpPr>
          <p:nvPr/>
        </p:nvCxnSpPr>
        <p:spPr>
          <a:xfrm>
            <a:off x="407895" y="1283330"/>
            <a:ext cx="11376211" cy="0"/>
          </a:xfrm>
          <a:prstGeom prst="line">
            <a:avLst/>
          </a:prstGeom>
          <a:ln w="12700">
            <a:solidFill>
              <a:srgbClr val="3C4B5E">
                <a:alpha val="20000"/>
              </a:srgbClr>
            </a:solidFill>
          </a:ln>
        </p:spPr>
        <p:style>
          <a:lnRef idx="1">
            <a:schemeClr val="accent1"/>
          </a:lnRef>
          <a:fillRef idx="0">
            <a:schemeClr val="accent1"/>
          </a:fillRef>
          <a:effectRef idx="0">
            <a:schemeClr val="accent1"/>
          </a:effectRef>
          <a:fontRef idx="minor">
            <a:schemeClr val="tx1"/>
          </a:fontRef>
        </p:style>
      </p:cxnSp>
      <p:sp>
        <p:nvSpPr>
          <p:cNvPr id="7" name="Titel 1">
            <a:extLst>
              <a:ext uri="{FF2B5EF4-FFF2-40B4-BE49-F238E27FC236}">
                <a16:creationId xmlns:a16="http://schemas.microsoft.com/office/drawing/2014/main" id="{1AE2F402-83DD-9473-5468-75BAC08664F0}"/>
              </a:ext>
            </a:extLst>
          </p:cNvPr>
          <p:cNvSpPr txBox="1">
            <a:spLocks/>
          </p:cNvSpPr>
          <p:nvPr/>
        </p:nvSpPr>
        <p:spPr>
          <a:xfrm>
            <a:off x="4671752" y="1593225"/>
            <a:ext cx="7112353" cy="3693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000" b="1" i="0" kern="1200">
                <a:solidFill>
                  <a:schemeClr val="tx1"/>
                </a:solidFill>
                <a:latin typeface="Amsi Pro Bold" panose="020B0A06020201010104" pitchFamily="34" charset="77"/>
                <a:ea typeface="+mj-ea"/>
                <a:cs typeface="+mj-cs"/>
              </a:defRPr>
            </a:lvl1pPr>
          </a:lstStyle>
          <a:p>
            <a:r>
              <a:rPr lang="da-DK" sz="2000" dirty="0">
                <a:latin typeface="Libre Franklin" pitchFamily="2" charset="77"/>
              </a:rPr>
              <a:t>Præsentér jeres nye medarbejderejede virksomhed</a:t>
            </a:r>
          </a:p>
        </p:txBody>
      </p:sp>
      <p:pic>
        <p:nvPicPr>
          <p:cNvPr id="6" name="Picture 5">
            <a:extLst>
              <a:ext uri="{FF2B5EF4-FFF2-40B4-BE49-F238E27FC236}">
                <a16:creationId xmlns:a16="http://schemas.microsoft.com/office/drawing/2014/main" id="{89BC490B-F971-2E6E-FD48-238EC01AF7D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7895" y="2536096"/>
            <a:ext cx="3016250" cy="2838450"/>
          </a:xfrm>
          <a:prstGeom prst="rect">
            <a:avLst/>
          </a:prstGeom>
        </p:spPr>
      </p:pic>
    </p:spTree>
    <p:extLst>
      <p:ext uri="{BB962C8B-B14F-4D97-AF65-F5344CB8AC3E}">
        <p14:creationId xmlns:p14="http://schemas.microsoft.com/office/powerpoint/2010/main" val="10676335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8E82BC4-47B3-92BE-B3A3-F5950C1C3D69}"/>
            </a:ext>
          </a:extLst>
        </p:cNvPr>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7F27F1E3-55C9-F747-306B-E6BFF3C1E0CA}"/>
              </a:ext>
            </a:extLst>
          </p:cNvPr>
          <p:cNvSpPr>
            <a:spLocks noGrp="1"/>
          </p:cNvSpPr>
          <p:nvPr>
            <p:ph sz="quarter" idx="4"/>
          </p:nvPr>
        </p:nvSpPr>
        <p:spPr>
          <a:xfrm>
            <a:off x="4671753" y="2102319"/>
            <a:ext cx="7112352" cy="3943324"/>
          </a:xfrm>
        </p:spPr>
        <p:txBody>
          <a:bodyPr wrap="square" anchor="t">
            <a:spAutoFit/>
          </a:bodyPr>
          <a:lstStyle/>
          <a:p>
            <a:pPr>
              <a:lnSpc>
                <a:spcPct val="150000"/>
              </a:lnSpc>
              <a:buClr>
                <a:srgbClr val="3C4B5E"/>
              </a:buClr>
            </a:pPr>
            <a:r>
              <a:rPr lang="da-DK" sz="1600" dirty="0">
                <a:latin typeface="Libre Franklin" pitchFamily="2" charset="77"/>
              </a:rPr>
              <a:t>Hvad tænker I om at give ejerskab og indflydelse til medarbejderne?</a:t>
            </a:r>
          </a:p>
          <a:p>
            <a:pPr lvl="1">
              <a:lnSpc>
                <a:spcPct val="150000"/>
              </a:lnSpc>
              <a:buClr>
                <a:srgbClr val="3C4B5E"/>
              </a:buClr>
            </a:pPr>
            <a:r>
              <a:rPr lang="da-DK" sz="1400" dirty="0">
                <a:latin typeface="Libre Franklin" pitchFamily="2" charset="77"/>
              </a:rPr>
              <a:t>Hvordan kan det styrke en forretningsidé?</a:t>
            </a:r>
          </a:p>
          <a:p>
            <a:pPr lvl="1">
              <a:lnSpc>
                <a:spcPct val="150000"/>
              </a:lnSpc>
              <a:buClr>
                <a:srgbClr val="3C4B5E"/>
              </a:buClr>
            </a:pPr>
            <a:r>
              <a:rPr lang="da-DK" sz="1400" dirty="0">
                <a:latin typeface="Libre Franklin" pitchFamily="2" charset="77"/>
              </a:rPr>
              <a:t>Hvad er udfordringerne?</a:t>
            </a:r>
          </a:p>
          <a:p>
            <a:pPr>
              <a:lnSpc>
                <a:spcPct val="150000"/>
              </a:lnSpc>
              <a:buClr>
                <a:srgbClr val="3C4B5E"/>
              </a:buClr>
            </a:pPr>
            <a:r>
              <a:rPr lang="da-DK" sz="1600" dirty="0">
                <a:latin typeface="Libre Franklin" pitchFamily="2" charset="77"/>
              </a:rPr>
              <a:t>Kan I – med inspiration i de medarbejderejede virksomheder - inddrage medarbejderne mere i udviklingen og organiseringen af jeres virksomhed? </a:t>
            </a:r>
          </a:p>
          <a:p>
            <a:pPr lvl="1">
              <a:lnSpc>
                <a:spcPct val="150000"/>
              </a:lnSpc>
              <a:buClr>
                <a:srgbClr val="3C4B5E"/>
              </a:buClr>
            </a:pPr>
            <a:r>
              <a:rPr lang="da-DK" sz="1400" dirty="0">
                <a:latin typeface="Libre Franklin" pitchFamily="2" charset="77"/>
              </a:rPr>
              <a:t>Så I er flere om at bestemme, men også om at løfte ansvaret og have ”hånden på kogepladen”.</a:t>
            </a:r>
          </a:p>
          <a:p>
            <a:pPr lvl="1">
              <a:lnSpc>
                <a:spcPct val="150000"/>
              </a:lnSpc>
              <a:buClr>
                <a:srgbClr val="3C4B5E"/>
              </a:buClr>
            </a:pPr>
            <a:r>
              <a:rPr lang="da-DK" sz="1400" dirty="0">
                <a:latin typeface="Libre Franklin" pitchFamily="2" charset="77"/>
              </a:rPr>
              <a:t>Så I kan udkonkurrere de andre ved at have den bedste arbejdsplads og de mest engagerede medarbejdere. </a:t>
            </a:r>
            <a:endParaRPr lang="da-DK" sz="1000" dirty="0">
              <a:latin typeface="Libre Franklin" pitchFamily="2" charset="77"/>
            </a:endParaRPr>
          </a:p>
        </p:txBody>
      </p:sp>
      <p:sp>
        <p:nvSpPr>
          <p:cNvPr id="2" name="Titel 1">
            <a:extLst>
              <a:ext uri="{FF2B5EF4-FFF2-40B4-BE49-F238E27FC236}">
                <a16:creationId xmlns:a16="http://schemas.microsoft.com/office/drawing/2014/main" id="{7C750599-F01D-FDB9-77F5-2A2303DCF95F}"/>
              </a:ext>
            </a:extLst>
          </p:cNvPr>
          <p:cNvSpPr txBox="1">
            <a:spLocks/>
          </p:cNvSpPr>
          <p:nvPr/>
        </p:nvSpPr>
        <p:spPr>
          <a:xfrm>
            <a:off x="620684" y="567749"/>
            <a:ext cx="2998898" cy="507831"/>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sz="4000" b="1" i="0" kern="1200">
                <a:solidFill>
                  <a:schemeClr val="tx1"/>
                </a:solidFill>
                <a:latin typeface="Amsi Pro Bold" panose="020B0A06020201010104" pitchFamily="34" charset="77"/>
                <a:ea typeface="+mj-ea"/>
                <a:cs typeface="+mj-cs"/>
              </a:defRPr>
            </a:lvl1pPr>
          </a:lstStyle>
          <a:p>
            <a:r>
              <a:rPr lang="da-DK" sz="3000" dirty="0"/>
              <a:t>Reflektionsøvelse</a:t>
            </a:r>
            <a:endParaRPr lang="da-DK" sz="3000" dirty="0">
              <a:latin typeface="Libre Franklin" pitchFamily="2" charset="77"/>
            </a:endParaRPr>
          </a:p>
        </p:txBody>
      </p:sp>
      <p:cxnSp>
        <p:nvCxnSpPr>
          <p:cNvPr id="4" name="Straight Connector 3">
            <a:extLst>
              <a:ext uri="{FF2B5EF4-FFF2-40B4-BE49-F238E27FC236}">
                <a16:creationId xmlns:a16="http://schemas.microsoft.com/office/drawing/2014/main" id="{8E37D9E7-E283-3483-2683-8C499826301B}"/>
              </a:ext>
            </a:extLst>
          </p:cNvPr>
          <p:cNvCxnSpPr>
            <a:cxnSpLocks/>
          </p:cNvCxnSpPr>
          <p:nvPr/>
        </p:nvCxnSpPr>
        <p:spPr>
          <a:xfrm>
            <a:off x="407895" y="1283330"/>
            <a:ext cx="11376211" cy="0"/>
          </a:xfrm>
          <a:prstGeom prst="line">
            <a:avLst/>
          </a:prstGeom>
          <a:ln w="12700">
            <a:solidFill>
              <a:srgbClr val="3C4B5E">
                <a:alpha val="20000"/>
              </a:srgbClr>
            </a:solidFill>
          </a:ln>
        </p:spPr>
        <p:style>
          <a:lnRef idx="1">
            <a:schemeClr val="accent1"/>
          </a:lnRef>
          <a:fillRef idx="0">
            <a:schemeClr val="accent1"/>
          </a:fillRef>
          <a:effectRef idx="0">
            <a:schemeClr val="accent1"/>
          </a:effectRef>
          <a:fontRef idx="minor">
            <a:schemeClr val="tx1"/>
          </a:fontRef>
        </p:style>
      </p:cxnSp>
      <p:sp>
        <p:nvSpPr>
          <p:cNvPr id="7" name="Titel 1">
            <a:extLst>
              <a:ext uri="{FF2B5EF4-FFF2-40B4-BE49-F238E27FC236}">
                <a16:creationId xmlns:a16="http://schemas.microsoft.com/office/drawing/2014/main" id="{06C78DF7-4CEC-DBFF-DBE2-A2EE36F2DA57}"/>
              </a:ext>
            </a:extLst>
          </p:cNvPr>
          <p:cNvSpPr txBox="1">
            <a:spLocks/>
          </p:cNvSpPr>
          <p:nvPr/>
        </p:nvSpPr>
        <p:spPr>
          <a:xfrm>
            <a:off x="4671752" y="1593225"/>
            <a:ext cx="7112353" cy="3693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000" b="1" i="0" kern="1200">
                <a:solidFill>
                  <a:schemeClr val="tx1"/>
                </a:solidFill>
                <a:latin typeface="Amsi Pro Bold" panose="020B0A06020201010104" pitchFamily="34" charset="77"/>
                <a:ea typeface="+mj-ea"/>
                <a:cs typeface="+mj-cs"/>
              </a:defRPr>
            </a:lvl1pPr>
          </a:lstStyle>
          <a:p>
            <a:r>
              <a:rPr lang="da-DK" sz="2000" dirty="0">
                <a:latin typeface="Libre Franklin" pitchFamily="2" charset="77"/>
              </a:rPr>
              <a:t>Har medarbejdereje nogen gang på jord?</a:t>
            </a:r>
          </a:p>
        </p:txBody>
      </p:sp>
      <p:pic>
        <p:nvPicPr>
          <p:cNvPr id="6" name="Picture 5">
            <a:extLst>
              <a:ext uri="{FF2B5EF4-FFF2-40B4-BE49-F238E27FC236}">
                <a16:creationId xmlns:a16="http://schemas.microsoft.com/office/drawing/2014/main" id="{48B69ED9-2918-7105-1728-082DC31EF4E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7895" y="2536096"/>
            <a:ext cx="3016250" cy="2838450"/>
          </a:xfrm>
          <a:prstGeom prst="rect">
            <a:avLst/>
          </a:prstGeom>
        </p:spPr>
      </p:pic>
    </p:spTree>
    <p:extLst>
      <p:ext uri="{BB962C8B-B14F-4D97-AF65-F5344CB8AC3E}">
        <p14:creationId xmlns:p14="http://schemas.microsoft.com/office/powerpoint/2010/main" val="1075806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6F1EF"/>
        </a:solidFill>
        <a:effectLst/>
      </p:bgPr>
    </p:bg>
    <p:spTree>
      <p:nvGrpSpPr>
        <p:cNvPr id="1" name="">
          <a:extLst>
            <a:ext uri="{FF2B5EF4-FFF2-40B4-BE49-F238E27FC236}">
              <a16:creationId xmlns:a16="http://schemas.microsoft.com/office/drawing/2014/main" id="{CA9470A8-6790-6115-22DF-1152965BA571}"/>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55EF48DB-53AD-9358-E459-174215B36283}"/>
              </a:ext>
            </a:extLst>
          </p:cNvPr>
          <p:cNvSpPr>
            <a:spLocks noGrp="1"/>
          </p:cNvSpPr>
          <p:nvPr>
            <p:ph type="ctrTitle"/>
          </p:nvPr>
        </p:nvSpPr>
        <p:spPr>
          <a:xfrm>
            <a:off x="1020916" y="1"/>
            <a:ext cx="10150167" cy="6858000"/>
          </a:xfrm>
        </p:spPr>
        <p:txBody>
          <a:bodyPr anchor="ctr">
            <a:noAutofit/>
          </a:bodyPr>
          <a:lstStyle/>
          <a:p>
            <a:r>
              <a:rPr lang="da-DK" sz="6000" dirty="0">
                <a:solidFill>
                  <a:srgbClr val="3C4B5E"/>
                </a:solidFill>
                <a:latin typeface="Libre Franklin SemiBold" pitchFamily="2" charset="77"/>
              </a:rPr>
              <a:t>Demokratiske virksomheder</a:t>
            </a:r>
            <a:br>
              <a:rPr lang="da-DK" sz="4800" dirty="0">
                <a:solidFill>
                  <a:srgbClr val="3C4B5E"/>
                </a:solidFill>
                <a:latin typeface="Libre Franklin SemiBold" pitchFamily="2" charset="77"/>
              </a:rPr>
            </a:br>
            <a:endParaRPr lang="da-DK" sz="6000" dirty="0">
              <a:solidFill>
                <a:srgbClr val="3C4B5E"/>
              </a:solidFill>
              <a:latin typeface="Libre Franklin SemiBold" pitchFamily="2" charset="77"/>
            </a:endParaRPr>
          </a:p>
        </p:txBody>
      </p:sp>
      <p:pic>
        <p:nvPicPr>
          <p:cNvPr id="2" name="Picture 1" hidden="1">
            <a:extLst>
              <a:ext uri="{FF2B5EF4-FFF2-40B4-BE49-F238E27FC236}">
                <a16:creationId xmlns:a16="http://schemas.microsoft.com/office/drawing/2014/main" id="{B71FBFF1-60BF-03F7-BEDE-C1FD29B10CA0}"/>
              </a:ext>
            </a:extLst>
          </p:cNvPr>
          <p:cNvPicPr>
            <a:picLocks noChangeAspect="1"/>
          </p:cNvPicPr>
          <p:nvPr/>
        </p:nvPicPr>
        <p:blipFill>
          <a:blip r:embed="rId3"/>
          <a:stretch>
            <a:fillRect/>
          </a:stretch>
        </p:blipFill>
        <p:spPr>
          <a:xfrm>
            <a:off x="5651499" y="740988"/>
            <a:ext cx="889000" cy="939800"/>
          </a:xfrm>
          <a:prstGeom prst="rect">
            <a:avLst/>
          </a:prstGeom>
        </p:spPr>
      </p:pic>
      <p:pic>
        <p:nvPicPr>
          <p:cNvPr id="4" name="Picture 3">
            <a:extLst>
              <a:ext uri="{FF2B5EF4-FFF2-40B4-BE49-F238E27FC236}">
                <a16:creationId xmlns:a16="http://schemas.microsoft.com/office/drawing/2014/main" id="{9CF935D2-C391-BC10-0699-0286E033C35A}"/>
              </a:ext>
            </a:extLst>
          </p:cNvPr>
          <p:cNvPicPr>
            <a:picLocks noChangeAspect="1"/>
          </p:cNvPicPr>
          <p:nvPr/>
        </p:nvPicPr>
        <p:blipFill>
          <a:blip r:embed="rId4"/>
          <a:stretch>
            <a:fillRect/>
          </a:stretch>
        </p:blipFill>
        <p:spPr>
          <a:xfrm>
            <a:off x="8889310" y="3336337"/>
            <a:ext cx="4020575" cy="4020575"/>
          </a:xfrm>
          <a:prstGeom prst="rect">
            <a:avLst/>
          </a:prstGeom>
        </p:spPr>
      </p:pic>
      <p:pic>
        <p:nvPicPr>
          <p:cNvPr id="5" name="Picture 4">
            <a:extLst>
              <a:ext uri="{FF2B5EF4-FFF2-40B4-BE49-F238E27FC236}">
                <a16:creationId xmlns:a16="http://schemas.microsoft.com/office/drawing/2014/main" id="{E5FB4310-E927-0F64-F4C3-F3BDD797458C}"/>
              </a:ext>
            </a:extLst>
          </p:cNvPr>
          <p:cNvPicPr>
            <a:picLocks noChangeAspect="1"/>
          </p:cNvPicPr>
          <p:nvPr/>
        </p:nvPicPr>
        <p:blipFill>
          <a:blip r:embed="rId5"/>
          <a:stretch>
            <a:fillRect/>
          </a:stretch>
        </p:blipFill>
        <p:spPr>
          <a:xfrm>
            <a:off x="5651499" y="740988"/>
            <a:ext cx="889000" cy="889000"/>
          </a:xfrm>
          <a:prstGeom prst="rect">
            <a:avLst/>
          </a:prstGeom>
        </p:spPr>
      </p:pic>
    </p:spTree>
    <p:extLst>
      <p:ext uri="{BB962C8B-B14F-4D97-AF65-F5344CB8AC3E}">
        <p14:creationId xmlns:p14="http://schemas.microsoft.com/office/powerpoint/2010/main" val="7982350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rgbClr val="F1F4F0"/>
        </a:solidFill>
        <a:effectLst/>
      </p:bgPr>
    </p:bg>
    <p:spTree>
      <p:nvGrpSpPr>
        <p:cNvPr id="1" name="">
          <a:extLst>
            <a:ext uri="{FF2B5EF4-FFF2-40B4-BE49-F238E27FC236}">
              <a16:creationId xmlns:a16="http://schemas.microsoft.com/office/drawing/2014/main" id="{2919125D-E3A7-78D1-7BB8-198DBF02C1E2}"/>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BF6FCFCE-0A14-AFDF-7643-2FE10D6A74E5}"/>
              </a:ext>
            </a:extLst>
          </p:cNvPr>
          <p:cNvSpPr>
            <a:spLocks noGrp="1"/>
          </p:cNvSpPr>
          <p:nvPr>
            <p:ph type="ctrTitle"/>
          </p:nvPr>
        </p:nvSpPr>
        <p:spPr>
          <a:xfrm>
            <a:off x="2209822" y="1"/>
            <a:ext cx="7772355" cy="5712310"/>
          </a:xfrm>
        </p:spPr>
        <p:txBody>
          <a:bodyPr anchor="ctr">
            <a:noAutofit/>
          </a:bodyPr>
          <a:lstStyle/>
          <a:p>
            <a:r>
              <a:rPr lang="da-DK" sz="5200" dirty="0">
                <a:solidFill>
                  <a:srgbClr val="3C4B5E"/>
                </a:solidFill>
                <a:latin typeface="Libre Franklin SemiBold" pitchFamily="2" charset="77"/>
              </a:rPr>
              <a:t>Fælles opsamling</a:t>
            </a:r>
          </a:p>
        </p:txBody>
      </p:sp>
      <p:pic>
        <p:nvPicPr>
          <p:cNvPr id="4" name="Picture 3">
            <a:extLst>
              <a:ext uri="{FF2B5EF4-FFF2-40B4-BE49-F238E27FC236}">
                <a16:creationId xmlns:a16="http://schemas.microsoft.com/office/drawing/2014/main" id="{0C82BE60-DA7A-956C-BE2C-75C30874860D}"/>
              </a:ext>
            </a:extLst>
          </p:cNvPr>
          <p:cNvPicPr>
            <a:picLocks noChangeAspect="1"/>
          </p:cNvPicPr>
          <p:nvPr/>
        </p:nvPicPr>
        <p:blipFill>
          <a:blip r:embed="rId3"/>
          <a:stretch>
            <a:fillRect/>
          </a:stretch>
        </p:blipFill>
        <p:spPr>
          <a:xfrm>
            <a:off x="8889310" y="3336337"/>
            <a:ext cx="4020575" cy="4020575"/>
          </a:xfrm>
          <a:prstGeom prst="rect">
            <a:avLst/>
          </a:prstGeom>
        </p:spPr>
      </p:pic>
      <p:pic>
        <p:nvPicPr>
          <p:cNvPr id="5" name="Graphic 4">
            <a:extLst>
              <a:ext uri="{FF2B5EF4-FFF2-40B4-BE49-F238E27FC236}">
                <a16:creationId xmlns:a16="http://schemas.microsoft.com/office/drawing/2014/main" id="{22BC274A-326C-7448-6891-F581DEB78653}"/>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651501" y="740988"/>
            <a:ext cx="889000" cy="889000"/>
          </a:xfrm>
          <a:prstGeom prst="rect">
            <a:avLst/>
          </a:prstGeom>
        </p:spPr>
      </p:pic>
    </p:spTree>
    <p:extLst>
      <p:ext uri="{BB962C8B-B14F-4D97-AF65-F5344CB8AC3E}">
        <p14:creationId xmlns:p14="http://schemas.microsoft.com/office/powerpoint/2010/main" val="39435116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A5435F1-152E-BB21-97CD-4FE8CE5EA786}"/>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E17CBCCC-829F-5DF3-1134-64AC0FF8EFD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8920" y="1988257"/>
            <a:ext cx="5037669" cy="5037669"/>
          </a:xfrm>
          <a:prstGeom prst="rect">
            <a:avLst/>
          </a:prstGeom>
        </p:spPr>
      </p:pic>
      <p:sp>
        <p:nvSpPr>
          <p:cNvPr id="10" name="Titel 2">
            <a:extLst>
              <a:ext uri="{FF2B5EF4-FFF2-40B4-BE49-F238E27FC236}">
                <a16:creationId xmlns:a16="http://schemas.microsoft.com/office/drawing/2014/main" id="{CC8F36F4-74EF-985E-FBDC-DB2BE1BED6EA}"/>
              </a:ext>
            </a:extLst>
          </p:cNvPr>
          <p:cNvSpPr txBox="1">
            <a:spLocks/>
          </p:cNvSpPr>
          <p:nvPr/>
        </p:nvSpPr>
        <p:spPr>
          <a:xfrm>
            <a:off x="573697" y="834578"/>
            <a:ext cx="9506262" cy="151633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7200" b="1" i="0" kern="1200">
                <a:solidFill>
                  <a:schemeClr val="tx1"/>
                </a:solidFill>
                <a:latin typeface="Amsi Pro Bold" panose="020B0A06020201010104" pitchFamily="34" charset="77"/>
                <a:ea typeface="+mj-ea"/>
                <a:cs typeface="+mj-cs"/>
              </a:defRPr>
            </a:lvl1pPr>
          </a:lstStyle>
          <a:p>
            <a:pPr algn="l"/>
            <a:r>
              <a:rPr lang="da-DK" sz="5100" dirty="0">
                <a:solidFill>
                  <a:srgbClr val="3C4B5E"/>
                </a:solidFill>
                <a:latin typeface="Libre Franklin" pitchFamily="2" charset="77"/>
              </a:rPr>
              <a:t>Demokratiske</a:t>
            </a:r>
          </a:p>
          <a:p>
            <a:pPr algn="l"/>
            <a:r>
              <a:rPr lang="da-DK" sz="5100" dirty="0">
                <a:solidFill>
                  <a:srgbClr val="3C4B5E"/>
                </a:solidFill>
                <a:latin typeface="Libre Franklin" pitchFamily="2" charset="77"/>
              </a:rPr>
              <a:t>virksomheder</a:t>
            </a:r>
            <a:endParaRPr lang="da-DK" sz="2000" b="0" dirty="0">
              <a:solidFill>
                <a:srgbClr val="3C4B5E"/>
              </a:solidFill>
              <a:latin typeface="Libre Franklin" pitchFamily="2" charset="77"/>
            </a:endParaRPr>
          </a:p>
        </p:txBody>
      </p:sp>
      <p:sp>
        <p:nvSpPr>
          <p:cNvPr id="11" name="TextBox 10">
            <a:extLst>
              <a:ext uri="{FF2B5EF4-FFF2-40B4-BE49-F238E27FC236}">
                <a16:creationId xmlns:a16="http://schemas.microsoft.com/office/drawing/2014/main" id="{C74EE4C2-AB3B-FE91-B9C3-E9A3FB159925}"/>
              </a:ext>
            </a:extLst>
          </p:cNvPr>
          <p:cNvSpPr txBox="1"/>
          <p:nvPr/>
        </p:nvSpPr>
        <p:spPr>
          <a:xfrm>
            <a:off x="573697" y="364485"/>
            <a:ext cx="3018775" cy="369332"/>
          </a:xfrm>
          <a:prstGeom prst="rect">
            <a:avLst/>
          </a:prstGeom>
          <a:noFill/>
        </p:spPr>
        <p:txBody>
          <a:bodyPr wrap="none" rtlCol="0">
            <a:spAutoFit/>
          </a:bodyPr>
          <a:lstStyle/>
          <a:p>
            <a:r>
              <a:rPr lang="da-DK" dirty="0">
                <a:solidFill>
                  <a:srgbClr val="3C4B5E"/>
                </a:solidFill>
                <a:latin typeface="Libre Franklin SemiBold" pitchFamily="2" charset="77"/>
              </a:rPr>
              <a:t>Inspirationsworkshop om </a:t>
            </a:r>
            <a:endParaRPr lang="en-DK" dirty="0"/>
          </a:p>
        </p:txBody>
      </p:sp>
      <p:sp>
        <p:nvSpPr>
          <p:cNvPr id="16" name="Pladsholder til indhold 2">
            <a:extLst>
              <a:ext uri="{FF2B5EF4-FFF2-40B4-BE49-F238E27FC236}">
                <a16:creationId xmlns:a16="http://schemas.microsoft.com/office/drawing/2014/main" id="{B5F5447C-051A-0E25-0480-190792C7F2B2}"/>
              </a:ext>
            </a:extLst>
          </p:cNvPr>
          <p:cNvSpPr>
            <a:spLocks noGrp="1"/>
          </p:cNvSpPr>
          <p:nvPr>
            <p:ph sz="quarter" idx="4"/>
          </p:nvPr>
        </p:nvSpPr>
        <p:spPr>
          <a:xfrm>
            <a:off x="4671753" y="3366426"/>
            <a:ext cx="7112352" cy="1696747"/>
          </a:xfrm>
        </p:spPr>
        <p:txBody>
          <a:bodyPr wrap="square" anchor="t">
            <a:spAutoFit/>
          </a:bodyPr>
          <a:lstStyle/>
          <a:p>
            <a:pPr>
              <a:lnSpc>
                <a:spcPct val="150000"/>
              </a:lnSpc>
              <a:buClr>
                <a:srgbClr val="3C4B5E"/>
              </a:buClr>
            </a:pPr>
            <a:r>
              <a:rPr lang="da-DK" sz="1600" dirty="0">
                <a:latin typeface="Libre Franklin" pitchFamily="2" charset="77"/>
              </a:rPr>
              <a:t>Hvad tager I med jer?</a:t>
            </a:r>
          </a:p>
          <a:p>
            <a:pPr lvl="1">
              <a:lnSpc>
                <a:spcPct val="150000"/>
              </a:lnSpc>
              <a:buClr>
                <a:srgbClr val="3C4B5E"/>
              </a:buClr>
            </a:pPr>
            <a:r>
              <a:rPr lang="da-DK" sz="1400" dirty="0">
                <a:latin typeface="Libre Franklin" pitchFamily="2" charset="77"/>
              </a:rPr>
              <a:t>Nævn 1 ting, som I tager med jer, eller som I vil overveje at gøre anderledes? </a:t>
            </a:r>
          </a:p>
          <a:p>
            <a:pPr>
              <a:lnSpc>
                <a:spcPct val="150000"/>
              </a:lnSpc>
              <a:buClr>
                <a:srgbClr val="3C4B5E"/>
              </a:buClr>
            </a:pPr>
            <a:r>
              <a:rPr lang="da-DK" sz="1600" dirty="0">
                <a:latin typeface="Libre Franklin" pitchFamily="2" charset="77"/>
              </a:rPr>
              <a:t>Har I spørgsmål? </a:t>
            </a:r>
          </a:p>
          <a:p>
            <a:pPr lvl="1">
              <a:lnSpc>
                <a:spcPct val="150000"/>
              </a:lnSpc>
              <a:buClr>
                <a:srgbClr val="3C4B5E"/>
              </a:buClr>
            </a:pPr>
            <a:r>
              <a:rPr lang="da-DK" sz="1400" dirty="0">
                <a:latin typeface="Libre Franklin" pitchFamily="2" charset="77"/>
              </a:rPr>
              <a:t>Sidder I tilbage med spørgsmål om demokratiske virksomheder? </a:t>
            </a:r>
          </a:p>
        </p:txBody>
      </p:sp>
    </p:spTree>
    <p:extLst>
      <p:ext uri="{BB962C8B-B14F-4D97-AF65-F5344CB8AC3E}">
        <p14:creationId xmlns:p14="http://schemas.microsoft.com/office/powerpoint/2010/main" val="40276547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8BD18-C0ED-68FF-5DCF-B78BC689C08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1224BDD-EF14-0CEF-1B8A-82D91A878332}"/>
              </a:ext>
            </a:extLst>
          </p:cNvPr>
          <p:cNvSpPr txBox="1"/>
          <p:nvPr/>
        </p:nvSpPr>
        <p:spPr>
          <a:xfrm>
            <a:off x="2803271" y="3244334"/>
            <a:ext cx="6585457" cy="646331"/>
          </a:xfrm>
          <a:prstGeom prst="rect">
            <a:avLst/>
          </a:prstGeom>
          <a:noFill/>
        </p:spPr>
        <p:txBody>
          <a:bodyPr wrap="none" rtlCol="0">
            <a:spAutoFit/>
          </a:bodyPr>
          <a:lstStyle/>
          <a:p>
            <a:pPr algn="ctr"/>
            <a:r>
              <a:rPr lang="da-DK" dirty="0">
                <a:solidFill>
                  <a:srgbClr val="3C4B5E"/>
                </a:solidFill>
                <a:latin typeface="Libre Franklin SemiBold" pitchFamily="2" charset="77"/>
              </a:rPr>
              <a:t>Her kan I finde mere viden om demokratiske virksomheder</a:t>
            </a:r>
          </a:p>
          <a:p>
            <a:pPr algn="ctr"/>
            <a:r>
              <a:rPr lang="da-DK" dirty="0">
                <a:solidFill>
                  <a:srgbClr val="3C4B5E"/>
                </a:solidFill>
                <a:latin typeface="Libre Franklin SemiBold" pitchFamily="2" charset="77"/>
              </a:rPr>
              <a:t>…</a:t>
            </a:r>
          </a:p>
        </p:txBody>
      </p:sp>
    </p:spTree>
    <p:extLst>
      <p:ext uri="{BB962C8B-B14F-4D97-AF65-F5344CB8AC3E}">
        <p14:creationId xmlns:p14="http://schemas.microsoft.com/office/powerpoint/2010/main" val="2771173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rgbClr val="F6F1EF"/>
        </a:solidFill>
        <a:effectLst/>
      </p:bgPr>
    </p:bg>
    <p:spTree>
      <p:nvGrpSpPr>
        <p:cNvPr id="1" name="">
          <a:extLst>
            <a:ext uri="{FF2B5EF4-FFF2-40B4-BE49-F238E27FC236}">
              <a16:creationId xmlns:a16="http://schemas.microsoft.com/office/drawing/2014/main" id="{8B14371E-7CCA-0BE4-6D87-04C7D0CD20F7}"/>
            </a:ext>
          </a:extLst>
        </p:cNvPr>
        <p:cNvGrpSpPr/>
        <p:nvPr/>
      </p:nvGrpSpPr>
      <p:grpSpPr>
        <a:xfrm>
          <a:off x="0" y="0"/>
          <a:ext cx="0" cy="0"/>
          <a:chOff x="0" y="0"/>
          <a:chExt cx="0" cy="0"/>
        </a:xfrm>
      </p:grpSpPr>
      <p:sp>
        <p:nvSpPr>
          <p:cNvPr id="9" name="Rektangel 8" hidden="1">
            <a:extLst>
              <a:ext uri="{FF2B5EF4-FFF2-40B4-BE49-F238E27FC236}">
                <a16:creationId xmlns:a16="http://schemas.microsoft.com/office/drawing/2014/main" id="{40153A73-7E20-FF70-0FE5-47F7B1F112CF}"/>
              </a:ext>
            </a:extLst>
          </p:cNvPr>
          <p:cNvSpPr/>
          <p:nvPr/>
        </p:nvSpPr>
        <p:spPr>
          <a:xfrm>
            <a:off x="0" y="5516380"/>
            <a:ext cx="12306925" cy="134162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4" name="Picture 3">
            <a:extLst>
              <a:ext uri="{FF2B5EF4-FFF2-40B4-BE49-F238E27FC236}">
                <a16:creationId xmlns:a16="http://schemas.microsoft.com/office/drawing/2014/main" id="{41A46FA8-AC39-4429-F068-C97E2F69481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577165" y="1988257"/>
            <a:ext cx="5037669" cy="5037669"/>
          </a:xfrm>
          <a:prstGeom prst="rect">
            <a:avLst/>
          </a:prstGeom>
        </p:spPr>
      </p:pic>
      <p:sp>
        <p:nvSpPr>
          <p:cNvPr id="6" name="Titel 2">
            <a:extLst>
              <a:ext uri="{FF2B5EF4-FFF2-40B4-BE49-F238E27FC236}">
                <a16:creationId xmlns:a16="http://schemas.microsoft.com/office/drawing/2014/main" id="{7FE1FDE7-F94E-7C3F-D8B5-E868452EBD9C}"/>
              </a:ext>
            </a:extLst>
          </p:cNvPr>
          <p:cNvSpPr txBox="1">
            <a:spLocks/>
          </p:cNvSpPr>
          <p:nvPr/>
        </p:nvSpPr>
        <p:spPr>
          <a:xfrm>
            <a:off x="1342869" y="834578"/>
            <a:ext cx="9506262" cy="1516331"/>
          </a:xfrm>
          <a:prstGeom prst="rect">
            <a:avLst/>
          </a:prstGeom>
        </p:spPr>
        <p:txBody>
          <a:bodyPr vert="horz" lIns="91440" tIns="45720" rIns="91440" bIns="45720" rtlCol="0" anchor="b">
            <a:normAutofit fontScale="90000" lnSpcReduction="20000"/>
          </a:bodyPr>
          <a:lstStyle>
            <a:lvl1pPr algn="ctr" defTabSz="914400" rtl="0" eaLnBrk="1" latinLnBrk="0" hangingPunct="1">
              <a:lnSpc>
                <a:spcPct val="90000"/>
              </a:lnSpc>
              <a:spcBef>
                <a:spcPct val="0"/>
              </a:spcBef>
              <a:buNone/>
              <a:defRPr sz="7200" b="1" i="0" kern="1200">
                <a:solidFill>
                  <a:schemeClr val="tx1"/>
                </a:solidFill>
                <a:latin typeface="Amsi Pro Bold" panose="020B0A06020201010104" pitchFamily="34" charset="77"/>
                <a:ea typeface="+mj-ea"/>
                <a:cs typeface="+mj-cs"/>
              </a:defRPr>
            </a:lvl1pPr>
          </a:lstStyle>
          <a:p>
            <a:r>
              <a:rPr lang="da-DK" sz="5100" dirty="0">
                <a:solidFill>
                  <a:srgbClr val="3C4B5E"/>
                </a:solidFill>
                <a:latin typeface="Libre Franklin" pitchFamily="2" charset="77"/>
              </a:rPr>
              <a:t>Demokratiske</a:t>
            </a:r>
          </a:p>
          <a:p>
            <a:r>
              <a:rPr lang="da-DK" sz="5100" dirty="0">
                <a:solidFill>
                  <a:srgbClr val="3C4B5E"/>
                </a:solidFill>
                <a:latin typeface="Libre Franklin" pitchFamily="2" charset="77"/>
              </a:rPr>
              <a:t>virksomheder</a:t>
            </a:r>
            <a:br>
              <a:rPr lang="da-DK" sz="6000" dirty="0">
                <a:solidFill>
                  <a:srgbClr val="3C4B5E"/>
                </a:solidFill>
                <a:latin typeface="Libre Franklin" pitchFamily="2" charset="77"/>
              </a:rPr>
            </a:br>
            <a:br>
              <a:rPr lang="da-DK" sz="1800" dirty="0">
                <a:solidFill>
                  <a:srgbClr val="3C4B5E"/>
                </a:solidFill>
                <a:latin typeface="Libre Franklin" pitchFamily="2" charset="77"/>
              </a:rPr>
            </a:br>
            <a:r>
              <a:rPr lang="da-DK" sz="2000" b="0" dirty="0">
                <a:solidFill>
                  <a:srgbClr val="3C4B5E"/>
                </a:solidFill>
                <a:latin typeface="Libre Franklin" pitchFamily="2" charset="77"/>
              </a:rPr>
              <a:t>Kan inddragelse og samarbejde styrke jeres forretningsidé?</a:t>
            </a:r>
          </a:p>
        </p:txBody>
      </p:sp>
    </p:spTree>
    <p:extLst>
      <p:ext uri="{BB962C8B-B14F-4D97-AF65-F5344CB8AC3E}">
        <p14:creationId xmlns:p14="http://schemas.microsoft.com/office/powerpoint/2010/main" val="1834846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4AD832E-A6B3-DA6D-A8B9-88E2D0DE648E}"/>
            </a:ext>
          </a:extLst>
        </p:cNvPr>
        <p:cNvGrpSpPr/>
        <p:nvPr/>
      </p:nvGrpSpPr>
      <p:grpSpPr>
        <a:xfrm>
          <a:off x="0" y="0"/>
          <a:ext cx="0" cy="0"/>
          <a:chOff x="0" y="0"/>
          <a:chExt cx="0" cy="0"/>
        </a:xfrm>
      </p:grpSpPr>
      <p:grpSp>
        <p:nvGrpSpPr>
          <p:cNvPr id="21" name="Group 20">
            <a:extLst>
              <a:ext uri="{FF2B5EF4-FFF2-40B4-BE49-F238E27FC236}">
                <a16:creationId xmlns:a16="http://schemas.microsoft.com/office/drawing/2014/main" id="{DD3FACB0-8B08-6692-FDD9-A32A49C60E51}"/>
              </a:ext>
            </a:extLst>
          </p:cNvPr>
          <p:cNvGrpSpPr/>
          <p:nvPr/>
        </p:nvGrpSpPr>
        <p:grpSpPr>
          <a:xfrm>
            <a:off x="6834640" y="4968744"/>
            <a:ext cx="4549372" cy="1737005"/>
            <a:chOff x="5901248" y="4447946"/>
            <a:chExt cx="5835189" cy="2227945"/>
          </a:xfrm>
        </p:grpSpPr>
        <p:pic>
          <p:nvPicPr>
            <p:cNvPr id="17" name="Picture 4" descr="Cookies">
              <a:extLst>
                <a:ext uri="{FF2B5EF4-FFF2-40B4-BE49-F238E27FC236}">
                  <a16:creationId xmlns:a16="http://schemas.microsoft.com/office/drawing/2014/main" id="{079EF32B-6497-7698-33D1-C5E940D84284}"/>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385850" y="5778691"/>
              <a:ext cx="1154978" cy="7715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Logo | OK">
              <a:extLst>
                <a:ext uri="{FF2B5EF4-FFF2-40B4-BE49-F238E27FC236}">
                  <a16:creationId xmlns:a16="http://schemas.microsoft.com/office/drawing/2014/main" id="{D29DB8BC-4342-842C-783F-6680829C4B58}"/>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901248" y="5101097"/>
              <a:ext cx="1227611" cy="55499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orenet Kredit - Fundamentet er forening">
              <a:extLst>
                <a:ext uri="{FF2B5EF4-FFF2-40B4-BE49-F238E27FC236}">
                  <a16:creationId xmlns:a16="http://schemas.microsoft.com/office/drawing/2014/main" id="{87DF1DF1-14C6-F579-0A6C-9299D5A45132}"/>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8037771" y="5861560"/>
              <a:ext cx="1153878" cy="6057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ndel">
              <a:extLst>
                <a:ext uri="{FF2B5EF4-FFF2-40B4-BE49-F238E27FC236}">
                  <a16:creationId xmlns:a16="http://schemas.microsoft.com/office/drawing/2014/main" id="{9B6F7E37-8713-6976-3D3C-FD9ACBEAFB8A}"/>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396134" y="4970103"/>
              <a:ext cx="1903701" cy="5981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B Forsikring | LB Forsikring">
              <a:extLst>
                <a:ext uri="{FF2B5EF4-FFF2-40B4-BE49-F238E27FC236}">
                  <a16:creationId xmlns:a16="http://schemas.microsoft.com/office/drawing/2014/main" id="{AB1594EC-9591-F169-BB56-633762E74F1C}"/>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9567110" y="4447946"/>
              <a:ext cx="2169327" cy="162699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rbejdernes Landsbank A/S - Roskilde Handel - de lokale butikker i Roskilde">
              <a:extLst>
                <a:ext uri="{FF2B5EF4-FFF2-40B4-BE49-F238E27FC236}">
                  <a16:creationId xmlns:a16="http://schemas.microsoft.com/office/drawing/2014/main" id="{B4CEEE27-F30D-79F2-3E5C-0D6F4696D744}"/>
                </a:ext>
              </a:extLst>
            </p:cNvPr>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676453" y="5667398"/>
              <a:ext cx="1760193" cy="1008493"/>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itel 1">
            <a:extLst>
              <a:ext uri="{FF2B5EF4-FFF2-40B4-BE49-F238E27FC236}">
                <a16:creationId xmlns:a16="http://schemas.microsoft.com/office/drawing/2014/main" id="{B49B7AA7-ED03-66F6-33B7-D0651B898616}"/>
              </a:ext>
            </a:extLst>
          </p:cNvPr>
          <p:cNvSpPr txBox="1">
            <a:spLocks/>
          </p:cNvSpPr>
          <p:nvPr/>
        </p:nvSpPr>
        <p:spPr>
          <a:xfrm>
            <a:off x="6385851" y="152251"/>
            <a:ext cx="5350586" cy="1338828"/>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000" b="1" i="0" kern="1200">
                <a:solidFill>
                  <a:schemeClr val="tx1"/>
                </a:solidFill>
                <a:latin typeface="Amsi Pro Bold" panose="020B0A06020201010104" pitchFamily="34" charset="77"/>
                <a:ea typeface="+mj-ea"/>
                <a:cs typeface="+mj-cs"/>
              </a:defRPr>
            </a:lvl1pPr>
          </a:lstStyle>
          <a:p>
            <a:r>
              <a:rPr lang="da-DK" sz="3000" dirty="0">
                <a:latin typeface="Libre Franklin" pitchFamily="2" charset="77"/>
              </a:rPr>
              <a:t>Kan inddragelse og  samarbejde styrke</a:t>
            </a:r>
          </a:p>
          <a:p>
            <a:r>
              <a:rPr lang="da-DK" sz="3000" dirty="0">
                <a:latin typeface="Libre Franklin" pitchFamily="2" charset="77"/>
              </a:rPr>
              <a:t>jeres forretningsidé?</a:t>
            </a:r>
          </a:p>
        </p:txBody>
      </p:sp>
      <p:sp>
        <p:nvSpPr>
          <p:cNvPr id="9" name="Pladsholder til tekst 3">
            <a:extLst>
              <a:ext uri="{FF2B5EF4-FFF2-40B4-BE49-F238E27FC236}">
                <a16:creationId xmlns:a16="http://schemas.microsoft.com/office/drawing/2014/main" id="{42BC2C5A-C367-474B-DB7E-87C730D70A72}"/>
              </a:ext>
            </a:extLst>
          </p:cNvPr>
          <p:cNvSpPr txBox="1">
            <a:spLocks/>
          </p:cNvSpPr>
          <p:nvPr/>
        </p:nvSpPr>
        <p:spPr>
          <a:xfrm>
            <a:off x="6385850" y="1822235"/>
            <a:ext cx="5725165" cy="340938"/>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tabLst/>
              <a:defRPr sz="2400" b="1" i="0" kern="1200">
                <a:solidFill>
                  <a:schemeClr val="tx1"/>
                </a:solidFill>
                <a:latin typeface="Amsi Pro Bold" panose="020B0A06020201010104" pitchFamily="34" charset="77"/>
                <a:ea typeface="+mn-ea"/>
                <a:cs typeface="+mn-cs"/>
              </a:defRPr>
            </a:lvl1pPr>
            <a:lvl2pPr marL="457200" indent="0" algn="l" defTabSz="914400" rtl="0" eaLnBrk="1" latinLnBrk="0" hangingPunct="1">
              <a:lnSpc>
                <a:spcPct val="90000"/>
              </a:lnSpc>
              <a:spcBef>
                <a:spcPts val="500"/>
              </a:spcBef>
              <a:buClr>
                <a:schemeClr val="accent2"/>
              </a:buClr>
              <a:buFont typeface="Arial" panose="020B0604020202020204" pitchFamily="34" charset="0"/>
              <a:buNone/>
              <a:tabLst/>
              <a:defRPr sz="2000" b="1" i="0" kern="1200">
                <a:solidFill>
                  <a:schemeClr val="tx1"/>
                </a:solidFill>
                <a:latin typeface="Amsi Pro Light" panose="020B0A06020201010104" pitchFamily="34" charset="77"/>
                <a:ea typeface="+mn-ea"/>
                <a:cs typeface="+mn-cs"/>
              </a:defRPr>
            </a:lvl2pPr>
            <a:lvl3pPr marL="914400" indent="0" algn="l" defTabSz="914400" rtl="0" eaLnBrk="1" latinLnBrk="0" hangingPunct="1">
              <a:lnSpc>
                <a:spcPct val="90000"/>
              </a:lnSpc>
              <a:spcBef>
                <a:spcPts val="500"/>
              </a:spcBef>
              <a:buClr>
                <a:schemeClr val="accent2"/>
              </a:buClr>
              <a:buFont typeface="Arial" panose="020B0604020202020204" pitchFamily="34" charset="0"/>
              <a:buNone/>
              <a:tabLst/>
              <a:defRPr sz="1800" b="1" i="0" kern="1200">
                <a:solidFill>
                  <a:schemeClr val="tx1"/>
                </a:solidFill>
                <a:latin typeface="Amsi Pro Light" panose="020B0A06020201010104" pitchFamily="34" charset="77"/>
                <a:ea typeface="+mn-ea"/>
                <a:cs typeface="+mn-cs"/>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tabLst/>
              <a:defRPr sz="1600" b="1" i="0" kern="1200">
                <a:solidFill>
                  <a:schemeClr val="tx1"/>
                </a:solidFill>
                <a:latin typeface="Amsi Pro Light" panose="020B0A06020201010104" pitchFamily="34" charset="77"/>
                <a:ea typeface="+mn-ea"/>
                <a:cs typeface="+mn-cs"/>
              </a:defRPr>
            </a:lvl4pPr>
            <a:lvl5pPr marL="1828800" indent="0" algn="l" defTabSz="914400" rtl="0" eaLnBrk="1" latinLnBrk="0" hangingPunct="1">
              <a:lnSpc>
                <a:spcPct val="90000"/>
              </a:lnSpc>
              <a:spcBef>
                <a:spcPts val="500"/>
              </a:spcBef>
              <a:buClr>
                <a:schemeClr val="accent2"/>
              </a:buClr>
              <a:buFont typeface="Arial" panose="020B0604020202020204" pitchFamily="34" charset="0"/>
              <a:buNone/>
              <a:tabLst/>
              <a:defRPr sz="1600" b="1" i="0" kern="1200">
                <a:solidFill>
                  <a:schemeClr val="tx1"/>
                </a:solidFill>
                <a:latin typeface="Amsi Pro Light" panose="020B0A060202010101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da-DK" sz="1600" dirty="0">
                <a:latin typeface="Libre Franklin SemiBold" pitchFamily="2" charset="77"/>
              </a:rPr>
              <a:t>Demokratiske virksomheder står for: </a:t>
            </a:r>
          </a:p>
        </p:txBody>
      </p:sp>
      <p:sp>
        <p:nvSpPr>
          <p:cNvPr id="10" name="Pladsholder til indhold 2">
            <a:extLst>
              <a:ext uri="{FF2B5EF4-FFF2-40B4-BE49-F238E27FC236}">
                <a16:creationId xmlns:a16="http://schemas.microsoft.com/office/drawing/2014/main" id="{59726A6B-BFFE-11EC-49AC-5FCAD6D47AF2}"/>
              </a:ext>
            </a:extLst>
          </p:cNvPr>
          <p:cNvSpPr txBox="1">
            <a:spLocks/>
          </p:cNvSpPr>
          <p:nvPr/>
        </p:nvSpPr>
        <p:spPr>
          <a:xfrm>
            <a:off x="8733185" y="3020343"/>
            <a:ext cx="2970416" cy="1270148"/>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tabLst/>
              <a:defRPr sz="2000" b="0" i="0" kern="1200">
                <a:solidFill>
                  <a:schemeClr val="tx1"/>
                </a:solidFill>
                <a:latin typeface="Amsi Pro Light" panose="020B0A06020201010104" pitchFamily="34" charset="77"/>
                <a:ea typeface="+mn-ea"/>
                <a:cs typeface="+mn-cs"/>
              </a:defRPr>
            </a:lvl1pPr>
            <a:lvl2pPr marL="582613" indent="-220663" algn="l" defTabSz="914400" rtl="0" eaLnBrk="1" latinLnBrk="0" hangingPunct="1">
              <a:lnSpc>
                <a:spcPct val="90000"/>
              </a:lnSpc>
              <a:spcBef>
                <a:spcPts val="500"/>
              </a:spcBef>
              <a:buClr>
                <a:schemeClr val="accent2"/>
              </a:buClr>
              <a:buFont typeface="Arial" panose="020B0604020202020204" pitchFamily="34" charset="0"/>
              <a:buChar char="•"/>
              <a:tabLst/>
              <a:defRPr sz="1800" b="0" i="0" kern="1200">
                <a:solidFill>
                  <a:schemeClr val="tx1"/>
                </a:solidFill>
                <a:latin typeface="Amsi Pro Light" panose="020B0A06020201010104" pitchFamily="34" charset="77"/>
                <a:ea typeface="+mn-ea"/>
                <a:cs typeface="+mn-cs"/>
              </a:defRPr>
            </a:lvl2pPr>
            <a:lvl3pPr marL="890588" indent="-220663" algn="l" defTabSz="914400" rtl="0" eaLnBrk="1" latinLnBrk="0" hangingPunct="1">
              <a:lnSpc>
                <a:spcPct val="90000"/>
              </a:lnSpc>
              <a:spcBef>
                <a:spcPts val="500"/>
              </a:spcBef>
              <a:buClr>
                <a:schemeClr val="accent2"/>
              </a:buClr>
              <a:buFont typeface="Arial" panose="020B0604020202020204" pitchFamily="34" charset="0"/>
              <a:buChar char="•"/>
              <a:tabLst/>
              <a:defRPr sz="1600" b="0" i="0" kern="1200">
                <a:solidFill>
                  <a:schemeClr val="tx1"/>
                </a:solidFill>
                <a:latin typeface="Amsi Pro Light" panose="020B0A06020201010104" pitchFamily="34" charset="77"/>
                <a:ea typeface="+mn-ea"/>
                <a:cs typeface="+mn-cs"/>
              </a:defRPr>
            </a:lvl3pPr>
            <a:lvl4pPr marL="1206500" indent="-228600" algn="l" defTabSz="914400" rtl="0" eaLnBrk="1" latinLnBrk="0" hangingPunct="1">
              <a:lnSpc>
                <a:spcPct val="90000"/>
              </a:lnSpc>
              <a:spcBef>
                <a:spcPts val="500"/>
              </a:spcBef>
              <a:buClr>
                <a:schemeClr val="accent2"/>
              </a:buClr>
              <a:buFont typeface="Arial" panose="020B0604020202020204" pitchFamily="34" charset="0"/>
              <a:buChar char="•"/>
              <a:tabLst/>
              <a:defRPr sz="1400" b="0" i="0" kern="1200">
                <a:solidFill>
                  <a:schemeClr val="tx1"/>
                </a:solidFill>
                <a:latin typeface="Amsi Pro Light" panose="020B0A06020201010104" pitchFamily="34" charset="77"/>
                <a:ea typeface="+mn-ea"/>
                <a:cs typeface="+mn-cs"/>
              </a:defRPr>
            </a:lvl4pPr>
            <a:lvl5pPr marL="1514475" indent="-222250" algn="l" defTabSz="914400" rtl="0" eaLnBrk="1" latinLnBrk="0" hangingPunct="1">
              <a:lnSpc>
                <a:spcPct val="90000"/>
              </a:lnSpc>
              <a:spcBef>
                <a:spcPts val="500"/>
              </a:spcBef>
              <a:buClr>
                <a:schemeClr val="accent2"/>
              </a:buClr>
              <a:buFont typeface="Arial" panose="020B0604020202020204" pitchFamily="34" charset="0"/>
              <a:buChar char="•"/>
              <a:tabLst/>
              <a:defRPr sz="1400" b="0" i="0" kern="1200">
                <a:solidFill>
                  <a:schemeClr val="tx1"/>
                </a:solidFill>
                <a:latin typeface="Amsi Pro Light" panose="020B0A0602020101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Clr>
                <a:srgbClr val="3C4B5E"/>
              </a:buClr>
              <a:buSzPct val="150000"/>
            </a:pPr>
            <a:r>
              <a:rPr lang="da-DK" sz="1200" dirty="0">
                <a:latin typeface="Libre Franklin" pitchFamily="2" charset="77"/>
              </a:rPr>
              <a:t>Hver tiende kr., der tjenes i private danske virksomheder</a:t>
            </a:r>
          </a:p>
          <a:p>
            <a:pPr>
              <a:lnSpc>
                <a:spcPct val="150000"/>
              </a:lnSpc>
              <a:buClr>
                <a:srgbClr val="3C4B5E"/>
              </a:buClr>
              <a:buSzPct val="150000"/>
            </a:pPr>
            <a:r>
              <a:rPr lang="da-DK" sz="1200" dirty="0">
                <a:latin typeface="Libre Franklin" pitchFamily="2" charset="77"/>
              </a:rPr>
              <a:t>Hver tiende arbejdsplads i Verden (i ca. 3 mio. Virksomheder)</a:t>
            </a:r>
          </a:p>
        </p:txBody>
      </p:sp>
      <p:cxnSp>
        <p:nvCxnSpPr>
          <p:cNvPr id="11" name="Straight Connector 10">
            <a:extLst>
              <a:ext uri="{FF2B5EF4-FFF2-40B4-BE49-F238E27FC236}">
                <a16:creationId xmlns:a16="http://schemas.microsoft.com/office/drawing/2014/main" id="{10CE7138-E751-5110-B120-758DF35D4A6C}"/>
              </a:ext>
            </a:extLst>
          </p:cNvPr>
          <p:cNvCxnSpPr>
            <a:cxnSpLocks/>
          </p:cNvCxnSpPr>
          <p:nvPr/>
        </p:nvCxnSpPr>
        <p:spPr>
          <a:xfrm flipV="1">
            <a:off x="6515053" y="1671652"/>
            <a:ext cx="5188547" cy="7879"/>
          </a:xfrm>
          <a:prstGeom prst="line">
            <a:avLst/>
          </a:prstGeom>
          <a:ln w="12700">
            <a:solidFill>
              <a:srgbClr val="3C4B5E">
                <a:alpha val="20000"/>
              </a:srgbClr>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48986829-4F6F-03E6-A577-E6067333D5CD}"/>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100436" y="2396586"/>
            <a:ext cx="2317446" cy="2313032"/>
          </a:xfrm>
          <a:prstGeom prst="rect">
            <a:avLst/>
          </a:prstGeom>
        </p:spPr>
      </p:pic>
      <p:sp>
        <p:nvSpPr>
          <p:cNvPr id="22" name="Pladsholder til tekst 3">
            <a:extLst>
              <a:ext uri="{FF2B5EF4-FFF2-40B4-BE49-F238E27FC236}">
                <a16:creationId xmlns:a16="http://schemas.microsoft.com/office/drawing/2014/main" id="{1A2BFA44-BFBE-5A0B-3285-90574566357A}"/>
              </a:ext>
            </a:extLst>
          </p:cNvPr>
          <p:cNvSpPr txBox="1">
            <a:spLocks/>
          </p:cNvSpPr>
          <p:nvPr/>
        </p:nvSpPr>
        <p:spPr>
          <a:xfrm>
            <a:off x="6385850" y="4943032"/>
            <a:ext cx="5725165" cy="340938"/>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tabLst/>
              <a:defRPr sz="2400" b="1" i="0" kern="1200">
                <a:solidFill>
                  <a:schemeClr val="tx1"/>
                </a:solidFill>
                <a:latin typeface="Amsi Pro Bold" panose="020B0A06020201010104" pitchFamily="34" charset="77"/>
                <a:ea typeface="+mn-ea"/>
                <a:cs typeface="+mn-cs"/>
              </a:defRPr>
            </a:lvl1pPr>
            <a:lvl2pPr marL="457200" indent="0" algn="l" defTabSz="914400" rtl="0" eaLnBrk="1" latinLnBrk="0" hangingPunct="1">
              <a:lnSpc>
                <a:spcPct val="90000"/>
              </a:lnSpc>
              <a:spcBef>
                <a:spcPts val="500"/>
              </a:spcBef>
              <a:buClr>
                <a:schemeClr val="accent2"/>
              </a:buClr>
              <a:buFont typeface="Arial" panose="020B0604020202020204" pitchFamily="34" charset="0"/>
              <a:buNone/>
              <a:tabLst/>
              <a:defRPr sz="2000" b="1" i="0" kern="1200">
                <a:solidFill>
                  <a:schemeClr val="tx1"/>
                </a:solidFill>
                <a:latin typeface="Amsi Pro Light" panose="020B0A06020201010104" pitchFamily="34" charset="77"/>
                <a:ea typeface="+mn-ea"/>
                <a:cs typeface="+mn-cs"/>
              </a:defRPr>
            </a:lvl2pPr>
            <a:lvl3pPr marL="914400" indent="0" algn="l" defTabSz="914400" rtl="0" eaLnBrk="1" latinLnBrk="0" hangingPunct="1">
              <a:lnSpc>
                <a:spcPct val="90000"/>
              </a:lnSpc>
              <a:spcBef>
                <a:spcPts val="500"/>
              </a:spcBef>
              <a:buClr>
                <a:schemeClr val="accent2"/>
              </a:buClr>
              <a:buFont typeface="Arial" panose="020B0604020202020204" pitchFamily="34" charset="0"/>
              <a:buNone/>
              <a:tabLst/>
              <a:defRPr sz="1800" b="1" i="0" kern="1200">
                <a:solidFill>
                  <a:schemeClr val="tx1"/>
                </a:solidFill>
                <a:latin typeface="Amsi Pro Light" panose="020B0A06020201010104" pitchFamily="34" charset="77"/>
                <a:ea typeface="+mn-ea"/>
                <a:cs typeface="+mn-cs"/>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tabLst/>
              <a:defRPr sz="1600" b="1" i="0" kern="1200">
                <a:solidFill>
                  <a:schemeClr val="tx1"/>
                </a:solidFill>
                <a:latin typeface="Amsi Pro Light" panose="020B0A06020201010104" pitchFamily="34" charset="77"/>
                <a:ea typeface="+mn-ea"/>
                <a:cs typeface="+mn-cs"/>
              </a:defRPr>
            </a:lvl4pPr>
            <a:lvl5pPr marL="1828800" indent="0" algn="l" defTabSz="914400" rtl="0" eaLnBrk="1" latinLnBrk="0" hangingPunct="1">
              <a:lnSpc>
                <a:spcPct val="90000"/>
              </a:lnSpc>
              <a:spcBef>
                <a:spcPts val="500"/>
              </a:spcBef>
              <a:buClr>
                <a:schemeClr val="accent2"/>
              </a:buClr>
              <a:buFont typeface="Arial" panose="020B0604020202020204" pitchFamily="34" charset="0"/>
              <a:buNone/>
              <a:tabLst/>
              <a:defRPr sz="1600" b="1" i="0" kern="1200">
                <a:solidFill>
                  <a:schemeClr val="tx1"/>
                </a:solidFill>
                <a:latin typeface="Amsi Pro Light" panose="020B0A060202010101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da-DK" sz="1600" dirty="0">
                <a:latin typeface="Libre Franklin SemiBold" pitchFamily="2" charset="77"/>
              </a:rPr>
              <a:t>Måske kender du?</a:t>
            </a:r>
          </a:p>
        </p:txBody>
      </p:sp>
      <p:pic>
        <p:nvPicPr>
          <p:cNvPr id="27" name="Picture 8" descr="oversigt">
            <a:extLst>
              <a:ext uri="{FF2B5EF4-FFF2-40B4-BE49-F238E27FC236}">
                <a16:creationId xmlns:a16="http://schemas.microsoft.com/office/drawing/2014/main" id="{625AF406-574B-2DCF-3BB6-2A0F81390DA4}"/>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r="-5" b="2550"/>
          <a:stretch>
            <a:fillRect/>
          </a:stretch>
        </p:blipFill>
        <p:spPr bwMode="auto">
          <a:xfrm>
            <a:off x="518635" y="510012"/>
            <a:ext cx="4882555" cy="5837975"/>
          </a:xfrm>
          <a:prstGeom prst="rect">
            <a:avLst/>
          </a:prstGeom>
          <a:solidFill>
            <a:srgbClr val="FFFFFF"/>
          </a:solidFill>
          <a:effectLst>
            <a:outerShdw blurRad="983304" dist="276123" dir="5400000" sx="104989" sy="104989" algn="t" rotWithShape="0">
              <a:prstClr val="black">
                <a:alpha val="14123"/>
              </a:prstClr>
            </a:outerShdw>
          </a:effectLst>
        </p:spPr>
      </p:pic>
    </p:spTree>
    <p:extLst>
      <p:ext uri="{BB962C8B-B14F-4D97-AF65-F5344CB8AC3E}">
        <p14:creationId xmlns:p14="http://schemas.microsoft.com/office/powerpoint/2010/main" val="753033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BF640BE-A1A7-1EF0-1DBC-E72607C53F4F}"/>
            </a:ext>
          </a:extLst>
        </p:cNvPr>
        <p:cNvGrpSpPr/>
        <p:nvPr/>
      </p:nvGrpSpPr>
      <p:grpSpPr>
        <a:xfrm>
          <a:off x="0" y="0"/>
          <a:ext cx="0" cy="0"/>
          <a:chOff x="0" y="0"/>
          <a:chExt cx="0" cy="0"/>
        </a:xfrm>
      </p:grpSpPr>
      <p:pic>
        <p:nvPicPr>
          <p:cNvPr id="42" name="Picture 41">
            <a:extLst>
              <a:ext uri="{FF2B5EF4-FFF2-40B4-BE49-F238E27FC236}">
                <a16:creationId xmlns:a16="http://schemas.microsoft.com/office/drawing/2014/main" id="{9CEFA4BA-2EA2-127C-0EFE-437ED60CE79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636461" y="1005465"/>
            <a:ext cx="577850" cy="577850"/>
          </a:xfrm>
          <a:prstGeom prst="rect">
            <a:avLst/>
          </a:prstGeom>
        </p:spPr>
      </p:pic>
      <p:grpSp>
        <p:nvGrpSpPr>
          <p:cNvPr id="29" name="Group 28">
            <a:extLst>
              <a:ext uri="{FF2B5EF4-FFF2-40B4-BE49-F238E27FC236}">
                <a16:creationId xmlns:a16="http://schemas.microsoft.com/office/drawing/2014/main" id="{8FE8D945-BEFC-4B74-9617-DF1FC856DE50}"/>
              </a:ext>
            </a:extLst>
          </p:cNvPr>
          <p:cNvGrpSpPr/>
          <p:nvPr/>
        </p:nvGrpSpPr>
        <p:grpSpPr>
          <a:xfrm>
            <a:off x="1210833" y="972445"/>
            <a:ext cx="9770335" cy="1396932"/>
            <a:chOff x="1210833" y="385592"/>
            <a:chExt cx="9770335" cy="1396932"/>
          </a:xfrm>
        </p:grpSpPr>
        <p:sp>
          <p:nvSpPr>
            <p:cNvPr id="17" name="TextBox 16">
              <a:extLst>
                <a:ext uri="{FF2B5EF4-FFF2-40B4-BE49-F238E27FC236}">
                  <a16:creationId xmlns:a16="http://schemas.microsoft.com/office/drawing/2014/main" id="{9425FEAD-7F40-69DD-AF9D-9729F53581EA}"/>
                </a:ext>
              </a:extLst>
            </p:cNvPr>
            <p:cNvSpPr txBox="1"/>
            <p:nvPr/>
          </p:nvSpPr>
          <p:spPr>
            <a:xfrm>
              <a:off x="1210833" y="1074638"/>
              <a:ext cx="9770335" cy="707886"/>
            </a:xfrm>
            <a:prstGeom prst="rect">
              <a:avLst/>
            </a:prstGeom>
            <a:noFill/>
          </p:spPr>
          <p:txBody>
            <a:bodyPr wrap="square" rtlCol="0">
              <a:spAutoFit/>
            </a:bodyPr>
            <a:lstStyle/>
            <a:p>
              <a:pPr algn="ctr">
                <a:buClr>
                  <a:schemeClr val="accent6">
                    <a:lumMod val="50000"/>
                  </a:schemeClr>
                </a:buClr>
              </a:pPr>
              <a:r>
                <a:rPr lang="da-DK" sz="2000" b="1" dirty="0">
                  <a:latin typeface="Libre Franklin SemiBold" pitchFamily="2" charset="77"/>
                </a:rPr>
                <a:t>I demokratiske virksomheder er det medarbejdere, producenter eller forbrugere, der selv ejer virksomheden i fællesskab. </a:t>
              </a:r>
            </a:p>
          </p:txBody>
        </p:sp>
        <p:pic>
          <p:nvPicPr>
            <p:cNvPr id="20" name="Picture 19" hidden="1">
              <a:extLst>
                <a:ext uri="{FF2B5EF4-FFF2-40B4-BE49-F238E27FC236}">
                  <a16:creationId xmlns:a16="http://schemas.microsoft.com/office/drawing/2014/main" id="{91FC606E-7650-6B5A-AED6-E4EC0794F7A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651500" y="385592"/>
              <a:ext cx="577850" cy="610870"/>
            </a:xfrm>
            <a:prstGeom prst="rect">
              <a:avLst/>
            </a:prstGeom>
          </p:spPr>
        </p:pic>
      </p:grpSp>
      <p:grpSp>
        <p:nvGrpSpPr>
          <p:cNvPr id="44" name="Group 43">
            <a:extLst>
              <a:ext uri="{FF2B5EF4-FFF2-40B4-BE49-F238E27FC236}">
                <a16:creationId xmlns:a16="http://schemas.microsoft.com/office/drawing/2014/main" id="{C839D91F-B143-481B-CFA4-EA6A276FF352}"/>
              </a:ext>
            </a:extLst>
          </p:cNvPr>
          <p:cNvGrpSpPr/>
          <p:nvPr/>
        </p:nvGrpSpPr>
        <p:grpSpPr>
          <a:xfrm>
            <a:off x="1210833" y="2769622"/>
            <a:ext cx="9770335" cy="1318756"/>
            <a:chOff x="1210833" y="2769622"/>
            <a:chExt cx="9770335" cy="1318756"/>
          </a:xfrm>
        </p:grpSpPr>
        <p:sp>
          <p:nvSpPr>
            <p:cNvPr id="21" name="TextBox 20">
              <a:extLst>
                <a:ext uri="{FF2B5EF4-FFF2-40B4-BE49-F238E27FC236}">
                  <a16:creationId xmlns:a16="http://schemas.microsoft.com/office/drawing/2014/main" id="{92AE7497-6E1D-58B2-0452-F308007A929B}"/>
                </a:ext>
              </a:extLst>
            </p:cNvPr>
            <p:cNvSpPr txBox="1"/>
            <p:nvPr/>
          </p:nvSpPr>
          <p:spPr>
            <a:xfrm>
              <a:off x="1210833" y="3380492"/>
              <a:ext cx="9770335" cy="707886"/>
            </a:xfrm>
            <a:prstGeom prst="rect">
              <a:avLst/>
            </a:prstGeom>
            <a:noFill/>
          </p:spPr>
          <p:txBody>
            <a:bodyPr wrap="square" rtlCol="0">
              <a:spAutoFit/>
            </a:bodyPr>
            <a:lstStyle/>
            <a:p>
              <a:pPr algn="ctr">
                <a:buClr>
                  <a:schemeClr val="accent6">
                    <a:lumMod val="50000"/>
                  </a:schemeClr>
                </a:buClr>
              </a:pPr>
              <a:r>
                <a:rPr lang="da-DK" sz="2000" b="1" dirty="0">
                  <a:latin typeface="Libre Franklin SemiBold" pitchFamily="2" charset="77"/>
                </a:rPr>
                <a:t>De er derfor også med til at styre virksomheden – typisk efter princippet "én deltager, én stemme”. Og de deler overskuddet mellem sig.</a:t>
              </a:r>
            </a:p>
          </p:txBody>
        </p:sp>
        <p:pic>
          <p:nvPicPr>
            <p:cNvPr id="43" name="Picture 42">
              <a:extLst>
                <a:ext uri="{FF2B5EF4-FFF2-40B4-BE49-F238E27FC236}">
                  <a16:creationId xmlns:a16="http://schemas.microsoft.com/office/drawing/2014/main" id="{EDFD5C0F-891B-4495-ED92-FB417C16672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651500" y="2769622"/>
              <a:ext cx="577850" cy="577850"/>
            </a:xfrm>
            <a:prstGeom prst="rect">
              <a:avLst/>
            </a:prstGeom>
          </p:spPr>
        </p:pic>
      </p:grpSp>
      <p:grpSp>
        <p:nvGrpSpPr>
          <p:cNvPr id="27" name="Group 26">
            <a:extLst>
              <a:ext uri="{FF2B5EF4-FFF2-40B4-BE49-F238E27FC236}">
                <a16:creationId xmlns:a16="http://schemas.microsoft.com/office/drawing/2014/main" id="{843B3AF2-16E8-AB28-AC15-10640D1F7CB7}"/>
              </a:ext>
            </a:extLst>
          </p:cNvPr>
          <p:cNvGrpSpPr/>
          <p:nvPr/>
        </p:nvGrpSpPr>
        <p:grpSpPr>
          <a:xfrm>
            <a:off x="1210833" y="4699248"/>
            <a:ext cx="9770335" cy="1318756"/>
            <a:chOff x="1210833" y="4405880"/>
            <a:chExt cx="9770335" cy="1318756"/>
          </a:xfrm>
        </p:grpSpPr>
        <p:sp>
          <p:nvSpPr>
            <p:cNvPr id="24" name="TextBox 23">
              <a:extLst>
                <a:ext uri="{FF2B5EF4-FFF2-40B4-BE49-F238E27FC236}">
                  <a16:creationId xmlns:a16="http://schemas.microsoft.com/office/drawing/2014/main" id="{B51BDFD3-4026-C888-697A-F55676E8E623}"/>
                </a:ext>
              </a:extLst>
            </p:cNvPr>
            <p:cNvSpPr txBox="1"/>
            <p:nvPr/>
          </p:nvSpPr>
          <p:spPr>
            <a:xfrm>
              <a:off x="1210833" y="5016750"/>
              <a:ext cx="9770335" cy="707886"/>
            </a:xfrm>
            <a:prstGeom prst="rect">
              <a:avLst/>
            </a:prstGeom>
            <a:noFill/>
          </p:spPr>
          <p:txBody>
            <a:bodyPr wrap="square" rtlCol="0">
              <a:spAutoFit/>
            </a:bodyPr>
            <a:lstStyle/>
            <a:p>
              <a:pPr algn="ctr">
                <a:buClr>
                  <a:schemeClr val="accent6">
                    <a:lumMod val="50000"/>
                  </a:schemeClr>
                </a:buClr>
              </a:pPr>
              <a:r>
                <a:rPr lang="da-DK" sz="2000" b="1" dirty="0">
                  <a:latin typeface="Libre Franklin SemiBold" pitchFamily="2" charset="77"/>
                </a:rPr>
                <a:t>Ofte er det demokratiske ejerskab organiseret som et a.m.b.a. </a:t>
              </a:r>
              <a:r>
                <a:rPr lang="da-DK" sz="2000" i="1" dirty="0">
                  <a:latin typeface="Libre Franklin" pitchFamily="2" charset="77"/>
                </a:rPr>
                <a:t>(andelsselskab) </a:t>
              </a:r>
              <a:r>
                <a:rPr lang="da-DK" sz="2000" b="1" dirty="0">
                  <a:latin typeface="Libre Franklin SemiBold" pitchFamily="2" charset="77"/>
                </a:rPr>
                <a:t>eller </a:t>
              </a:r>
              <a:r>
                <a:rPr lang="da-DK" sz="2000" b="1" dirty="0" err="1">
                  <a:latin typeface="Libre Franklin SemiBold" pitchFamily="2" charset="77"/>
                </a:rPr>
                <a:t>f.m.b.a</a:t>
              </a:r>
              <a:r>
                <a:rPr lang="da-DK" sz="2000" b="1" dirty="0">
                  <a:latin typeface="Libre Franklin SemiBold" pitchFamily="2" charset="77"/>
                </a:rPr>
                <a:t>. </a:t>
              </a:r>
              <a:r>
                <a:rPr lang="da-DK" sz="2000" i="1" dirty="0">
                  <a:latin typeface="Libre Franklin" pitchFamily="2" charset="77"/>
                </a:rPr>
                <a:t>(andelsforening)</a:t>
              </a:r>
              <a:r>
                <a:rPr lang="da-DK" sz="2000" b="1" dirty="0">
                  <a:latin typeface="Libre Franklin SemiBold" pitchFamily="2" charset="77"/>
                </a:rPr>
                <a:t>, der i struktur minder meget om en forening. </a:t>
              </a:r>
            </a:p>
          </p:txBody>
        </p:sp>
        <p:pic>
          <p:nvPicPr>
            <p:cNvPr id="26" name="Picture 25">
              <a:extLst>
                <a:ext uri="{FF2B5EF4-FFF2-40B4-BE49-F238E27FC236}">
                  <a16:creationId xmlns:a16="http://schemas.microsoft.com/office/drawing/2014/main" id="{B7B7C6CF-76FA-7A9D-27F2-BD490BEFE50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651500" y="4405880"/>
              <a:ext cx="577850" cy="610870"/>
            </a:xfrm>
            <a:prstGeom prst="rect">
              <a:avLst/>
            </a:prstGeom>
          </p:spPr>
        </p:pic>
      </p:grpSp>
      <p:sp>
        <p:nvSpPr>
          <p:cNvPr id="31" name="Titel 1">
            <a:extLst>
              <a:ext uri="{FF2B5EF4-FFF2-40B4-BE49-F238E27FC236}">
                <a16:creationId xmlns:a16="http://schemas.microsoft.com/office/drawing/2014/main" id="{5C1169D8-E6B6-124C-3462-2638A8D064C1}"/>
              </a:ext>
            </a:extLst>
          </p:cNvPr>
          <p:cNvSpPr>
            <a:spLocks noGrp="1"/>
          </p:cNvSpPr>
          <p:nvPr>
            <p:ph type="title"/>
          </p:nvPr>
        </p:nvSpPr>
        <p:spPr>
          <a:xfrm>
            <a:off x="2492958" y="219906"/>
            <a:ext cx="7206084" cy="540000"/>
          </a:xfrm>
        </p:spPr>
        <p:txBody>
          <a:bodyPr anchor="ctr">
            <a:normAutofit/>
          </a:bodyPr>
          <a:lstStyle/>
          <a:p>
            <a:pPr algn="ctr"/>
            <a:r>
              <a:rPr lang="da-DK" sz="1800" dirty="0">
                <a:latin typeface="Libre Franklin SemiBold" pitchFamily="2" charset="77"/>
              </a:rPr>
              <a:t>3 hurtige om demokratiske virksomheder</a:t>
            </a:r>
          </a:p>
        </p:txBody>
      </p:sp>
      <p:sp>
        <p:nvSpPr>
          <p:cNvPr id="36" name="Rectangle 35" hidden="1">
            <a:extLst>
              <a:ext uri="{FF2B5EF4-FFF2-40B4-BE49-F238E27FC236}">
                <a16:creationId xmlns:a16="http://schemas.microsoft.com/office/drawing/2014/main" id="{E72CC42A-6B29-6399-85DB-2B051A51C544}"/>
              </a:ext>
            </a:extLst>
          </p:cNvPr>
          <p:cNvSpPr/>
          <p:nvPr/>
        </p:nvSpPr>
        <p:spPr>
          <a:xfrm>
            <a:off x="829236" y="850595"/>
            <a:ext cx="2662517" cy="505461"/>
          </a:xfrm>
          <a:prstGeom prst="rect">
            <a:avLst/>
          </a:prstGeom>
          <a:effectLst>
            <a:outerShdw blurRad="384219" dir="5400000" sx="122000" sy="122000" algn="t" rotWithShape="0">
              <a:prstClr val="black">
                <a:alpha val="10144"/>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a:p>
        </p:txBody>
      </p:sp>
      <p:grpSp>
        <p:nvGrpSpPr>
          <p:cNvPr id="39" name="Group 38">
            <a:extLst>
              <a:ext uri="{FF2B5EF4-FFF2-40B4-BE49-F238E27FC236}">
                <a16:creationId xmlns:a16="http://schemas.microsoft.com/office/drawing/2014/main" id="{A6BFCB51-D7CB-000F-3D73-5A5567B88D45}"/>
              </a:ext>
            </a:extLst>
          </p:cNvPr>
          <p:cNvGrpSpPr/>
          <p:nvPr/>
        </p:nvGrpSpPr>
        <p:grpSpPr>
          <a:xfrm>
            <a:off x="8564314" y="133651"/>
            <a:ext cx="3190100" cy="629367"/>
            <a:chOff x="8564314" y="133651"/>
            <a:chExt cx="3190100" cy="629367"/>
          </a:xfrm>
        </p:grpSpPr>
        <p:sp>
          <p:nvSpPr>
            <p:cNvPr id="38" name="Left Arrow 37">
              <a:extLst>
                <a:ext uri="{FF2B5EF4-FFF2-40B4-BE49-F238E27FC236}">
                  <a16:creationId xmlns:a16="http://schemas.microsoft.com/office/drawing/2014/main" id="{2C7B52D3-054E-2B95-014B-06E15055DB7C}"/>
                </a:ext>
              </a:extLst>
            </p:cNvPr>
            <p:cNvSpPr/>
            <p:nvPr/>
          </p:nvSpPr>
          <p:spPr>
            <a:xfrm>
              <a:off x="8564314" y="375079"/>
              <a:ext cx="463640" cy="229653"/>
            </a:xfrm>
            <a:prstGeom prst="leftArrow">
              <a:avLst/>
            </a:prstGeom>
            <a:solidFill>
              <a:srgbClr val="C2CD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37" name="TextBox 36">
              <a:extLst>
                <a:ext uri="{FF2B5EF4-FFF2-40B4-BE49-F238E27FC236}">
                  <a16:creationId xmlns:a16="http://schemas.microsoft.com/office/drawing/2014/main" id="{08C3282D-03A2-7337-C2D2-4325A945972E}"/>
                </a:ext>
              </a:extLst>
            </p:cNvPr>
            <p:cNvSpPr txBox="1"/>
            <p:nvPr/>
          </p:nvSpPr>
          <p:spPr>
            <a:xfrm>
              <a:off x="8796134" y="133651"/>
              <a:ext cx="2958280" cy="629367"/>
            </a:xfrm>
            <a:prstGeom prst="rect">
              <a:avLst/>
            </a:prstGeom>
            <a:solidFill>
              <a:srgbClr val="C2CDCC"/>
            </a:solidFill>
            <a:ln>
              <a:noFill/>
            </a:ln>
          </p:spPr>
          <p:txBody>
            <a:bodyPr wrap="square" lIns="180000" tIns="144000" rIns="180000" bIns="144000" rtlCol="0">
              <a:spAutoFit/>
            </a:bodyPr>
            <a:lstStyle/>
            <a:p>
              <a:r>
                <a:rPr lang="da-DK" sz="1100" dirty="0">
                  <a:solidFill>
                    <a:srgbClr val="002839"/>
                  </a:solidFill>
                  <a:latin typeface="Libre Franklin" pitchFamily="2" charset="77"/>
                </a:rPr>
                <a:t>De kaldes også ”kooperativer” (eller ”</a:t>
              </a:r>
              <a:r>
                <a:rPr lang="da-DK" sz="1100" dirty="0" err="1">
                  <a:solidFill>
                    <a:srgbClr val="002839"/>
                  </a:solidFill>
                  <a:latin typeface="Libre Franklin" pitchFamily="2" charset="77"/>
                </a:rPr>
                <a:t>cooperatives</a:t>
              </a:r>
              <a:r>
                <a:rPr lang="da-DK" sz="1100" dirty="0">
                  <a:solidFill>
                    <a:srgbClr val="002839"/>
                  </a:solidFill>
                  <a:latin typeface="Libre Franklin" pitchFamily="2" charset="77"/>
                </a:rPr>
                <a:t>” på engelsk)…</a:t>
              </a:r>
            </a:p>
          </p:txBody>
        </p:sp>
      </p:grpSp>
      <p:grpSp>
        <p:nvGrpSpPr>
          <p:cNvPr id="45" name="Group 44">
            <a:extLst>
              <a:ext uri="{FF2B5EF4-FFF2-40B4-BE49-F238E27FC236}">
                <a16:creationId xmlns:a16="http://schemas.microsoft.com/office/drawing/2014/main" id="{F8BD06B9-9B5A-22CE-E0F3-D1E0DAA68940}"/>
              </a:ext>
            </a:extLst>
          </p:cNvPr>
          <p:cNvGrpSpPr/>
          <p:nvPr/>
        </p:nvGrpSpPr>
        <p:grpSpPr>
          <a:xfrm>
            <a:off x="467500" y="880626"/>
            <a:ext cx="2958280" cy="860894"/>
            <a:chOff x="467500" y="880626"/>
            <a:chExt cx="2958280" cy="860894"/>
          </a:xfrm>
        </p:grpSpPr>
        <p:sp>
          <p:nvSpPr>
            <p:cNvPr id="32" name="TextBox 31">
              <a:extLst>
                <a:ext uri="{FF2B5EF4-FFF2-40B4-BE49-F238E27FC236}">
                  <a16:creationId xmlns:a16="http://schemas.microsoft.com/office/drawing/2014/main" id="{33724A6B-239C-29BD-1D3A-2F4B8FD11E9E}"/>
                </a:ext>
              </a:extLst>
            </p:cNvPr>
            <p:cNvSpPr txBox="1"/>
            <p:nvPr/>
          </p:nvSpPr>
          <p:spPr>
            <a:xfrm>
              <a:off x="467500" y="880626"/>
              <a:ext cx="2958280" cy="629367"/>
            </a:xfrm>
            <a:prstGeom prst="rect">
              <a:avLst/>
            </a:prstGeom>
            <a:solidFill>
              <a:srgbClr val="C2CDCC"/>
            </a:solidFill>
            <a:ln>
              <a:noFill/>
            </a:ln>
          </p:spPr>
          <p:txBody>
            <a:bodyPr wrap="square" lIns="180000" tIns="144000" rIns="180000" bIns="144000" rtlCol="0">
              <a:spAutoFit/>
            </a:bodyPr>
            <a:lstStyle/>
            <a:p>
              <a:r>
                <a:rPr lang="da-DK" sz="1100" dirty="0">
                  <a:solidFill>
                    <a:srgbClr val="002839"/>
                  </a:solidFill>
                  <a:latin typeface="Libre Franklin" pitchFamily="2" charset="77"/>
                </a:rPr>
                <a:t>Det kan også være andre, fx beboere i et lokalsamfund. Eller en blanding.  </a:t>
              </a:r>
            </a:p>
          </p:txBody>
        </p:sp>
        <p:sp>
          <p:nvSpPr>
            <p:cNvPr id="41" name="Left Arrow 40">
              <a:extLst>
                <a:ext uri="{FF2B5EF4-FFF2-40B4-BE49-F238E27FC236}">
                  <a16:creationId xmlns:a16="http://schemas.microsoft.com/office/drawing/2014/main" id="{863B91C8-5E1E-5432-7159-D74A5C80A7B1}"/>
                </a:ext>
              </a:extLst>
            </p:cNvPr>
            <p:cNvSpPr/>
            <p:nvPr/>
          </p:nvSpPr>
          <p:spPr>
            <a:xfrm rot="16200000">
              <a:off x="2828294" y="1394873"/>
              <a:ext cx="463640" cy="229653"/>
            </a:xfrm>
            <a:prstGeom prst="leftArrow">
              <a:avLst/>
            </a:prstGeom>
            <a:solidFill>
              <a:srgbClr val="C2CD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a:p>
          </p:txBody>
        </p:sp>
      </p:grpSp>
      <p:grpSp>
        <p:nvGrpSpPr>
          <p:cNvPr id="46" name="Group 45">
            <a:extLst>
              <a:ext uri="{FF2B5EF4-FFF2-40B4-BE49-F238E27FC236}">
                <a16:creationId xmlns:a16="http://schemas.microsoft.com/office/drawing/2014/main" id="{8162608B-F615-B2D6-03C8-E2941E91D3C0}"/>
              </a:ext>
            </a:extLst>
          </p:cNvPr>
          <p:cNvGrpSpPr/>
          <p:nvPr/>
        </p:nvGrpSpPr>
        <p:grpSpPr>
          <a:xfrm>
            <a:off x="8616505" y="2485774"/>
            <a:ext cx="3137909" cy="860894"/>
            <a:chOff x="467499" y="880626"/>
            <a:chExt cx="3137909" cy="860894"/>
          </a:xfrm>
        </p:grpSpPr>
        <p:sp>
          <p:nvSpPr>
            <p:cNvPr id="48" name="Left Arrow 47">
              <a:extLst>
                <a:ext uri="{FF2B5EF4-FFF2-40B4-BE49-F238E27FC236}">
                  <a16:creationId xmlns:a16="http://schemas.microsoft.com/office/drawing/2014/main" id="{3B268976-A83A-55D1-E140-38390C9BB0D3}"/>
                </a:ext>
              </a:extLst>
            </p:cNvPr>
            <p:cNvSpPr/>
            <p:nvPr/>
          </p:nvSpPr>
          <p:spPr>
            <a:xfrm rot="16200000">
              <a:off x="530262" y="1394873"/>
              <a:ext cx="463640" cy="229653"/>
            </a:xfrm>
            <a:prstGeom prst="leftArrow">
              <a:avLst/>
            </a:prstGeom>
            <a:solidFill>
              <a:srgbClr val="C2CD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sp>
          <p:nvSpPr>
            <p:cNvPr id="47" name="TextBox 46">
              <a:extLst>
                <a:ext uri="{FF2B5EF4-FFF2-40B4-BE49-F238E27FC236}">
                  <a16:creationId xmlns:a16="http://schemas.microsoft.com/office/drawing/2014/main" id="{F3E06F0C-EBF9-4AE4-5E00-060C70B1B729}"/>
                </a:ext>
              </a:extLst>
            </p:cNvPr>
            <p:cNvSpPr txBox="1"/>
            <p:nvPr/>
          </p:nvSpPr>
          <p:spPr>
            <a:xfrm>
              <a:off x="467499" y="880626"/>
              <a:ext cx="3137909" cy="629367"/>
            </a:xfrm>
            <a:prstGeom prst="rect">
              <a:avLst/>
            </a:prstGeom>
            <a:solidFill>
              <a:srgbClr val="C2CDCC"/>
            </a:solidFill>
            <a:ln>
              <a:noFill/>
            </a:ln>
          </p:spPr>
          <p:txBody>
            <a:bodyPr wrap="square" lIns="180000" tIns="144000" rIns="180000" bIns="144000" rtlCol="0">
              <a:spAutoFit/>
            </a:bodyPr>
            <a:lstStyle/>
            <a:p>
              <a:r>
                <a:rPr lang="da-DK" sz="1100" dirty="0">
                  <a:solidFill>
                    <a:srgbClr val="002839"/>
                  </a:solidFill>
                  <a:latin typeface="Libre Franklin" pitchFamily="2" charset="77"/>
                </a:rPr>
                <a:t>Ikke nødvendigvis til hverdag i den daglige drift. Men for de store beslutninger.</a:t>
              </a:r>
            </a:p>
          </p:txBody>
        </p:sp>
      </p:grpSp>
      <p:grpSp>
        <p:nvGrpSpPr>
          <p:cNvPr id="49" name="Group 48">
            <a:extLst>
              <a:ext uri="{FF2B5EF4-FFF2-40B4-BE49-F238E27FC236}">
                <a16:creationId xmlns:a16="http://schemas.microsoft.com/office/drawing/2014/main" id="{31F8A4D8-0F66-4A4A-CF9E-19DA328D6603}"/>
              </a:ext>
            </a:extLst>
          </p:cNvPr>
          <p:cNvGrpSpPr/>
          <p:nvPr/>
        </p:nvGrpSpPr>
        <p:grpSpPr>
          <a:xfrm>
            <a:off x="7227179" y="4088378"/>
            <a:ext cx="3137909" cy="861186"/>
            <a:chOff x="467499" y="648807"/>
            <a:chExt cx="3137909" cy="861186"/>
          </a:xfrm>
        </p:grpSpPr>
        <p:sp>
          <p:nvSpPr>
            <p:cNvPr id="50" name="Left Arrow 49">
              <a:extLst>
                <a:ext uri="{FF2B5EF4-FFF2-40B4-BE49-F238E27FC236}">
                  <a16:creationId xmlns:a16="http://schemas.microsoft.com/office/drawing/2014/main" id="{DAD18AE2-571D-DFF2-EBFE-6CBBBE479671}"/>
                </a:ext>
              </a:extLst>
            </p:cNvPr>
            <p:cNvSpPr/>
            <p:nvPr/>
          </p:nvSpPr>
          <p:spPr>
            <a:xfrm rot="5400000">
              <a:off x="530262" y="765800"/>
              <a:ext cx="463640" cy="229653"/>
            </a:xfrm>
            <a:prstGeom prst="leftArrow">
              <a:avLst/>
            </a:prstGeom>
            <a:solidFill>
              <a:srgbClr val="C2CD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sp>
          <p:nvSpPr>
            <p:cNvPr id="51" name="TextBox 50">
              <a:extLst>
                <a:ext uri="{FF2B5EF4-FFF2-40B4-BE49-F238E27FC236}">
                  <a16:creationId xmlns:a16="http://schemas.microsoft.com/office/drawing/2014/main" id="{815BBD85-3D63-768D-A448-8B99287C6DDE}"/>
                </a:ext>
              </a:extLst>
            </p:cNvPr>
            <p:cNvSpPr txBox="1"/>
            <p:nvPr/>
          </p:nvSpPr>
          <p:spPr>
            <a:xfrm>
              <a:off x="467499" y="880626"/>
              <a:ext cx="3137909" cy="629367"/>
            </a:xfrm>
            <a:prstGeom prst="rect">
              <a:avLst/>
            </a:prstGeom>
            <a:solidFill>
              <a:srgbClr val="C2CDCC"/>
            </a:solidFill>
            <a:ln>
              <a:noFill/>
            </a:ln>
          </p:spPr>
          <p:txBody>
            <a:bodyPr wrap="square" lIns="180000" tIns="144000" rIns="180000" bIns="144000" rtlCol="0">
              <a:spAutoFit/>
            </a:bodyPr>
            <a:lstStyle/>
            <a:p>
              <a:r>
                <a:rPr lang="da-DK" sz="1100" dirty="0">
                  <a:solidFill>
                    <a:srgbClr val="002839"/>
                  </a:solidFill>
                  <a:latin typeface="Libre Franklin" pitchFamily="2" charset="77"/>
                </a:rPr>
                <a:t>Ligeligt - eller efter hvor meget, de har bidraget til omsætningen. </a:t>
              </a:r>
            </a:p>
          </p:txBody>
        </p:sp>
      </p:grpSp>
      <p:grpSp>
        <p:nvGrpSpPr>
          <p:cNvPr id="56" name="Group 55">
            <a:extLst>
              <a:ext uri="{FF2B5EF4-FFF2-40B4-BE49-F238E27FC236}">
                <a16:creationId xmlns:a16="http://schemas.microsoft.com/office/drawing/2014/main" id="{079CE66D-9CFF-AE46-094D-C4B57E3237EA}"/>
              </a:ext>
            </a:extLst>
          </p:cNvPr>
          <p:cNvGrpSpPr/>
          <p:nvPr/>
        </p:nvGrpSpPr>
        <p:grpSpPr>
          <a:xfrm>
            <a:off x="459878" y="4488624"/>
            <a:ext cx="3849006" cy="894514"/>
            <a:chOff x="467500" y="880626"/>
            <a:chExt cx="2958280" cy="894514"/>
          </a:xfrm>
        </p:grpSpPr>
        <p:sp>
          <p:nvSpPr>
            <p:cNvPr id="58" name="Left Arrow 57">
              <a:extLst>
                <a:ext uri="{FF2B5EF4-FFF2-40B4-BE49-F238E27FC236}">
                  <a16:creationId xmlns:a16="http://schemas.microsoft.com/office/drawing/2014/main" id="{777B6C9E-ED67-6D76-CF38-0BE2F651343D}"/>
                </a:ext>
              </a:extLst>
            </p:cNvPr>
            <p:cNvSpPr/>
            <p:nvPr/>
          </p:nvSpPr>
          <p:spPr>
            <a:xfrm rot="16200000">
              <a:off x="2828294" y="1428493"/>
              <a:ext cx="463640" cy="229653"/>
            </a:xfrm>
            <a:prstGeom prst="leftArrow">
              <a:avLst/>
            </a:prstGeom>
            <a:solidFill>
              <a:srgbClr val="C2CD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57" name="TextBox 56">
              <a:extLst>
                <a:ext uri="{FF2B5EF4-FFF2-40B4-BE49-F238E27FC236}">
                  <a16:creationId xmlns:a16="http://schemas.microsoft.com/office/drawing/2014/main" id="{C3953664-EF66-75C3-41B8-358FE86DB512}"/>
                </a:ext>
              </a:extLst>
            </p:cNvPr>
            <p:cNvSpPr txBox="1"/>
            <p:nvPr/>
          </p:nvSpPr>
          <p:spPr>
            <a:xfrm>
              <a:off x="467500" y="880626"/>
              <a:ext cx="2958280" cy="629367"/>
            </a:xfrm>
            <a:prstGeom prst="rect">
              <a:avLst/>
            </a:prstGeom>
            <a:solidFill>
              <a:srgbClr val="C2CDCC"/>
            </a:solidFill>
            <a:ln>
              <a:noFill/>
            </a:ln>
          </p:spPr>
          <p:txBody>
            <a:bodyPr wrap="square" lIns="180000" tIns="144000" rIns="180000" bIns="144000" rtlCol="0">
              <a:spAutoFit/>
            </a:bodyPr>
            <a:lstStyle/>
            <a:p>
              <a:r>
                <a:rPr lang="da-DK" sz="1100" dirty="0">
                  <a:solidFill>
                    <a:srgbClr val="002839"/>
                  </a:solidFill>
                  <a:latin typeface="Libre Franklin" pitchFamily="2" charset="77"/>
                </a:rPr>
                <a:t>Derfor kaldes ejerne i en demokratisk virksomhed også ofte for ”medlemmer” -  eller ”andelshavere”.</a:t>
              </a:r>
            </a:p>
          </p:txBody>
        </p:sp>
      </p:grpSp>
    </p:spTree>
    <p:extLst>
      <p:ext uri="{BB962C8B-B14F-4D97-AF65-F5344CB8AC3E}">
        <p14:creationId xmlns:p14="http://schemas.microsoft.com/office/powerpoint/2010/main" val="141555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9A1"/>
        </a:solidFill>
        <a:effectLst/>
      </p:bgPr>
    </p:bg>
    <p:spTree>
      <p:nvGrpSpPr>
        <p:cNvPr id="1" name="">
          <a:extLst>
            <a:ext uri="{FF2B5EF4-FFF2-40B4-BE49-F238E27FC236}">
              <a16:creationId xmlns:a16="http://schemas.microsoft.com/office/drawing/2014/main" id="{8749C4ED-0D12-E0B2-C3A0-87C80C32BE2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97218C2-26A0-8761-8B66-2BC0C7E6297F}"/>
              </a:ext>
            </a:extLst>
          </p:cNvPr>
          <p:cNvSpPr txBox="1">
            <a:spLocks/>
          </p:cNvSpPr>
          <p:nvPr/>
        </p:nvSpPr>
        <p:spPr>
          <a:xfrm>
            <a:off x="2492958" y="219906"/>
            <a:ext cx="7206084" cy="540000"/>
          </a:xfrm>
          <a:prstGeom prst="rect">
            <a:avLst/>
          </a:prstGeom>
        </p:spPr>
        <p:txBody>
          <a:bodyPr anchor="ctr">
            <a:normAutofit/>
          </a:bodyPr>
          <a:lstStyle>
            <a:lvl1pPr algn="l" defTabSz="914400" rtl="0" eaLnBrk="1" latinLnBrk="0" hangingPunct="1">
              <a:lnSpc>
                <a:spcPct val="90000"/>
              </a:lnSpc>
              <a:spcBef>
                <a:spcPct val="0"/>
              </a:spcBef>
              <a:buNone/>
              <a:defRPr sz="4000" b="1" i="0" kern="1200">
                <a:solidFill>
                  <a:schemeClr val="tx1"/>
                </a:solidFill>
                <a:latin typeface="Amsi Pro Bold" panose="020B0A06020201010104" pitchFamily="34" charset="77"/>
                <a:ea typeface="+mj-ea"/>
                <a:cs typeface="+mj-cs"/>
              </a:defRPr>
            </a:lvl1pPr>
          </a:lstStyle>
          <a:p>
            <a:pPr algn="ctr"/>
            <a:r>
              <a:rPr lang="da-DK" sz="1800" dirty="0">
                <a:latin typeface="Libre Franklin SemiBold" pitchFamily="2" charset="77"/>
              </a:rPr>
              <a:t>3 hurtige om demokratiske virksomheder</a:t>
            </a:r>
          </a:p>
        </p:txBody>
      </p:sp>
      <p:grpSp>
        <p:nvGrpSpPr>
          <p:cNvPr id="29" name="Group 28">
            <a:extLst>
              <a:ext uri="{FF2B5EF4-FFF2-40B4-BE49-F238E27FC236}">
                <a16:creationId xmlns:a16="http://schemas.microsoft.com/office/drawing/2014/main" id="{3F78363A-FC4A-4EA9-CC0A-AB9B4682CB93}"/>
              </a:ext>
            </a:extLst>
          </p:cNvPr>
          <p:cNvGrpSpPr/>
          <p:nvPr/>
        </p:nvGrpSpPr>
        <p:grpSpPr>
          <a:xfrm>
            <a:off x="503539" y="1848155"/>
            <a:ext cx="3240000" cy="2595977"/>
            <a:chOff x="719439" y="1652898"/>
            <a:chExt cx="3240000" cy="2595977"/>
          </a:xfrm>
        </p:grpSpPr>
        <p:sp>
          <p:nvSpPr>
            <p:cNvPr id="6" name="TextBox 5">
              <a:extLst>
                <a:ext uri="{FF2B5EF4-FFF2-40B4-BE49-F238E27FC236}">
                  <a16:creationId xmlns:a16="http://schemas.microsoft.com/office/drawing/2014/main" id="{0CCC54DE-2A30-05E2-C2BC-C828CB8FBF31}"/>
                </a:ext>
              </a:extLst>
            </p:cNvPr>
            <p:cNvSpPr txBox="1"/>
            <p:nvPr/>
          </p:nvSpPr>
          <p:spPr>
            <a:xfrm>
              <a:off x="719439" y="2122798"/>
              <a:ext cx="3240000" cy="1656177"/>
            </a:xfrm>
            <a:prstGeom prst="rect">
              <a:avLst/>
            </a:prstGeom>
            <a:noFill/>
            <a:ln w="6350">
              <a:solidFill>
                <a:srgbClr val="002839"/>
              </a:solidFill>
            </a:ln>
          </p:spPr>
          <p:txBody>
            <a:bodyPr wrap="square" lIns="180000" tIns="180000" rIns="180000" bIns="180000" rtlCol="0">
              <a:spAutoFit/>
            </a:bodyPr>
            <a:lstStyle/>
            <a:p>
              <a:r>
                <a:rPr lang="da-DK" sz="1400" dirty="0">
                  <a:latin typeface="Libre Franklin" pitchFamily="2" charset="77"/>
                </a:rPr>
                <a:t>I en forbrugerejet demokratisk virksomhed er det kunderne, der ejer og styrer virksomheden. </a:t>
              </a:r>
            </a:p>
            <a:p>
              <a:r>
                <a:rPr lang="da-DK" sz="1400" dirty="0">
                  <a:latin typeface="Libre Franklin" pitchFamily="2" charset="77"/>
                </a:rPr>
                <a:t>Dette sikrer et stærkt fokus på at opfylde forbrugernes behov og ønsker til fx kvalitet.</a:t>
              </a:r>
            </a:p>
          </p:txBody>
        </p:sp>
        <p:pic>
          <p:nvPicPr>
            <p:cNvPr id="18" name="Picture 17">
              <a:extLst>
                <a:ext uri="{FF2B5EF4-FFF2-40B4-BE49-F238E27FC236}">
                  <a16:creationId xmlns:a16="http://schemas.microsoft.com/office/drawing/2014/main" id="{01597469-39DA-6886-E4C5-060B0A4192A3}"/>
                </a:ext>
              </a:extLst>
            </p:cNvPr>
            <p:cNvPicPr>
              <a:picLocks noChangeAspect="1"/>
            </p:cNvPicPr>
            <p:nvPr/>
          </p:nvPicPr>
          <p:blipFill>
            <a:blip r:embed="rId2"/>
            <a:stretch>
              <a:fillRect/>
            </a:stretch>
          </p:blipFill>
          <p:spPr>
            <a:xfrm>
              <a:off x="1869539" y="3778975"/>
              <a:ext cx="939800" cy="469900"/>
            </a:xfrm>
            <a:prstGeom prst="rect">
              <a:avLst/>
            </a:prstGeom>
          </p:spPr>
        </p:pic>
        <p:sp>
          <p:nvSpPr>
            <p:cNvPr id="23" name="Titel 1">
              <a:extLst>
                <a:ext uri="{FF2B5EF4-FFF2-40B4-BE49-F238E27FC236}">
                  <a16:creationId xmlns:a16="http://schemas.microsoft.com/office/drawing/2014/main" id="{252EB77D-F35A-4A3C-B0AB-C023EB8C7A5D}"/>
                </a:ext>
              </a:extLst>
            </p:cNvPr>
            <p:cNvSpPr txBox="1">
              <a:spLocks/>
            </p:cNvSpPr>
            <p:nvPr/>
          </p:nvSpPr>
          <p:spPr>
            <a:xfrm>
              <a:off x="1537122" y="1652898"/>
              <a:ext cx="1604634" cy="286232"/>
            </a:xfrm>
            <a:prstGeom prst="rect">
              <a:avLst/>
            </a:prstGeom>
          </p:spPr>
          <p:txBody>
            <a:bodyPr wrap="square" anchor="ctr">
              <a:spAutoFit/>
            </a:bodyPr>
            <a:lstStyle>
              <a:lvl1pPr algn="l" defTabSz="914400" rtl="0" eaLnBrk="1" latinLnBrk="0" hangingPunct="1">
                <a:lnSpc>
                  <a:spcPct val="90000"/>
                </a:lnSpc>
                <a:spcBef>
                  <a:spcPct val="0"/>
                </a:spcBef>
                <a:buNone/>
                <a:defRPr sz="4000" b="1" i="0" kern="1200">
                  <a:solidFill>
                    <a:schemeClr val="tx1"/>
                  </a:solidFill>
                  <a:latin typeface="Amsi Pro Bold" panose="020B0A06020201010104" pitchFamily="34" charset="77"/>
                  <a:ea typeface="+mj-ea"/>
                  <a:cs typeface="+mj-cs"/>
                </a:defRPr>
              </a:lvl1pPr>
            </a:lstStyle>
            <a:p>
              <a:pPr algn="ctr"/>
              <a:r>
                <a:rPr lang="da-DK" sz="1400" dirty="0" err="1">
                  <a:latin typeface="Libre Franklin SemiBold" pitchFamily="2" charset="77"/>
                </a:rPr>
                <a:t>Forbrugereje</a:t>
              </a:r>
              <a:endParaRPr lang="da-DK" sz="1400" dirty="0">
                <a:latin typeface="Libre Franklin SemiBold" pitchFamily="2" charset="77"/>
              </a:endParaRPr>
            </a:p>
          </p:txBody>
        </p:sp>
      </p:grpSp>
      <p:grpSp>
        <p:nvGrpSpPr>
          <p:cNvPr id="28" name="Group 27">
            <a:extLst>
              <a:ext uri="{FF2B5EF4-FFF2-40B4-BE49-F238E27FC236}">
                <a16:creationId xmlns:a16="http://schemas.microsoft.com/office/drawing/2014/main" id="{3BBB3836-E9C9-2A05-8A54-47B66792ACB8}"/>
              </a:ext>
            </a:extLst>
          </p:cNvPr>
          <p:cNvGrpSpPr/>
          <p:nvPr/>
        </p:nvGrpSpPr>
        <p:grpSpPr>
          <a:xfrm>
            <a:off x="4484989" y="1007534"/>
            <a:ext cx="3240000" cy="3436598"/>
            <a:chOff x="4700889" y="1159934"/>
            <a:chExt cx="3240000" cy="3436598"/>
          </a:xfrm>
        </p:grpSpPr>
        <p:sp>
          <p:nvSpPr>
            <p:cNvPr id="16" name="TextBox 15">
              <a:extLst>
                <a:ext uri="{FF2B5EF4-FFF2-40B4-BE49-F238E27FC236}">
                  <a16:creationId xmlns:a16="http://schemas.microsoft.com/office/drawing/2014/main" id="{2BBF0155-66CE-142C-F5BB-EDF2111B7C3D}"/>
                </a:ext>
              </a:extLst>
            </p:cNvPr>
            <p:cNvSpPr txBox="1"/>
            <p:nvPr/>
          </p:nvSpPr>
          <p:spPr>
            <a:xfrm>
              <a:off x="4700889" y="1608681"/>
              <a:ext cx="3240000" cy="2517952"/>
            </a:xfrm>
            <a:prstGeom prst="rect">
              <a:avLst/>
            </a:prstGeom>
            <a:noFill/>
            <a:ln w="6350">
              <a:solidFill>
                <a:srgbClr val="002839"/>
              </a:solidFill>
            </a:ln>
          </p:spPr>
          <p:txBody>
            <a:bodyPr wrap="square" lIns="180000" tIns="180000" rIns="180000" bIns="180000" rtlCol="0">
              <a:spAutoFit/>
            </a:bodyPr>
            <a:lstStyle/>
            <a:p>
              <a:r>
                <a:rPr lang="da-DK" sz="1400" dirty="0">
                  <a:latin typeface="Libre Franklin" pitchFamily="2" charset="77"/>
                </a:rPr>
                <a:t>I en producentejet demokratisk virksomhed er det leverandørerne, der ejer og styrer virksomheden. </a:t>
              </a:r>
            </a:p>
            <a:p>
              <a:endParaRPr lang="da-DK" sz="1400" dirty="0">
                <a:latin typeface="Libre Franklin" pitchFamily="2" charset="77"/>
              </a:endParaRPr>
            </a:p>
            <a:p>
              <a:r>
                <a:rPr lang="da-DK" sz="1400" dirty="0">
                  <a:latin typeface="Libre Franklin" pitchFamily="2" charset="77"/>
                </a:rPr>
                <a:t>Virksomheden fungerer som producenternes fælles ”forlængede arm”, der hjælper dem med at forbedre og sælge deres produkter – uden for mange ”mellemmænd”. </a:t>
              </a:r>
            </a:p>
          </p:txBody>
        </p:sp>
        <p:pic>
          <p:nvPicPr>
            <p:cNvPr id="20" name="Picture 19">
              <a:extLst>
                <a:ext uri="{FF2B5EF4-FFF2-40B4-BE49-F238E27FC236}">
                  <a16:creationId xmlns:a16="http://schemas.microsoft.com/office/drawing/2014/main" id="{C0F49B87-DE9E-1EF0-DC90-2D88985B5935}"/>
                </a:ext>
              </a:extLst>
            </p:cNvPr>
            <p:cNvPicPr>
              <a:picLocks noChangeAspect="1"/>
            </p:cNvPicPr>
            <p:nvPr/>
          </p:nvPicPr>
          <p:blipFill>
            <a:blip r:embed="rId2"/>
            <a:stretch>
              <a:fillRect/>
            </a:stretch>
          </p:blipFill>
          <p:spPr>
            <a:xfrm>
              <a:off x="5850989" y="4126632"/>
              <a:ext cx="939800" cy="469900"/>
            </a:xfrm>
            <a:prstGeom prst="rect">
              <a:avLst/>
            </a:prstGeom>
          </p:spPr>
        </p:pic>
        <p:sp>
          <p:nvSpPr>
            <p:cNvPr id="25" name="Titel 1">
              <a:extLst>
                <a:ext uri="{FF2B5EF4-FFF2-40B4-BE49-F238E27FC236}">
                  <a16:creationId xmlns:a16="http://schemas.microsoft.com/office/drawing/2014/main" id="{156AF461-D43F-9ADF-ABD1-20740439F752}"/>
                </a:ext>
              </a:extLst>
            </p:cNvPr>
            <p:cNvSpPr txBox="1">
              <a:spLocks/>
            </p:cNvSpPr>
            <p:nvPr/>
          </p:nvSpPr>
          <p:spPr>
            <a:xfrm>
              <a:off x="5461422" y="1159934"/>
              <a:ext cx="1604634" cy="286232"/>
            </a:xfrm>
            <a:prstGeom prst="rect">
              <a:avLst/>
            </a:prstGeom>
          </p:spPr>
          <p:txBody>
            <a:bodyPr wrap="square" anchor="ctr">
              <a:spAutoFit/>
            </a:bodyPr>
            <a:lstStyle>
              <a:lvl1pPr algn="l" defTabSz="914400" rtl="0" eaLnBrk="1" latinLnBrk="0" hangingPunct="1">
                <a:lnSpc>
                  <a:spcPct val="90000"/>
                </a:lnSpc>
                <a:spcBef>
                  <a:spcPct val="0"/>
                </a:spcBef>
                <a:buNone/>
                <a:defRPr sz="4000" b="1" i="0" kern="1200">
                  <a:solidFill>
                    <a:schemeClr val="tx1"/>
                  </a:solidFill>
                  <a:latin typeface="Amsi Pro Bold" panose="020B0A06020201010104" pitchFamily="34" charset="77"/>
                  <a:ea typeface="+mj-ea"/>
                  <a:cs typeface="+mj-cs"/>
                </a:defRPr>
              </a:lvl1pPr>
            </a:lstStyle>
            <a:p>
              <a:pPr algn="ctr"/>
              <a:r>
                <a:rPr lang="da-DK" sz="1400" dirty="0">
                  <a:latin typeface="Libre Franklin SemiBold" pitchFamily="2" charset="77"/>
                </a:rPr>
                <a:t>Producenteje</a:t>
              </a:r>
            </a:p>
          </p:txBody>
        </p:sp>
      </p:grpSp>
      <p:grpSp>
        <p:nvGrpSpPr>
          <p:cNvPr id="27" name="Group 26">
            <a:extLst>
              <a:ext uri="{FF2B5EF4-FFF2-40B4-BE49-F238E27FC236}">
                <a16:creationId xmlns:a16="http://schemas.microsoft.com/office/drawing/2014/main" id="{65B62F5A-E64B-E338-82FF-B296E5E5FD14}"/>
              </a:ext>
            </a:extLst>
          </p:cNvPr>
          <p:cNvGrpSpPr/>
          <p:nvPr/>
        </p:nvGrpSpPr>
        <p:grpSpPr>
          <a:xfrm>
            <a:off x="8466439" y="1197591"/>
            <a:ext cx="3240000" cy="3246541"/>
            <a:chOff x="8682339" y="766234"/>
            <a:chExt cx="3240000" cy="3246541"/>
          </a:xfrm>
        </p:grpSpPr>
        <p:sp>
          <p:nvSpPr>
            <p:cNvPr id="17" name="TextBox 16">
              <a:extLst>
                <a:ext uri="{FF2B5EF4-FFF2-40B4-BE49-F238E27FC236}">
                  <a16:creationId xmlns:a16="http://schemas.microsoft.com/office/drawing/2014/main" id="{53ED17E2-9E17-C4FC-07CE-73930794A386}"/>
                </a:ext>
              </a:extLst>
            </p:cNvPr>
            <p:cNvSpPr txBox="1"/>
            <p:nvPr/>
          </p:nvSpPr>
          <p:spPr>
            <a:xfrm>
              <a:off x="8682339" y="1240367"/>
              <a:ext cx="3240000" cy="2302508"/>
            </a:xfrm>
            <a:prstGeom prst="rect">
              <a:avLst/>
            </a:prstGeom>
            <a:noFill/>
            <a:ln w="6350">
              <a:solidFill>
                <a:srgbClr val="002839"/>
              </a:solidFill>
            </a:ln>
          </p:spPr>
          <p:txBody>
            <a:bodyPr wrap="square" lIns="180000" tIns="180000" rIns="180000" bIns="180000" rtlCol="0">
              <a:spAutoFit/>
            </a:bodyPr>
            <a:lstStyle/>
            <a:p>
              <a:r>
                <a:rPr lang="da-DK" sz="1400" dirty="0">
                  <a:latin typeface="Libre Franklin" pitchFamily="2" charset="77"/>
                </a:rPr>
                <a:t>I en medarbejderejet demokratisk virksomhed ejer og styrer medarbejderne virksomheden. </a:t>
              </a:r>
            </a:p>
            <a:p>
              <a:endParaRPr lang="da-DK" sz="1400" dirty="0">
                <a:latin typeface="Libre Franklin" pitchFamily="2" charset="77"/>
              </a:endParaRPr>
            </a:p>
            <a:p>
              <a:r>
                <a:rPr lang="da-DK" sz="1400" dirty="0">
                  <a:latin typeface="Libre Franklin" pitchFamily="2" charset="77"/>
                </a:rPr>
                <a:t>De har derfor en direkte indflydelse på beslutninger om virksomhedens drift og fremtidige retning – og ofte et stærkt fokus på at skabe gode arbejdspladser.  </a:t>
              </a:r>
            </a:p>
          </p:txBody>
        </p:sp>
        <p:pic>
          <p:nvPicPr>
            <p:cNvPr id="21" name="Picture 20">
              <a:extLst>
                <a:ext uri="{FF2B5EF4-FFF2-40B4-BE49-F238E27FC236}">
                  <a16:creationId xmlns:a16="http://schemas.microsoft.com/office/drawing/2014/main" id="{B7541AF6-0FE7-9B4E-5612-D2347EE14BFC}"/>
                </a:ext>
              </a:extLst>
            </p:cNvPr>
            <p:cNvPicPr>
              <a:picLocks noChangeAspect="1"/>
            </p:cNvPicPr>
            <p:nvPr/>
          </p:nvPicPr>
          <p:blipFill>
            <a:blip r:embed="rId2"/>
            <a:stretch>
              <a:fillRect/>
            </a:stretch>
          </p:blipFill>
          <p:spPr>
            <a:xfrm>
              <a:off x="9832439" y="3542875"/>
              <a:ext cx="939800" cy="469900"/>
            </a:xfrm>
            <a:prstGeom prst="rect">
              <a:avLst/>
            </a:prstGeom>
          </p:spPr>
        </p:pic>
        <p:sp>
          <p:nvSpPr>
            <p:cNvPr id="26" name="Titel 1">
              <a:extLst>
                <a:ext uri="{FF2B5EF4-FFF2-40B4-BE49-F238E27FC236}">
                  <a16:creationId xmlns:a16="http://schemas.microsoft.com/office/drawing/2014/main" id="{93D5643E-7032-DB1C-173E-2329F2F61C38}"/>
                </a:ext>
              </a:extLst>
            </p:cNvPr>
            <p:cNvSpPr txBox="1">
              <a:spLocks/>
            </p:cNvSpPr>
            <p:nvPr/>
          </p:nvSpPr>
          <p:spPr>
            <a:xfrm>
              <a:off x="9500022" y="766234"/>
              <a:ext cx="1604634" cy="286232"/>
            </a:xfrm>
            <a:prstGeom prst="rect">
              <a:avLst/>
            </a:prstGeom>
          </p:spPr>
          <p:txBody>
            <a:bodyPr wrap="square" anchor="ctr">
              <a:spAutoFit/>
            </a:bodyPr>
            <a:lstStyle>
              <a:lvl1pPr algn="l" defTabSz="914400" rtl="0" eaLnBrk="1" latinLnBrk="0" hangingPunct="1">
                <a:lnSpc>
                  <a:spcPct val="90000"/>
                </a:lnSpc>
                <a:spcBef>
                  <a:spcPct val="0"/>
                </a:spcBef>
                <a:buNone/>
                <a:defRPr sz="4000" b="1" i="0" kern="1200">
                  <a:solidFill>
                    <a:schemeClr val="tx1"/>
                  </a:solidFill>
                  <a:latin typeface="Amsi Pro Bold" panose="020B0A06020201010104" pitchFamily="34" charset="77"/>
                  <a:ea typeface="+mj-ea"/>
                  <a:cs typeface="+mj-cs"/>
                </a:defRPr>
              </a:lvl1pPr>
            </a:lstStyle>
            <a:p>
              <a:pPr algn="ctr"/>
              <a:r>
                <a:rPr lang="da-DK" sz="1400" dirty="0">
                  <a:latin typeface="Libre Franklin SemiBold" pitchFamily="2" charset="77"/>
                </a:rPr>
                <a:t>Medarbejdereje</a:t>
              </a:r>
            </a:p>
          </p:txBody>
        </p:sp>
      </p:grpSp>
      <p:grpSp>
        <p:nvGrpSpPr>
          <p:cNvPr id="33" name="Group 32">
            <a:extLst>
              <a:ext uri="{FF2B5EF4-FFF2-40B4-BE49-F238E27FC236}">
                <a16:creationId xmlns:a16="http://schemas.microsoft.com/office/drawing/2014/main" id="{F85946A7-A293-07AE-B813-FE1E1E9597F4}"/>
              </a:ext>
            </a:extLst>
          </p:cNvPr>
          <p:cNvGrpSpPr/>
          <p:nvPr/>
        </p:nvGrpSpPr>
        <p:grpSpPr>
          <a:xfrm>
            <a:off x="495300" y="4444132"/>
            <a:ext cx="3248239" cy="2032868"/>
            <a:chOff x="495300" y="4444132"/>
            <a:chExt cx="3248239" cy="2032868"/>
          </a:xfrm>
        </p:grpSpPr>
        <p:sp>
          <p:nvSpPr>
            <p:cNvPr id="30" name="Rectangle 29">
              <a:extLst>
                <a:ext uri="{FF2B5EF4-FFF2-40B4-BE49-F238E27FC236}">
                  <a16:creationId xmlns:a16="http://schemas.microsoft.com/office/drawing/2014/main" id="{22E56B87-4346-D373-4540-759CAA0B679E}"/>
                </a:ext>
              </a:extLst>
            </p:cNvPr>
            <p:cNvSpPr/>
            <p:nvPr/>
          </p:nvSpPr>
          <p:spPr>
            <a:xfrm>
              <a:off x="503539" y="4444132"/>
              <a:ext cx="3240000" cy="2032868"/>
            </a:xfrm>
            <a:prstGeom prst="rect">
              <a:avLst/>
            </a:prstGeom>
            <a:solidFill>
              <a:srgbClr val="F1F4F0"/>
            </a:solidFill>
            <a:ln>
              <a:solidFill>
                <a:srgbClr val="002839">
                  <a:alpha val="32941"/>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31" name="Titel 1">
              <a:extLst>
                <a:ext uri="{FF2B5EF4-FFF2-40B4-BE49-F238E27FC236}">
                  <a16:creationId xmlns:a16="http://schemas.microsoft.com/office/drawing/2014/main" id="{AF554440-AD8D-3E27-F223-488175C94E6C}"/>
                </a:ext>
              </a:extLst>
            </p:cNvPr>
            <p:cNvSpPr txBox="1">
              <a:spLocks/>
            </p:cNvSpPr>
            <p:nvPr/>
          </p:nvSpPr>
          <p:spPr>
            <a:xfrm>
              <a:off x="495300" y="4640934"/>
              <a:ext cx="3238500" cy="286232"/>
            </a:xfrm>
            <a:prstGeom prst="rect">
              <a:avLst/>
            </a:prstGeom>
          </p:spPr>
          <p:txBody>
            <a:bodyPr wrap="square" anchor="ctr">
              <a:spAutoFit/>
            </a:bodyPr>
            <a:lstStyle>
              <a:lvl1pPr algn="l" defTabSz="914400" rtl="0" eaLnBrk="1" latinLnBrk="0" hangingPunct="1">
                <a:lnSpc>
                  <a:spcPct val="90000"/>
                </a:lnSpc>
                <a:spcBef>
                  <a:spcPct val="0"/>
                </a:spcBef>
                <a:buNone/>
                <a:defRPr sz="4000" b="1" i="0" kern="1200">
                  <a:solidFill>
                    <a:schemeClr val="tx1"/>
                  </a:solidFill>
                  <a:latin typeface="Amsi Pro Bold" panose="020B0A06020201010104" pitchFamily="34" charset="77"/>
                  <a:ea typeface="+mj-ea"/>
                  <a:cs typeface="+mj-cs"/>
                </a:defRPr>
              </a:lvl1pPr>
            </a:lstStyle>
            <a:p>
              <a:pPr algn="ctr"/>
              <a:r>
                <a:rPr lang="da-DK" sz="1400" dirty="0">
                  <a:latin typeface="Libre Franklin SemiBold" pitchFamily="2" charset="77"/>
                </a:rPr>
                <a:t>Måske kender du:</a:t>
              </a:r>
            </a:p>
          </p:txBody>
        </p:sp>
        <p:pic>
          <p:nvPicPr>
            <p:cNvPr id="32" name="Picture 2" descr="Coop har reduceret sin CO2-udledning med 32%">
              <a:extLst>
                <a:ext uri="{FF2B5EF4-FFF2-40B4-BE49-F238E27FC236}">
                  <a16:creationId xmlns:a16="http://schemas.microsoft.com/office/drawing/2014/main" id="{0E2044D4-0938-33D4-8464-116CAC5C02D3}"/>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78246" y="5214897"/>
              <a:ext cx="1863802" cy="97437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 name="Group 38">
            <a:extLst>
              <a:ext uri="{FF2B5EF4-FFF2-40B4-BE49-F238E27FC236}">
                <a16:creationId xmlns:a16="http://schemas.microsoft.com/office/drawing/2014/main" id="{3998E4B4-9FAA-A90E-5C68-EE9A615D6112}"/>
              </a:ext>
            </a:extLst>
          </p:cNvPr>
          <p:cNvGrpSpPr/>
          <p:nvPr/>
        </p:nvGrpSpPr>
        <p:grpSpPr>
          <a:xfrm>
            <a:off x="4470400" y="4444132"/>
            <a:ext cx="3248239" cy="2032868"/>
            <a:chOff x="4470400" y="4444132"/>
            <a:chExt cx="3248239" cy="2032868"/>
          </a:xfrm>
        </p:grpSpPr>
        <p:sp>
          <p:nvSpPr>
            <p:cNvPr id="35" name="Rectangle 34">
              <a:extLst>
                <a:ext uri="{FF2B5EF4-FFF2-40B4-BE49-F238E27FC236}">
                  <a16:creationId xmlns:a16="http://schemas.microsoft.com/office/drawing/2014/main" id="{E899F2C2-F609-D457-F2EE-3EEF238A0AB0}"/>
                </a:ext>
              </a:extLst>
            </p:cNvPr>
            <p:cNvSpPr/>
            <p:nvPr/>
          </p:nvSpPr>
          <p:spPr>
            <a:xfrm>
              <a:off x="4478639" y="4444132"/>
              <a:ext cx="3240000" cy="2032868"/>
            </a:xfrm>
            <a:prstGeom prst="rect">
              <a:avLst/>
            </a:prstGeom>
            <a:solidFill>
              <a:srgbClr val="F1F4F0"/>
            </a:solidFill>
            <a:ln>
              <a:solidFill>
                <a:srgbClr val="002839">
                  <a:alpha val="32941"/>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36" name="Titel 1">
              <a:extLst>
                <a:ext uri="{FF2B5EF4-FFF2-40B4-BE49-F238E27FC236}">
                  <a16:creationId xmlns:a16="http://schemas.microsoft.com/office/drawing/2014/main" id="{53B9B8BD-4F60-7E8C-0D33-C37982B2C5EB}"/>
                </a:ext>
              </a:extLst>
            </p:cNvPr>
            <p:cNvSpPr txBox="1">
              <a:spLocks/>
            </p:cNvSpPr>
            <p:nvPr/>
          </p:nvSpPr>
          <p:spPr>
            <a:xfrm>
              <a:off x="4470400" y="4640934"/>
              <a:ext cx="3238500" cy="286232"/>
            </a:xfrm>
            <a:prstGeom prst="rect">
              <a:avLst/>
            </a:prstGeom>
          </p:spPr>
          <p:txBody>
            <a:bodyPr wrap="square" anchor="ctr">
              <a:spAutoFit/>
            </a:bodyPr>
            <a:lstStyle>
              <a:lvl1pPr algn="l" defTabSz="914400" rtl="0" eaLnBrk="1" latinLnBrk="0" hangingPunct="1">
                <a:lnSpc>
                  <a:spcPct val="90000"/>
                </a:lnSpc>
                <a:spcBef>
                  <a:spcPct val="0"/>
                </a:spcBef>
                <a:buNone/>
                <a:defRPr sz="4000" b="1" i="0" kern="1200">
                  <a:solidFill>
                    <a:schemeClr val="tx1"/>
                  </a:solidFill>
                  <a:latin typeface="Amsi Pro Bold" panose="020B0A06020201010104" pitchFamily="34" charset="77"/>
                  <a:ea typeface="+mj-ea"/>
                  <a:cs typeface="+mj-cs"/>
                </a:defRPr>
              </a:lvl1pPr>
            </a:lstStyle>
            <a:p>
              <a:pPr algn="ctr"/>
              <a:r>
                <a:rPr lang="da-DK" sz="1400" dirty="0">
                  <a:latin typeface="Libre Franklin SemiBold" pitchFamily="2" charset="77"/>
                </a:rPr>
                <a:t>Måske kender du:</a:t>
              </a:r>
            </a:p>
          </p:txBody>
        </p:sp>
        <p:pic>
          <p:nvPicPr>
            <p:cNvPr id="38" name="Picture 4" descr="Opskriftstema: Inspiration med Thise - Dagrofa Foodservice - Dagrofa  Foodservice">
              <a:extLst>
                <a:ext uri="{FF2B5EF4-FFF2-40B4-BE49-F238E27FC236}">
                  <a16:creationId xmlns:a16="http://schemas.microsoft.com/office/drawing/2014/main" id="{7B99D8BB-6670-DA1B-6102-F9B3055269F4}"/>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70980" y="5264829"/>
              <a:ext cx="2205038" cy="6715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 name="Group 39">
            <a:extLst>
              <a:ext uri="{FF2B5EF4-FFF2-40B4-BE49-F238E27FC236}">
                <a16:creationId xmlns:a16="http://schemas.microsoft.com/office/drawing/2014/main" id="{C3CFAECA-03D7-ED12-3FA9-A76DB742F2FD}"/>
              </a:ext>
            </a:extLst>
          </p:cNvPr>
          <p:cNvGrpSpPr/>
          <p:nvPr/>
        </p:nvGrpSpPr>
        <p:grpSpPr>
          <a:xfrm>
            <a:off x="8458200" y="4444132"/>
            <a:ext cx="3248239" cy="2032868"/>
            <a:chOff x="4470400" y="4444132"/>
            <a:chExt cx="3248239" cy="2032868"/>
          </a:xfrm>
        </p:grpSpPr>
        <p:sp>
          <p:nvSpPr>
            <p:cNvPr id="41" name="Rectangle 40">
              <a:extLst>
                <a:ext uri="{FF2B5EF4-FFF2-40B4-BE49-F238E27FC236}">
                  <a16:creationId xmlns:a16="http://schemas.microsoft.com/office/drawing/2014/main" id="{C31F964E-A9DE-4DEE-3046-2816368FB558}"/>
                </a:ext>
              </a:extLst>
            </p:cNvPr>
            <p:cNvSpPr/>
            <p:nvPr/>
          </p:nvSpPr>
          <p:spPr>
            <a:xfrm>
              <a:off x="4478639" y="4444132"/>
              <a:ext cx="3240000" cy="2032868"/>
            </a:xfrm>
            <a:prstGeom prst="rect">
              <a:avLst/>
            </a:prstGeom>
            <a:solidFill>
              <a:srgbClr val="F1F4F0"/>
            </a:solidFill>
            <a:ln>
              <a:solidFill>
                <a:srgbClr val="002839">
                  <a:alpha val="32941"/>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42" name="Titel 1">
              <a:extLst>
                <a:ext uri="{FF2B5EF4-FFF2-40B4-BE49-F238E27FC236}">
                  <a16:creationId xmlns:a16="http://schemas.microsoft.com/office/drawing/2014/main" id="{9877D37D-3661-2547-42DA-E5C1852D884F}"/>
                </a:ext>
              </a:extLst>
            </p:cNvPr>
            <p:cNvSpPr txBox="1">
              <a:spLocks/>
            </p:cNvSpPr>
            <p:nvPr/>
          </p:nvSpPr>
          <p:spPr>
            <a:xfrm>
              <a:off x="4470400" y="4640934"/>
              <a:ext cx="3238500" cy="286232"/>
            </a:xfrm>
            <a:prstGeom prst="rect">
              <a:avLst/>
            </a:prstGeom>
          </p:spPr>
          <p:txBody>
            <a:bodyPr wrap="square" anchor="ctr">
              <a:spAutoFit/>
            </a:bodyPr>
            <a:lstStyle>
              <a:lvl1pPr algn="l" defTabSz="914400" rtl="0" eaLnBrk="1" latinLnBrk="0" hangingPunct="1">
                <a:lnSpc>
                  <a:spcPct val="90000"/>
                </a:lnSpc>
                <a:spcBef>
                  <a:spcPct val="0"/>
                </a:spcBef>
                <a:buNone/>
                <a:defRPr sz="4000" b="1" i="0" kern="1200">
                  <a:solidFill>
                    <a:schemeClr val="tx1"/>
                  </a:solidFill>
                  <a:latin typeface="Amsi Pro Bold" panose="020B0A06020201010104" pitchFamily="34" charset="77"/>
                  <a:ea typeface="+mj-ea"/>
                  <a:cs typeface="+mj-cs"/>
                </a:defRPr>
              </a:lvl1pPr>
            </a:lstStyle>
            <a:p>
              <a:pPr algn="ctr"/>
              <a:r>
                <a:rPr lang="da-DK" sz="1400" dirty="0">
                  <a:latin typeface="Libre Franklin SemiBold" pitchFamily="2" charset="77"/>
                </a:rPr>
                <a:t>Måske kender du:</a:t>
              </a:r>
            </a:p>
          </p:txBody>
        </p:sp>
      </p:grpSp>
      <p:pic>
        <p:nvPicPr>
          <p:cNvPr id="44" name="Picture 6" descr="Analyse &amp; Tal">
            <a:extLst>
              <a:ext uri="{FF2B5EF4-FFF2-40B4-BE49-F238E27FC236}">
                <a16:creationId xmlns:a16="http://schemas.microsoft.com/office/drawing/2014/main" id="{F908D144-17D4-512A-EE4F-A200603689C4}"/>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9447680" y="5123968"/>
            <a:ext cx="1250575" cy="888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069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9A1"/>
        </a:solidFill>
        <a:effectLst/>
      </p:bgPr>
    </p:bg>
    <p:spTree>
      <p:nvGrpSpPr>
        <p:cNvPr id="1" name="">
          <a:extLst>
            <a:ext uri="{FF2B5EF4-FFF2-40B4-BE49-F238E27FC236}">
              <a16:creationId xmlns:a16="http://schemas.microsoft.com/office/drawing/2014/main" id="{66B4A96A-F327-B62C-A8BF-EE677692B7B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EA294B4-1C77-1ACC-130A-C732560DDDB5}"/>
              </a:ext>
            </a:extLst>
          </p:cNvPr>
          <p:cNvSpPr txBox="1">
            <a:spLocks/>
          </p:cNvSpPr>
          <p:nvPr/>
        </p:nvSpPr>
        <p:spPr>
          <a:xfrm>
            <a:off x="503539" y="290972"/>
            <a:ext cx="7206084" cy="397866"/>
          </a:xfrm>
          <a:prstGeom prst="rect">
            <a:avLst/>
          </a:prstGeom>
        </p:spPr>
        <p:txBody>
          <a:bodyPr anchor="ctr">
            <a:spAutoFit/>
          </a:bodyPr>
          <a:lstStyle>
            <a:lvl1pPr algn="l" defTabSz="914400" rtl="0" eaLnBrk="1" latinLnBrk="0" hangingPunct="1">
              <a:lnSpc>
                <a:spcPct val="90000"/>
              </a:lnSpc>
              <a:spcBef>
                <a:spcPct val="0"/>
              </a:spcBef>
              <a:buNone/>
              <a:defRPr sz="4000" b="1" i="0" kern="1200">
                <a:solidFill>
                  <a:schemeClr val="tx1"/>
                </a:solidFill>
                <a:latin typeface="Amsi Pro Bold" panose="020B0A06020201010104" pitchFamily="34" charset="77"/>
                <a:ea typeface="+mj-ea"/>
                <a:cs typeface="+mj-cs"/>
              </a:defRPr>
            </a:lvl1pPr>
          </a:lstStyle>
          <a:p>
            <a:pPr>
              <a:lnSpc>
                <a:spcPct val="120000"/>
              </a:lnSpc>
            </a:pPr>
            <a:r>
              <a:rPr lang="da-DK" sz="1800" dirty="0">
                <a:latin typeface="Libre Franklin SemiBold" pitchFamily="2" charset="77"/>
              </a:rPr>
              <a:t>Hvordan fungerer en demokratisk virksomhed? </a:t>
            </a:r>
          </a:p>
        </p:txBody>
      </p:sp>
      <p:grpSp>
        <p:nvGrpSpPr>
          <p:cNvPr id="7" name="Group 6">
            <a:extLst>
              <a:ext uri="{FF2B5EF4-FFF2-40B4-BE49-F238E27FC236}">
                <a16:creationId xmlns:a16="http://schemas.microsoft.com/office/drawing/2014/main" id="{92977317-6138-9D87-BEAB-13C943B93341}"/>
              </a:ext>
            </a:extLst>
          </p:cNvPr>
          <p:cNvGrpSpPr/>
          <p:nvPr/>
        </p:nvGrpSpPr>
        <p:grpSpPr>
          <a:xfrm>
            <a:off x="503539" y="1479948"/>
            <a:ext cx="3240000" cy="4989397"/>
            <a:chOff x="503539" y="870348"/>
            <a:chExt cx="3240000" cy="4989397"/>
          </a:xfrm>
        </p:grpSpPr>
        <p:sp>
          <p:nvSpPr>
            <p:cNvPr id="3" name="TextBox 2">
              <a:extLst>
                <a:ext uri="{FF2B5EF4-FFF2-40B4-BE49-F238E27FC236}">
                  <a16:creationId xmlns:a16="http://schemas.microsoft.com/office/drawing/2014/main" id="{7F941443-BD51-C06C-1C04-D5081B9BD382}"/>
                </a:ext>
              </a:extLst>
            </p:cNvPr>
            <p:cNvSpPr txBox="1"/>
            <p:nvPr/>
          </p:nvSpPr>
          <p:spPr>
            <a:xfrm>
              <a:off x="503539" y="1156580"/>
              <a:ext cx="3240000" cy="4703165"/>
            </a:xfrm>
            <a:prstGeom prst="rect">
              <a:avLst/>
            </a:prstGeom>
            <a:noFill/>
            <a:ln w="6350">
              <a:solidFill>
                <a:srgbClr val="002839"/>
              </a:solidFill>
            </a:ln>
          </p:spPr>
          <p:txBody>
            <a:bodyPr wrap="square" lIns="180000" tIns="180000" rIns="180000" bIns="180000" rtlCol="0">
              <a:spAutoFit/>
            </a:bodyPr>
            <a:lstStyle/>
            <a:p>
              <a:pPr marL="171450" indent="-171450">
                <a:lnSpc>
                  <a:spcPct val="150000"/>
                </a:lnSpc>
                <a:buSzPct val="150000"/>
                <a:buFont typeface="Arial" panose="020B0604020202020204" pitchFamily="34" charset="0"/>
                <a:buChar char="•"/>
              </a:pPr>
              <a:r>
                <a:rPr lang="da-DK" sz="1200" dirty="0">
                  <a:latin typeface="Libre Franklin" pitchFamily="2" charset="77"/>
                </a:rPr>
                <a:t>Man bliver medlem, når man tilknyttes virksomheden. Fx når: </a:t>
              </a:r>
            </a:p>
            <a:p>
              <a:pPr marL="628650" lvl="1" indent="-171450">
                <a:lnSpc>
                  <a:spcPct val="150000"/>
                </a:lnSpc>
                <a:buSzPct val="100000"/>
                <a:buFont typeface="Arial" panose="020B0604020202020204" pitchFamily="34" charset="0"/>
                <a:buChar char="•"/>
              </a:pPr>
              <a:r>
                <a:rPr lang="da-DK" sz="1200" dirty="0">
                  <a:latin typeface="Libre Franklin" pitchFamily="2" charset="77"/>
                </a:rPr>
                <a:t>En medarbejder ansættes, eller har været ansat en periode, i en medarbejderejet virksomhed.</a:t>
              </a:r>
            </a:p>
            <a:p>
              <a:pPr marL="628650" lvl="1" indent="-171450">
                <a:lnSpc>
                  <a:spcPct val="150000"/>
                </a:lnSpc>
                <a:buSzPct val="100000"/>
                <a:buFont typeface="Arial" panose="020B0604020202020204" pitchFamily="34" charset="0"/>
                <a:buChar char="•"/>
              </a:pPr>
              <a:r>
                <a:rPr lang="da-DK" sz="1200" dirty="0">
                  <a:latin typeface="Libre Franklin" pitchFamily="2" charset="77"/>
                </a:rPr>
                <a:t>En kunde melder sig ind i en forbrugerejet virksomhed.</a:t>
              </a:r>
            </a:p>
            <a:p>
              <a:pPr marL="628650" lvl="1" indent="-171450">
                <a:lnSpc>
                  <a:spcPct val="150000"/>
                </a:lnSpc>
                <a:buSzPct val="100000"/>
                <a:buFont typeface="Arial" panose="020B0604020202020204" pitchFamily="34" charset="0"/>
                <a:buChar char="•"/>
              </a:pPr>
              <a:r>
                <a:rPr lang="da-DK" sz="1200" dirty="0">
                  <a:latin typeface="Libre Franklin" pitchFamily="2" charset="77"/>
                </a:rPr>
                <a:t>En ny leverandør underskriver en kontrakt med en producentejet virksomhed.</a:t>
              </a:r>
            </a:p>
            <a:p>
              <a:pPr marL="171450" indent="-171450">
                <a:lnSpc>
                  <a:spcPct val="150000"/>
                </a:lnSpc>
                <a:buSzPct val="150000"/>
                <a:buFont typeface="Arial" panose="020B0604020202020204" pitchFamily="34" charset="0"/>
                <a:buChar char="•"/>
              </a:pPr>
              <a:r>
                <a:rPr lang="da-DK" sz="1200" dirty="0">
                  <a:latin typeface="Libre Franklin" pitchFamily="2" charset="77"/>
                </a:rPr>
                <a:t>Medlemskab kan være frivilligt eller et krav.</a:t>
              </a:r>
            </a:p>
            <a:p>
              <a:pPr marL="171450" indent="-171450">
                <a:lnSpc>
                  <a:spcPct val="150000"/>
                </a:lnSpc>
                <a:buSzPct val="150000"/>
                <a:buFont typeface="Arial" panose="020B0604020202020204" pitchFamily="34" charset="0"/>
                <a:buChar char="•"/>
              </a:pPr>
              <a:r>
                <a:rPr lang="da-DK" sz="1200" dirty="0">
                  <a:latin typeface="Libre Franklin" pitchFamily="2" charset="77"/>
                </a:rPr>
                <a:t>Indmeldelse kan være gratis, eller man betaler et indskud for at bidrage til virksomhedens økonomi.  </a:t>
              </a:r>
            </a:p>
            <a:p>
              <a:pPr marL="171450" indent="-171450">
                <a:buFont typeface="Arial" panose="020B0604020202020204" pitchFamily="34" charset="0"/>
                <a:buChar char="•"/>
              </a:pPr>
              <a:endParaRPr lang="da-DK" sz="1200" dirty="0">
                <a:latin typeface="Libre Franklin" pitchFamily="2" charset="77"/>
              </a:endParaRPr>
            </a:p>
          </p:txBody>
        </p:sp>
        <p:sp>
          <p:nvSpPr>
            <p:cNvPr id="4" name="Titel 1">
              <a:extLst>
                <a:ext uri="{FF2B5EF4-FFF2-40B4-BE49-F238E27FC236}">
                  <a16:creationId xmlns:a16="http://schemas.microsoft.com/office/drawing/2014/main" id="{D7DF8B7B-11A3-8173-473D-053D5E7DB59F}"/>
                </a:ext>
              </a:extLst>
            </p:cNvPr>
            <p:cNvSpPr txBox="1">
              <a:spLocks/>
            </p:cNvSpPr>
            <p:nvPr/>
          </p:nvSpPr>
          <p:spPr>
            <a:xfrm>
              <a:off x="1321222" y="870348"/>
              <a:ext cx="1604634" cy="286232"/>
            </a:xfrm>
            <a:prstGeom prst="rect">
              <a:avLst/>
            </a:prstGeom>
          </p:spPr>
          <p:txBody>
            <a:bodyPr wrap="square" anchor="ctr">
              <a:spAutoFit/>
            </a:bodyPr>
            <a:lstStyle>
              <a:lvl1pPr algn="l" defTabSz="914400" rtl="0" eaLnBrk="1" latinLnBrk="0" hangingPunct="1">
                <a:lnSpc>
                  <a:spcPct val="90000"/>
                </a:lnSpc>
                <a:spcBef>
                  <a:spcPct val="0"/>
                </a:spcBef>
                <a:buNone/>
                <a:defRPr sz="4000" b="1" i="0" kern="1200">
                  <a:solidFill>
                    <a:schemeClr val="tx1"/>
                  </a:solidFill>
                  <a:latin typeface="Amsi Pro Bold" panose="020B0A06020201010104" pitchFamily="34" charset="77"/>
                  <a:ea typeface="+mj-ea"/>
                  <a:cs typeface="+mj-cs"/>
                </a:defRPr>
              </a:lvl1pPr>
            </a:lstStyle>
            <a:p>
              <a:pPr algn="ctr"/>
              <a:r>
                <a:rPr lang="da-DK" sz="1400" dirty="0">
                  <a:latin typeface="Libre Franklin SemiBold" pitchFamily="2" charset="77"/>
                </a:rPr>
                <a:t>Indtræden</a:t>
              </a:r>
            </a:p>
          </p:txBody>
        </p:sp>
      </p:grpSp>
      <p:grpSp>
        <p:nvGrpSpPr>
          <p:cNvPr id="8" name="Group 7">
            <a:extLst>
              <a:ext uri="{FF2B5EF4-FFF2-40B4-BE49-F238E27FC236}">
                <a16:creationId xmlns:a16="http://schemas.microsoft.com/office/drawing/2014/main" id="{3E0F1D39-ED98-CF39-0A95-0010C883810A}"/>
              </a:ext>
            </a:extLst>
          </p:cNvPr>
          <p:cNvGrpSpPr/>
          <p:nvPr/>
        </p:nvGrpSpPr>
        <p:grpSpPr>
          <a:xfrm>
            <a:off x="4484989" y="794148"/>
            <a:ext cx="3240000" cy="3110934"/>
            <a:chOff x="503539" y="870348"/>
            <a:chExt cx="3240000" cy="3110934"/>
          </a:xfrm>
        </p:grpSpPr>
        <p:sp>
          <p:nvSpPr>
            <p:cNvPr id="9" name="TextBox 8">
              <a:extLst>
                <a:ext uri="{FF2B5EF4-FFF2-40B4-BE49-F238E27FC236}">
                  <a16:creationId xmlns:a16="http://schemas.microsoft.com/office/drawing/2014/main" id="{169C2625-6531-0F36-666E-8FE6928CBF47}"/>
                </a:ext>
              </a:extLst>
            </p:cNvPr>
            <p:cNvSpPr txBox="1"/>
            <p:nvPr/>
          </p:nvSpPr>
          <p:spPr>
            <a:xfrm>
              <a:off x="503539" y="1156580"/>
              <a:ext cx="3240000" cy="2824702"/>
            </a:xfrm>
            <a:prstGeom prst="rect">
              <a:avLst/>
            </a:prstGeom>
            <a:noFill/>
            <a:ln w="6350">
              <a:solidFill>
                <a:srgbClr val="002839"/>
              </a:solidFill>
            </a:ln>
          </p:spPr>
          <p:txBody>
            <a:bodyPr wrap="square" lIns="180000" tIns="180000" rIns="180000" bIns="180000" rtlCol="0">
              <a:spAutoFit/>
            </a:bodyPr>
            <a:lstStyle/>
            <a:p>
              <a:pPr marL="171450" indent="-171450">
                <a:lnSpc>
                  <a:spcPct val="150000"/>
                </a:lnSpc>
                <a:buSzPct val="150000"/>
                <a:buFont typeface="Arial" panose="020B0604020202020204" pitchFamily="34" charset="0"/>
                <a:buChar char="•"/>
              </a:pPr>
              <a:r>
                <a:rPr lang="da-DK" sz="1200" dirty="0">
                  <a:latin typeface="Libre Franklin" pitchFamily="2" charset="77"/>
                </a:rPr>
                <a:t>Medlemskab giver stemmeret på generalforsamlingen, der bestemmer retning og vælger virksomhedens ledelse. </a:t>
              </a:r>
            </a:p>
            <a:p>
              <a:pPr marL="171450" indent="-171450">
                <a:lnSpc>
                  <a:spcPct val="150000"/>
                </a:lnSpc>
                <a:buSzPct val="150000"/>
                <a:buFont typeface="Arial" panose="020B0604020202020204" pitchFamily="34" charset="0"/>
                <a:buChar char="•"/>
              </a:pPr>
              <a:endParaRPr lang="da-DK" sz="1200" dirty="0">
                <a:latin typeface="Libre Franklin" pitchFamily="2" charset="77"/>
              </a:endParaRPr>
            </a:p>
            <a:p>
              <a:pPr marL="171450" indent="-171450">
                <a:lnSpc>
                  <a:spcPct val="150000"/>
                </a:lnSpc>
                <a:buSzPct val="150000"/>
                <a:buFont typeface="Arial" panose="020B0604020202020204" pitchFamily="34" charset="0"/>
                <a:buChar char="•"/>
              </a:pPr>
              <a:r>
                <a:rPr lang="da-DK" sz="1200" dirty="0">
                  <a:latin typeface="Libre Franklin" pitchFamily="2" charset="77"/>
                </a:rPr>
                <a:t>I medarbejderejede virksomheder har medarbejderne også typisk indflydelse på beslutninger i den daglige drift. </a:t>
              </a:r>
            </a:p>
          </p:txBody>
        </p:sp>
        <p:sp>
          <p:nvSpPr>
            <p:cNvPr id="10" name="Titel 1">
              <a:extLst>
                <a:ext uri="{FF2B5EF4-FFF2-40B4-BE49-F238E27FC236}">
                  <a16:creationId xmlns:a16="http://schemas.microsoft.com/office/drawing/2014/main" id="{FDD62421-672D-EFE5-E45C-86129B3E5CE9}"/>
                </a:ext>
              </a:extLst>
            </p:cNvPr>
            <p:cNvSpPr txBox="1">
              <a:spLocks/>
            </p:cNvSpPr>
            <p:nvPr/>
          </p:nvSpPr>
          <p:spPr>
            <a:xfrm>
              <a:off x="1321222" y="870348"/>
              <a:ext cx="1604634" cy="286232"/>
            </a:xfrm>
            <a:prstGeom prst="rect">
              <a:avLst/>
            </a:prstGeom>
          </p:spPr>
          <p:txBody>
            <a:bodyPr wrap="square" anchor="ctr">
              <a:spAutoFit/>
            </a:bodyPr>
            <a:lstStyle>
              <a:lvl1pPr algn="l" defTabSz="914400" rtl="0" eaLnBrk="1" latinLnBrk="0" hangingPunct="1">
                <a:lnSpc>
                  <a:spcPct val="90000"/>
                </a:lnSpc>
                <a:spcBef>
                  <a:spcPct val="0"/>
                </a:spcBef>
                <a:buNone/>
                <a:defRPr sz="4000" b="1" i="0" kern="1200">
                  <a:solidFill>
                    <a:schemeClr val="tx1"/>
                  </a:solidFill>
                  <a:latin typeface="Amsi Pro Bold" panose="020B0A06020201010104" pitchFamily="34" charset="77"/>
                  <a:ea typeface="+mj-ea"/>
                  <a:cs typeface="+mj-cs"/>
                </a:defRPr>
              </a:lvl1pPr>
            </a:lstStyle>
            <a:p>
              <a:pPr algn="ctr"/>
              <a:r>
                <a:rPr lang="da-DK" sz="1400" dirty="0">
                  <a:latin typeface="Libre Franklin SemiBold" pitchFamily="2" charset="77"/>
                </a:rPr>
                <a:t>Indflydelse</a:t>
              </a:r>
            </a:p>
          </p:txBody>
        </p:sp>
      </p:grpSp>
      <p:grpSp>
        <p:nvGrpSpPr>
          <p:cNvPr id="15" name="Group 14">
            <a:extLst>
              <a:ext uri="{FF2B5EF4-FFF2-40B4-BE49-F238E27FC236}">
                <a16:creationId xmlns:a16="http://schemas.microsoft.com/office/drawing/2014/main" id="{0BADC680-58D1-13E3-1F49-A8E4F53C66E9}"/>
              </a:ext>
            </a:extLst>
          </p:cNvPr>
          <p:cNvGrpSpPr/>
          <p:nvPr/>
        </p:nvGrpSpPr>
        <p:grpSpPr>
          <a:xfrm>
            <a:off x="8466439" y="4117762"/>
            <a:ext cx="3240000" cy="1448941"/>
            <a:chOff x="503539" y="870348"/>
            <a:chExt cx="3240000" cy="1448941"/>
          </a:xfrm>
        </p:grpSpPr>
        <p:sp>
          <p:nvSpPr>
            <p:cNvPr id="19" name="TextBox 18">
              <a:extLst>
                <a:ext uri="{FF2B5EF4-FFF2-40B4-BE49-F238E27FC236}">
                  <a16:creationId xmlns:a16="http://schemas.microsoft.com/office/drawing/2014/main" id="{C54375BA-F6F0-5C9F-148A-AFA898D58E22}"/>
                </a:ext>
              </a:extLst>
            </p:cNvPr>
            <p:cNvSpPr txBox="1"/>
            <p:nvPr/>
          </p:nvSpPr>
          <p:spPr>
            <a:xfrm>
              <a:off x="503539" y="1156580"/>
              <a:ext cx="3240000" cy="1162709"/>
            </a:xfrm>
            <a:prstGeom prst="rect">
              <a:avLst/>
            </a:prstGeom>
            <a:noFill/>
            <a:ln w="6350">
              <a:solidFill>
                <a:srgbClr val="002839"/>
              </a:solidFill>
            </a:ln>
          </p:spPr>
          <p:txBody>
            <a:bodyPr wrap="square" lIns="180000" tIns="180000" rIns="180000" bIns="180000" rtlCol="0">
              <a:spAutoFit/>
            </a:bodyPr>
            <a:lstStyle/>
            <a:p>
              <a:pPr marL="171450" indent="-171450">
                <a:lnSpc>
                  <a:spcPct val="150000"/>
                </a:lnSpc>
                <a:buSzPct val="150000"/>
                <a:buFont typeface="Arial" panose="020B0604020202020204" pitchFamily="34" charset="0"/>
                <a:buChar char="•"/>
              </a:pPr>
              <a:r>
                <a:rPr lang="da-DK" sz="1200" dirty="0">
                  <a:latin typeface="Libre Franklin" pitchFamily="2" charset="77"/>
                </a:rPr>
                <a:t>Udbetales der overskud, fordeles det blandt medlemmerne. Enten ligeligt, eller iht. hvor meget de har bidraget. </a:t>
              </a:r>
            </a:p>
          </p:txBody>
        </p:sp>
        <p:sp>
          <p:nvSpPr>
            <p:cNvPr id="22" name="Titel 1">
              <a:extLst>
                <a:ext uri="{FF2B5EF4-FFF2-40B4-BE49-F238E27FC236}">
                  <a16:creationId xmlns:a16="http://schemas.microsoft.com/office/drawing/2014/main" id="{0CC9089C-C566-A8CF-24B3-2729AE2F6801}"/>
                </a:ext>
              </a:extLst>
            </p:cNvPr>
            <p:cNvSpPr txBox="1">
              <a:spLocks/>
            </p:cNvSpPr>
            <p:nvPr/>
          </p:nvSpPr>
          <p:spPr>
            <a:xfrm>
              <a:off x="1321222" y="870348"/>
              <a:ext cx="1604634" cy="286232"/>
            </a:xfrm>
            <a:prstGeom prst="rect">
              <a:avLst/>
            </a:prstGeom>
          </p:spPr>
          <p:txBody>
            <a:bodyPr wrap="square" anchor="ctr">
              <a:spAutoFit/>
            </a:bodyPr>
            <a:lstStyle>
              <a:lvl1pPr algn="l" defTabSz="914400" rtl="0" eaLnBrk="1" latinLnBrk="0" hangingPunct="1">
                <a:lnSpc>
                  <a:spcPct val="90000"/>
                </a:lnSpc>
                <a:spcBef>
                  <a:spcPct val="0"/>
                </a:spcBef>
                <a:buNone/>
                <a:defRPr sz="4000" b="1" i="0" kern="1200">
                  <a:solidFill>
                    <a:schemeClr val="tx1"/>
                  </a:solidFill>
                  <a:latin typeface="Amsi Pro Bold" panose="020B0A06020201010104" pitchFamily="34" charset="77"/>
                  <a:ea typeface="+mj-ea"/>
                  <a:cs typeface="+mj-cs"/>
                </a:defRPr>
              </a:lvl1pPr>
            </a:lstStyle>
            <a:p>
              <a:pPr algn="ctr"/>
              <a:r>
                <a:rPr lang="da-DK" sz="1400" dirty="0">
                  <a:latin typeface="Libre Franklin SemiBold" pitchFamily="2" charset="77"/>
                </a:rPr>
                <a:t>Overskuddet</a:t>
              </a:r>
            </a:p>
          </p:txBody>
        </p:sp>
      </p:grpSp>
      <p:grpSp>
        <p:nvGrpSpPr>
          <p:cNvPr id="24" name="Group 23">
            <a:extLst>
              <a:ext uri="{FF2B5EF4-FFF2-40B4-BE49-F238E27FC236}">
                <a16:creationId xmlns:a16="http://schemas.microsoft.com/office/drawing/2014/main" id="{044742AA-7B4E-8878-C970-5F777D1F416D}"/>
              </a:ext>
            </a:extLst>
          </p:cNvPr>
          <p:cNvGrpSpPr/>
          <p:nvPr/>
        </p:nvGrpSpPr>
        <p:grpSpPr>
          <a:xfrm>
            <a:off x="8466439" y="794148"/>
            <a:ext cx="3240000" cy="2279937"/>
            <a:chOff x="503539" y="870348"/>
            <a:chExt cx="3240000" cy="2279937"/>
          </a:xfrm>
        </p:grpSpPr>
        <p:sp>
          <p:nvSpPr>
            <p:cNvPr id="34" name="TextBox 33">
              <a:extLst>
                <a:ext uri="{FF2B5EF4-FFF2-40B4-BE49-F238E27FC236}">
                  <a16:creationId xmlns:a16="http://schemas.microsoft.com/office/drawing/2014/main" id="{14366CC4-148A-2206-4B58-616C00EEBB27}"/>
                </a:ext>
              </a:extLst>
            </p:cNvPr>
            <p:cNvSpPr txBox="1"/>
            <p:nvPr/>
          </p:nvSpPr>
          <p:spPr>
            <a:xfrm>
              <a:off x="503539" y="1156580"/>
              <a:ext cx="3240000" cy="1993705"/>
            </a:xfrm>
            <a:prstGeom prst="rect">
              <a:avLst/>
            </a:prstGeom>
            <a:noFill/>
            <a:ln w="6350">
              <a:solidFill>
                <a:srgbClr val="002839"/>
              </a:solidFill>
            </a:ln>
          </p:spPr>
          <p:txBody>
            <a:bodyPr wrap="square" lIns="180000" tIns="180000" rIns="180000" bIns="180000" rtlCol="0">
              <a:spAutoFit/>
            </a:bodyPr>
            <a:lstStyle/>
            <a:p>
              <a:pPr marL="171450" indent="-171450">
                <a:lnSpc>
                  <a:spcPct val="150000"/>
                </a:lnSpc>
                <a:buSzPct val="150000"/>
                <a:buFont typeface="Arial" panose="020B0604020202020204" pitchFamily="34" charset="0"/>
                <a:buChar char="•"/>
              </a:pPr>
              <a:r>
                <a:rPr lang="da-DK" sz="1200" dirty="0">
                  <a:latin typeface="Libre Franklin" pitchFamily="2" charset="77"/>
                </a:rPr>
                <a:t>Når man stopper som fx  medarbejder eller leverandør, udtræder men typisk også som medlem.</a:t>
              </a:r>
            </a:p>
            <a:p>
              <a:pPr>
                <a:lnSpc>
                  <a:spcPct val="150000"/>
                </a:lnSpc>
                <a:buSzPct val="150000"/>
              </a:pPr>
              <a:endParaRPr lang="da-DK" sz="1200" dirty="0">
                <a:latin typeface="Libre Franklin" pitchFamily="2" charset="77"/>
              </a:endParaRPr>
            </a:p>
            <a:p>
              <a:pPr marL="171450" indent="-171450">
                <a:lnSpc>
                  <a:spcPct val="150000"/>
                </a:lnSpc>
                <a:buSzPct val="150000"/>
                <a:buFont typeface="Arial" panose="020B0604020202020204" pitchFamily="34" charset="0"/>
                <a:buChar char="•"/>
              </a:pPr>
              <a:r>
                <a:rPr lang="da-DK" sz="1200" dirty="0">
                  <a:latin typeface="Libre Franklin" pitchFamily="2" charset="77"/>
                </a:rPr>
                <a:t>Når man udtræder, har man ret til at få sit indskud med sig.  </a:t>
              </a:r>
            </a:p>
          </p:txBody>
        </p:sp>
        <p:sp>
          <p:nvSpPr>
            <p:cNvPr id="37" name="Titel 1">
              <a:extLst>
                <a:ext uri="{FF2B5EF4-FFF2-40B4-BE49-F238E27FC236}">
                  <a16:creationId xmlns:a16="http://schemas.microsoft.com/office/drawing/2014/main" id="{99E8DCEF-19E1-662D-372C-5BFE876D59BD}"/>
                </a:ext>
              </a:extLst>
            </p:cNvPr>
            <p:cNvSpPr txBox="1">
              <a:spLocks/>
            </p:cNvSpPr>
            <p:nvPr/>
          </p:nvSpPr>
          <p:spPr>
            <a:xfrm>
              <a:off x="1321222" y="870348"/>
              <a:ext cx="1604634" cy="286232"/>
            </a:xfrm>
            <a:prstGeom prst="rect">
              <a:avLst/>
            </a:prstGeom>
          </p:spPr>
          <p:txBody>
            <a:bodyPr wrap="square" anchor="ctr">
              <a:spAutoFit/>
            </a:bodyPr>
            <a:lstStyle>
              <a:lvl1pPr algn="l" defTabSz="914400" rtl="0" eaLnBrk="1" latinLnBrk="0" hangingPunct="1">
                <a:lnSpc>
                  <a:spcPct val="90000"/>
                </a:lnSpc>
                <a:spcBef>
                  <a:spcPct val="0"/>
                </a:spcBef>
                <a:buNone/>
                <a:defRPr sz="4000" b="1" i="0" kern="1200">
                  <a:solidFill>
                    <a:schemeClr val="tx1"/>
                  </a:solidFill>
                  <a:latin typeface="Amsi Pro Bold" panose="020B0A06020201010104" pitchFamily="34" charset="77"/>
                  <a:ea typeface="+mj-ea"/>
                  <a:cs typeface="+mj-cs"/>
                </a:defRPr>
              </a:lvl1pPr>
            </a:lstStyle>
            <a:p>
              <a:pPr algn="ctr"/>
              <a:r>
                <a:rPr lang="da-DK" sz="1400" dirty="0">
                  <a:latin typeface="Libre Franklin SemiBold" pitchFamily="2" charset="77"/>
                </a:rPr>
                <a:t>Farvel &amp; tak</a:t>
              </a:r>
            </a:p>
          </p:txBody>
        </p:sp>
      </p:grpSp>
      <p:sp>
        <p:nvSpPr>
          <p:cNvPr id="43" name="Oval 42">
            <a:extLst>
              <a:ext uri="{FF2B5EF4-FFF2-40B4-BE49-F238E27FC236}">
                <a16:creationId xmlns:a16="http://schemas.microsoft.com/office/drawing/2014/main" id="{BA5530F7-1068-5E12-8896-E0EC857B8D5D}"/>
              </a:ext>
            </a:extLst>
          </p:cNvPr>
          <p:cNvSpPr/>
          <p:nvPr/>
        </p:nvSpPr>
        <p:spPr>
          <a:xfrm>
            <a:off x="5088989" y="4403994"/>
            <a:ext cx="2032000" cy="2032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DK" dirty="0"/>
              <a:t>  </a:t>
            </a:r>
          </a:p>
        </p:txBody>
      </p:sp>
      <p:pic>
        <p:nvPicPr>
          <p:cNvPr id="45" name="Grafik 4" descr="Fabrik med massiv udfyldning">
            <a:extLst>
              <a:ext uri="{FF2B5EF4-FFF2-40B4-BE49-F238E27FC236}">
                <a16:creationId xmlns:a16="http://schemas.microsoft.com/office/drawing/2014/main" id="{3CB2324F-A034-0968-67D0-6801CDA03EF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426735" y="4725323"/>
            <a:ext cx="1338529" cy="1338529"/>
          </a:xfrm>
          <a:prstGeom prst="rect">
            <a:avLst/>
          </a:prstGeom>
        </p:spPr>
      </p:pic>
      <p:sp>
        <p:nvSpPr>
          <p:cNvPr id="49" name="Left Arrow 48">
            <a:extLst>
              <a:ext uri="{FF2B5EF4-FFF2-40B4-BE49-F238E27FC236}">
                <a16:creationId xmlns:a16="http://schemas.microsoft.com/office/drawing/2014/main" id="{0A46091E-A7E2-71A1-667F-1961BE42F302}"/>
              </a:ext>
            </a:extLst>
          </p:cNvPr>
          <p:cNvSpPr/>
          <p:nvPr/>
        </p:nvSpPr>
        <p:spPr>
          <a:xfrm rot="5400000">
            <a:off x="8437221" y="3543670"/>
            <a:ext cx="1329909" cy="390738"/>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50" name="Left Arrow 49">
            <a:extLst>
              <a:ext uri="{FF2B5EF4-FFF2-40B4-BE49-F238E27FC236}">
                <a16:creationId xmlns:a16="http://schemas.microsoft.com/office/drawing/2014/main" id="{B65B9B5B-62F8-04E0-D74E-4A62A50F1D6E}"/>
              </a:ext>
            </a:extLst>
          </p:cNvPr>
          <p:cNvSpPr/>
          <p:nvPr/>
        </p:nvSpPr>
        <p:spPr>
          <a:xfrm rot="16200000">
            <a:off x="5855533" y="3959168"/>
            <a:ext cx="498912" cy="390738"/>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51" name="Left Arrow 50">
            <a:extLst>
              <a:ext uri="{FF2B5EF4-FFF2-40B4-BE49-F238E27FC236}">
                <a16:creationId xmlns:a16="http://schemas.microsoft.com/office/drawing/2014/main" id="{62AE51F6-D673-5E8A-F7EE-A5E586408FF3}"/>
              </a:ext>
            </a:extLst>
          </p:cNvPr>
          <p:cNvSpPr/>
          <p:nvPr/>
        </p:nvSpPr>
        <p:spPr>
          <a:xfrm rot="10800000">
            <a:off x="6907305" y="4985348"/>
            <a:ext cx="1559133" cy="390738"/>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52" name="Left Arrow 51">
            <a:extLst>
              <a:ext uri="{FF2B5EF4-FFF2-40B4-BE49-F238E27FC236}">
                <a16:creationId xmlns:a16="http://schemas.microsoft.com/office/drawing/2014/main" id="{E00ADBC2-6700-30B4-5296-73CCB2414F2A}"/>
              </a:ext>
            </a:extLst>
          </p:cNvPr>
          <p:cNvSpPr/>
          <p:nvPr/>
        </p:nvSpPr>
        <p:spPr>
          <a:xfrm rot="10800000">
            <a:off x="3743539" y="2492731"/>
            <a:ext cx="741450" cy="390738"/>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a:p>
        </p:txBody>
      </p:sp>
    </p:spTree>
    <p:extLst>
      <p:ext uri="{BB962C8B-B14F-4D97-AF65-F5344CB8AC3E}">
        <p14:creationId xmlns:p14="http://schemas.microsoft.com/office/powerpoint/2010/main" val="2388849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3B3FF"/>
        </a:solidFill>
        <a:effectLst/>
      </p:bgPr>
    </p:bg>
    <p:spTree>
      <p:nvGrpSpPr>
        <p:cNvPr id="1" name="">
          <a:extLst>
            <a:ext uri="{FF2B5EF4-FFF2-40B4-BE49-F238E27FC236}">
              <a16:creationId xmlns:a16="http://schemas.microsoft.com/office/drawing/2014/main" id="{13DFB8E5-E904-7D7F-2D8F-3000BB78FFB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E157914-8565-4676-3450-EAD41A0C23BF}"/>
              </a:ext>
            </a:extLst>
          </p:cNvPr>
          <p:cNvSpPr txBox="1">
            <a:spLocks/>
          </p:cNvSpPr>
          <p:nvPr/>
        </p:nvSpPr>
        <p:spPr>
          <a:xfrm>
            <a:off x="2492958" y="340741"/>
            <a:ext cx="7206084" cy="1136530"/>
          </a:xfrm>
          <a:prstGeom prst="rect">
            <a:avLst/>
          </a:prstGeom>
        </p:spPr>
        <p:txBody>
          <a:bodyPr anchor="ctr">
            <a:spAutoFit/>
          </a:bodyPr>
          <a:lstStyle>
            <a:lvl1pPr algn="l" defTabSz="914400" rtl="0" eaLnBrk="1" latinLnBrk="0" hangingPunct="1">
              <a:lnSpc>
                <a:spcPct val="90000"/>
              </a:lnSpc>
              <a:spcBef>
                <a:spcPct val="0"/>
              </a:spcBef>
              <a:buNone/>
              <a:defRPr sz="4000" b="1" i="0" kern="1200">
                <a:solidFill>
                  <a:schemeClr val="tx1"/>
                </a:solidFill>
                <a:latin typeface="Amsi Pro Bold" panose="020B0A06020201010104" pitchFamily="34" charset="77"/>
                <a:ea typeface="+mj-ea"/>
                <a:cs typeface="+mj-cs"/>
              </a:defRPr>
            </a:lvl1pPr>
          </a:lstStyle>
          <a:p>
            <a:pPr algn="ctr">
              <a:lnSpc>
                <a:spcPct val="120000"/>
              </a:lnSpc>
            </a:pPr>
            <a:r>
              <a:rPr lang="da-DK" sz="2200" dirty="0">
                <a:latin typeface="Libre Franklin SemiBold" pitchFamily="2" charset="77"/>
              </a:rPr>
              <a:t>Demokratisk forretningsudvikling</a:t>
            </a:r>
            <a:br>
              <a:rPr lang="da-DK" sz="1800" dirty="0">
                <a:latin typeface="Libre Franklin SemiBold" pitchFamily="2" charset="77"/>
              </a:rPr>
            </a:br>
            <a:r>
              <a:rPr lang="da-DK" sz="1800" dirty="0">
                <a:latin typeface="Libre Franklin SemiBold" pitchFamily="2" charset="77"/>
              </a:rPr>
              <a:t>Er demokratisk ejerskab godt for forretningen?</a:t>
            </a:r>
          </a:p>
          <a:p>
            <a:pPr>
              <a:lnSpc>
                <a:spcPct val="120000"/>
              </a:lnSpc>
            </a:pPr>
            <a:endParaRPr lang="da-DK" sz="1800" dirty="0">
              <a:latin typeface="Libre Franklin SemiBold" pitchFamily="2" charset="77"/>
            </a:endParaRPr>
          </a:p>
        </p:txBody>
      </p:sp>
      <p:grpSp>
        <p:nvGrpSpPr>
          <p:cNvPr id="14" name="Group 13">
            <a:extLst>
              <a:ext uri="{FF2B5EF4-FFF2-40B4-BE49-F238E27FC236}">
                <a16:creationId xmlns:a16="http://schemas.microsoft.com/office/drawing/2014/main" id="{21F464FA-5D04-325B-E99F-208DF085C44F}"/>
              </a:ext>
            </a:extLst>
          </p:cNvPr>
          <p:cNvGrpSpPr/>
          <p:nvPr/>
        </p:nvGrpSpPr>
        <p:grpSpPr>
          <a:xfrm>
            <a:off x="228602" y="1477271"/>
            <a:ext cx="5688454" cy="5039988"/>
            <a:chOff x="-341753" y="1477271"/>
            <a:chExt cx="5688454" cy="5039988"/>
          </a:xfrm>
        </p:grpSpPr>
        <p:pic>
          <p:nvPicPr>
            <p:cNvPr id="5" name="Picture 4">
              <a:extLst>
                <a:ext uri="{FF2B5EF4-FFF2-40B4-BE49-F238E27FC236}">
                  <a16:creationId xmlns:a16="http://schemas.microsoft.com/office/drawing/2014/main" id="{D3D8B618-7634-0BE5-F50E-B140473ABE61}"/>
                </a:ext>
              </a:extLst>
            </p:cNvPr>
            <p:cNvPicPr>
              <a:picLocks noChangeAspect="1"/>
            </p:cNvPicPr>
            <p:nvPr/>
          </p:nvPicPr>
          <p:blipFill>
            <a:blip r:embed="rId3"/>
            <a:stretch>
              <a:fillRect/>
            </a:stretch>
          </p:blipFill>
          <p:spPr>
            <a:xfrm>
              <a:off x="4298950" y="1724801"/>
              <a:ext cx="698500" cy="889000"/>
            </a:xfrm>
            <a:prstGeom prst="rect">
              <a:avLst/>
            </a:prstGeom>
          </p:spPr>
        </p:pic>
        <p:sp>
          <p:nvSpPr>
            <p:cNvPr id="11" name="TextBox 10">
              <a:extLst>
                <a:ext uri="{FF2B5EF4-FFF2-40B4-BE49-F238E27FC236}">
                  <a16:creationId xmlns:a16="http://schemas.microsoft.com/office/drawing/2014/main" id="{6529AB47-5ACD-8922-7CEC-B98116A7B8A6}"/>
                </a:ext>
              </a:extLst>
            </p:cNvPr>
            <p:cNvSpPr txBox="1"/>
            <p:nvPr/>
          </p:nvSpPr>
          <p:spPr>
            <a:xfrm>
              <a:off x="-341753" y="1477271"/>
              <a:ext cx="5688454" cy="5039988"/>
            </a:xfrm>
            <a:prstGeom prst="rect">
              <a:avLst/>
            </a:prstGeom>
            <a:noFill/>
            <a:ln w="6350">
              <a:solidFill>
                <a:srgbClr val="002839"/>
              </a:solidFill>
            </a:ln>
          </p:spPr>
          <p:txBody>
            <a:bodyPr wrap="square" lIns="180000" tIns="180000" rIns="180000" bIns="180000" rtlCol="0" anchor="b">
              <a:noAutofit/>
            </a:bodyPr>
            <a:lstStyle/>
            <a:p>
              <a:pPr marL="171450" indent="-171450">
                <a:lnSpc>
                  <a:spcPct val="150000"/>
                </a:lnSpc>
                <a:buSzPct val="150000"/>
                <a:buFont typeface="Arial" panose="020B0604020202020204" pitchFamily="34" charset="0"/>
                <a:buChar char="•"/>
              </a:pPr>
              <a:r>
                <a:rPr lang="da-DK" sz="1200" b="1" dirty="0">
                  <a:latin typeface="Libre Franklin" pitchFamily="2" charset="77"/>
                </a:rPr>
                <a:t>Kapital: </a:t>
              </a:r>
              <a:r>
                <a:rPr lang="da-DK" sz="1200" dirty="0">
                  <a:latin typeface="Libre Franklin" pitchFamily="2" charset="77"/>
                </a:rPr>
                <a:t>Demokratiske virksomheder kan have sværere ved at rejse kapital, fordi de gerne vil beholde den bestemmende indflydelse hos medlemmerne. </a:t>
              </a:r>
            </a:p>
            <a:p>
              <a:pPr marL="171450" indent="-171450">
                <a:lnSpc>
                  <a:spcPct val="150000"/>
                </a:lnSpc>
                <a:buSzPct val="150000"/>
                <a:buFont typeface="Arial" panose="020B0604020202020204" pitchFamily="34" charset="0"/>
                <a:buChar char="•"/>
              </a:pPr>
              <a:endParaRPr lang="da-DK" sz="1200" dirty="0">
                <a:latin typeface="Libre Franklin" pitchFamily="2" charset="77"/>
              </a:endParaRPr>
            </a:p>
            <a:p>
              <a:pPr marL="171450" indent="-171450">
                <a:lnSpc>
                  <a:spcPct val="150000"/>
                </a:lnSpc>
                <a:buSzPct val="150000"/>
                <a:buFont typeface="Arial" panose="020B0604020202020204" pitchFamily="34" charset="0"/>
                <a:buChar char="•"/>
              </a:pPr>
              <a:r>
                <a:rPr lang="da-DK" sz="1200" b="1" dirty="0">
                  <a:latin typeface="Libre Franklin" pitchFamily="2" charset="77"/>
                </a:rPr>
                <a:t>Risikovillighed: </a:t>
              </a:r>
              <a:r>
                <a:rPr lang="da-DK" sz="1200" dirty="0">
                  <a:latin typeface="Libre Franklin" pitchFamily="2" charset="77"/>
                </a:rPr>
                <a:t>Fokus på langsigtet værdiskabelse kan reducere risikovillighed, og derfor give lavere vækstrater.  </a:t>
              </a:r>
            </a:p>
            <a:p>
              <a:pPr marL="171450" indent="-171450">
                <a:lnSpc>
                  <a:spcPct val="150000"/>
                </a:lnSpc>
                <a:buSzPct val="150000"/>
                <a:buFont typeface="Arial" panose="020B0604020202020204" pitchFamily="34" charset="0"/>
                <a:buChar char="•"/>
              </a:pPr>
              <a:endParaRPr lang="da-DK" sz="1200" dirty="0">
                <a:latin typeface="Libre Franklin" pitchFamily="2" charset="77"/>
              </a:endParaRPr>
            </a:p>
            <a:p>
              <a:pPr marL="171450" indent="-171450">
                <a:lnSpc>
                  <a:spcPct val="150000"/>
                </a:lnSpc>
                <a:buSzPct val="150000"/>
                <a:buFont typeface="Arial" panose="020B0604020202020204" pitchFamily="34" charset="0"/>
                <a:buChar char="•"/>
              </a:pPr>
              <a:r>
                <a:rPr lang="da-DK" sz="1200" b="1" dirty="0">
                  <a:latin typeface="Libre Franklin" pitchFamily="2" charset="77"/>
                </a:rPr>
                <a:t>Beslutninger: </a:t>
              </a:r>
              <a:r>
                <a:rPr lang="da-DK" sz="1200" dirty="0">
                  <a:latin typeface="Libre Franklin" pitchFamily="2" charset="77"/>
                </a:rPr>
                <a:t>Det demokratisk ejerskab og inddragelsen af interessenter kan sænke virksomhedens beslutningshastighed. </a:t>
              </a:r>
            </a:p>
            <a:p>
              <a:pPr marL="171450" indent="-171450">
                <a:lnSpc>
                  <a:spcPct val="150000"/>
                </a:lnSpc>
                <a:buSzPct val="150000"/>
                <a:buFont typeface="Arial" panose="020B0604020202020204" pitchFamily="34" charset="0"/>
                <a:buChar char="•"/>
              </a:pPr>
              <a:endParaRPr lang="da-DK" sz="1200" dirty="0">
                <a:latin typeface="Libre Franklin" pitchFamily="2" charset="77"/>
              </a:endParaRPr>
            </a:p>
          </p:txBody>
        </p:sp>
        <p:sp>
          <p:nvSpPr>
            <p:cNvPr id="13" name="Titel 1">
              <a:extLst>
                <a:ext uri="{FF2B5EF4-FFF2-40B4-BE49-F238E27FC236}">
                  <a16:creationId xmlns:a16="http://schemas.microsoft.com/office/drawing/2014/main" id="{3B630362-1FB5-1A31-DAB3-892C1BC5AA58}"/>
                </a:ext>
              </a:extLst>
            </p:cNvPr>
            <p:cNvSpPr txBox="1">
              <a:spLocks/>
            </p:cNvSpPr>
            <p:nvPr/>
          </p:nvSpPr>
          <p:spPr>
            <a:xfrm>
              <a:off x="2214281" y="1804168"/>
              <a:ext cx="1892300" cy="730265"/>
            </a:xfrm>
            <a:prstGeom prst="rect">
              <a:avLst/>
            </a:prstGeom>
          </p:spPr>
          <p:txBody>
            <a:bodyPr wrap="square" anchor="ctr">
              <a:spAutoFit/>
            </a:bodyPr>
            <a:lstStyle>
              <a:lvl1pPr algn="l" defTabSz="914400" rtl="0" eaLnBrk="1" latinLnBrk="0" hangingPunct="1">
                <a:lnSpc>
                  <a:spcPct val="90000"/>
                </a:lnSpc>
                <a:spcBef>
                  <a:spcPct val="0"/>
                </a:spcBef>
                <a:buNone/>
                <a:defRPr sz="4000" b="1" i="0" kern="1200">
                  <a:solidFill>
                    <a:schemeClr val="tx1"/>
                  </a:solidFill>
                  <a:latin typeface="Amsi Pro Bold" panose="020B0A06020201010104" pitchFamily="34" charset="77"/>
                  <a:ea typeface="+mj-ea"/>
                  <a:cs typeface="+mj-cs"/>
                </a:defRPr>
              </a:lvl1pPr>
            </a:lstStyle>
            <a:p>
              <a:pPr algn="r">
                <a:lnSpc>
                  <a:spcPct val="120000"/>
                </a:lnSpc>
              </a:pPr>
              <a:r>
                <a:rPr lang="da-DK" sz="1800" dirty="0">
                  <a:latin typeface="Libre Franklin SemiBold" pitchFamily="2" charset="77"/>
                </a:rPr>
                <a:t>Mulige</a:t>
              </a:r>
              <a:br>
                <a:rPr lang="da-DK" sz="1800" dirty="0">
                  <a:latin typeface="Libre Franklin SemiBold" pitchFamily="2" charset="77"/>
                </a:rPr>
              </a:br>
              <a:r>
                <a:rPr lang="da-DK" sz="1800" dirty="0">
                  <a:latin typeface="Libre Franklin SemiBold" pitchFamily="2" charset="77"/>
                </a:rPr>
                <a:t>ulemper</a:t>
              </a:r>
            </a:p>
          </p:txBody>
        </p:sp>
      </p:grpSp>
      <p:grpSp>
        <p:nvGrpSpPr>
          <p:cNvPr id="16" name="Group 15">
            <a:extLst>
              <a:ext uri="{FF2B5EF4-FFF2-40B4-BE49-F238E27FC236}">
                <a16:creationId xmlns:a16="http://schemas.microsoft.com/office/drawing/2014/main" id="{97F0CF23-7DCD-1356-FB58-13CA6A664581}"/>
              </a:ext>
            </a:extLst>
          </p:cNvPr>
          <p:cNvGrpSpPr/>
          <p:nvPr/>
        </p:nvGrpSpPr>
        <p:grpSpPr>
          <a:xfrm>
            <a:off x="6274945" y="1477271"/>
            <a:ext cx="5688454" cy="5039988"/>
            <a:chOff x="308980" y="1477271"/>
            <a:chExt cx="5688454" cy="5039988"/>
          </a:xfrm>
        </p:grpSpPr>
        <p:sp>
          <p:nvSpPr>
            <p:cNvPr id="18" name="TextBox 17">
              <a:extLst>
                <a:ext uri="{FF2B5EF4-FFF2-40B4-BE49-F238E27FC236}">
                  <a16:creationId xmlns:a16="http://schemas.microsoft.com/office/drawing/2014/main" id="{B3B37D49-879E-1B8B-6598-DCAAD5F305E0}"/>
                </a:ext>
              </a:extLst>
            </p:cNvPr>
            <p:cNvSpPr txBox="1"/>
            <p:nvPr/>
          </p:nvSpPr>
          <p:spPr>
            <a:xfrm>
              <a:off x="308980" y="1477271"/>
              <a:ext cx="5688454" cy="5039988"/>
            </a:xfrm>
            <a:prstGeom prst="rect">
              <a:avLst/>
            </a:prstGeom>
            <a:noFill/>
            <a:ln w="6350">
              <a:solidFill>
                <a:srgbClr val="002839"/>
              </a:solidFill>
            </a:ln>
          </p:spPr>
          <p:txBody>
            <a:bodyPr wrap="square" lIns="180000" tIns="180000" rIns="180000" bIns="180000" rtlCol="0" anchor="b">
              <a:noAutofit/>
            </a:bodyPr>
            <a:lstStyle/>
            <a:p>
              <a:pPr marL="171450" indent="-171450">
                <a:lnSpc>
                  <a:spcPct val="150000"/>
                </a:lnSpc>
                <a:buSzPct val="150000"/>
                <a:buFont typeface="Arial" panose="020B0604020202020204" pitchFamily="34" charset="0"/>
                <a:buChar char="•"/>
              </a:pPr>
              <a:r>
                <a:rPr lang="da-DK" sz="1200" b="1" dirty="0">
                  <a:latin typeface="Libre Franklin" pitchFamily="2" charset="77"/>
                </a:rPr>
                <a:t>Robusthed: </a:t>
              </a:r>
              <a:r>
                <a:rPr lang="da-DK" sz="1200" dirty="0">
                  <a:latin typeface="Libre Franklin" pitchFamily="2" charset="77"/>
                </a:rPr>
                <a:t>Demokratiske virksomheder overlever længere end gennemsnittet. Sandsynligvis fordi de tænker og prioriterer langsigtet og tager færre risici.</a:t>
              </a:r>
            </a:p>
            <a:p>
              <a:pPr marL="171450" indent="-171450">
                <a:lnSpc>
                  <a:spcPct val="150000"/>
                </a:lnSpc>
                <a:buSzPct val="150000"/>
                <a:buFont typeface="Arial" panose="020B0604020202020204" pitchFamily="34" charset="0"/>
                <a:buChar char="•"/>
              </a:pPr>
              <a:endParaRPr lang="da-DK" sz="1200" dirty="0">
                <a:latin typeface="Libre Franklin" pitchFamily="2" charset="77"/>
              </a:endParaRPr>
            </a:p>
            <a:p>
              <a:pPr marL="171450" indent="-171450">
                <a:lnSpc>
                  <a:spcPct val="150000"/>
                </a:lnSpc>
                <a:buSzPct val="150000"/>
                <a:buFont typeface="Arial" panose="020B0604020202020204" pitchFamily="34" charset="0"/>
                <a:buChar char="•"/>
              </a:pPr>
              <a:r>
                <a:rPr lang="da-DK" sz="1200" b="1" dirty="0">
                  <a:latin typeface="Libre Franklin" pitchFamily="2" charset="77"/>
                </a:rPr>
                <a:t>Produktivitet: </a:t>
              </a:r>
              <a:r>
                <a:rPr lang="da-DK" sz="1200" dirty="0">
                  <a:latin typeface="Libre Franklin" pitchFamily="2" charset="77"/>
                </a:rPr>
                <a:t>Særligt medarbejderejede virksomheder er mere produktive end gennemsnittet. </a:t>
              </a:r>
            </a:p>
            <a:p>
              <a:pPr marL="171450" indent="-171450">
                <a:lnSpc>
                  <a:spcPct val="150000"/>
                </a:lnSpc>
                <a:buSzPct val="150000"/>
                <a:buFont typeface="Arial" panose="020B0604020202020204" pitchFamily="34" charset="0"/>
                <a:buChar char="•"/>
              </a:pPr>
              <a:endParaRPr lang="da-DK" sz="1200" dirty="0">
                <a:latin typeface="Libre Franklin" pitchFamily="2" charset="77"/>
              </a:endParaRPr>
            </a:p>
            <a:p>
              <a:pPr marL="171450" indent="-171450">
                <a:lnSpc>
                  <a:spcPct val="150000"/>
                </a:lnSpc>
                <a:buSzPct val="150000"/>
                <a:buFont typeface="Arial" panose="020B0604020202020204" pitchFamily="34" charset="0"/>
                <a:buChar char="•"/>
              </a:pPr>
              <a:r>
                <a:rPr lang="da-DK" sz="1200" b="1" dirty="0">
                  <a:latin typeface="Libre Franklin" pitchFamily="2" charset="77"/>
                </a:rPr>
                <a:t>Opbakning: </a:t>
              </a:r>
              <a:r>
                <a:rPr lang="da-DK" sz="1200" dirty="0">
                  <a:latin typeface="Libre Franklin" pitchFamily="2" charset="77"/>
                </a:rPr>
                <a:t>Demokratiske virksomheder scorer ofte højt i forbrugerundersøgelser. </a:t>
              </a:r>
            </a:p>
            <a:p>
              <a:pPr marL="171450" indent="-171450">
                <a:lnSpc>
                  <a:spcPct val="150000"/>
                </a:lnSpc>
                <a:buSzPct val="150000"/>
                <a:buFont typeface="Arial" panose="020B0604020202020204" pitchFamily="34" charset="0"/>
                <a:buChar char="•"/>
              </a:pPr>
              <a:endParaRPr lang="da-DK" sz="1200" dirty="0">
                <a:latin typeface="Libre Franklin" pitchFamily="2" charset="77"/>
              </a:endParaRPr>
            </a:p>
            <a:p>
              <a:pPr marL="171450" indent="-171450">
                <a:lnSpc>
                  <a:spcPct val="150000"/>
                </a:lnSpc>
                <a:buSzPct val="150000"/>
                <a:buFont typeface="Arial" panose="020B0604020202020204" pitchFamily="34" charset="0"/>
                <a:buChar char="•"/>
              </a:pPr>
              <a:r>
                <a:rPr lang="da-DK" sz="1200" b="1" dirty="0">
                  <a:latin typeface="Libre Franklin" pitchFamily="2" charset="77"/>
                </a:rPr>
                <a:t>Værdiskabelse:</a:t>
              </a:r>
              <a:r>
                <a:rPr lang="da-DK" sz="1200" dirty="0">
                  <a:latin typeface="Libre Franklin" pitchFamily="2" charset="77"/>
                </a:rPr>
                <a:t> Demokratiske virksomheder har bedre medarbejdertrivsel og har oftere et bredere samfundsansvar skrevet ind i deres politikker. </a:t>
              </a:r>
            </a:p>
          </p:txBody>
        </p:sp>
        <p:sp>
          <p:nvSpPr>
            <p:cNvPr id="20" name="Titel 1">
              <a:extLst>
                <a:ext uri="{FF2B5EF4-FFF2-40B4-BE49-F238E27FC236}">
                  <a16:creationId xmlns:a16="http://schemas.microsoft.com/office/drawing/2014/main" id="{6997BCCB-823F-678B-F34D-3AB6C9DBE47F}"/>
                </a:ext>
              </a:extLst>
            </p:cNvPr>
            <p:cNvSpPr txBox="1">
              <a:spLocks/>
            </p:cNvSpPr>
            <p:nvPr/>
          </p:nvSpPr>
          <p:spPr>
            <a:xfrm>
              <a:off x="1659219" y="1804167"/>
              <a:ext cx="1892300" cy="730265"/>
            </a:xfrm>
            <a:prstGeom prst="rect">
              <a:avLst/>
            </a:prstGeom>
          </p:spPr>
          <p:txBody>
            <a:bodyPr wrap="square" anchor="ctr">
              <a:spAutoFit/>
            </a:bodyPr>
            <a:lstStyle>
              <a:lvl1pPr algn="l" defTabSz="914400" rtl="0" eaLnBrk="1" latinLnBrk="0" hangingPunct="1">
                <a:lnSpc>
                  <a:spcPct val="90000"/>
                </a:lnSpc>
                <a:spcBef>
                  <a:spcPct val="0"/>
                </a:spcBef>
                <a:buNone/>
                <a:defRPr sz="4000" b="1" i="0" kern="1200">
                  <a:solidFill>
                    <a:schemeClr val="tx1"/>
                  </a:solidFill>
                  <a:latin typeface="Amsi Pro Bold" panose="020B0A06020201010104" pitchFamily="34" charset="77"/>
                  <a:ea typeface="+mj-ea"/>
                  <a:cs typeface="+mj-cs"/>
                </a:defRPr>
              </a:lvl1pPr>
            </a:lstStyle>
            <a:p>
              <a:pPr>
                <a:lnSpc>
                  <a:spcPct val="120000"/>
                </a:lnSpc>
              </a:pPr>
              <a:r>
                <a:rPr lang="da-DK" sz="1800" dirty="0">
                  <a:latin typeface="Libre Franklin SemiBold" pitchFamily="2" charset="77"/>
                </a:rPr>
                <a:t>Mulige</a:t>
              </a:r>
              <a:br>
                <a:rPr lang="da-DK" sz="1800" dirty="0">
                  <a:latin typeface="Libre Franklin SemiBold" pitchFamily="2" charset="77"/>
                </a:rPr>
              </a:br>
              <a:r>
                <a:rPr lang="da-DK" sz="1800" dirty="0">
                  <a:latin typeface="Libre Franklin SemiBold" pitchFamily="2" charset="77"/>
                </a:rPr>
                <a:t>fordele</a:t>
              </a:r>
            </a:p>
          </p:txBody>
        </p:sp>
        <p:pic>
          <p:nvPicPr>
            <p:cNvPr id="17" name="Picture 16">
              <a:extLst>
                <a:ext uri="{FF2B5EF4-FFF2-40B4-BE49-F238E27FC236}">
                  <a16:creationId xmlns:a16="http://schemas.microsoft.com/office/drawing/2014/main" id="{D0403476-59F3-0BB9-A7C8-20A14D526ADD}"/>
                </a:ext>
              </a:extLst>
            </p:cNvPr>
            <p:cNvPicPr>
              <a:picLocks noChangeAspect="1"/>
            </p:cNvPicPr>
            <p:nvPr/>
          </p:nvPicPr>
          <p:blipFill>
            <a:blip r:embed="rId3"/>
            <a:stretch>
              <a:fillRect/>
            </a:stretch>
          </p:blipFill>
          <p:spPr>
            <a:xfrm rot="10800000">
              <a:off x="776579" y="1724801"/>
              <a:ext cx="698500" cy="889000"/>
            </a:xfrm>
            <a:prstGeom prst="rect">
              <a:avLst/>
            </a:prstGeom>
          </p:spPr>
        </p:pic>
      </p:grpSp>
    </p:spTree>
    <p:extLst>
      <p:ext uri="{BB962C8B-B14F-4D97-AF65-F5344CB8AC3E}">
        <p14:creationId xmlns:p14="http://schemas.microsoft.com/office/powerpoint/2010/main" val="4154802218"/>
      </p:ext>
    </p:extLst>
  </p:cSld>
  <p:clrMapOvr>
    <a:masterClrMapping/>
  </p:clrMapOvr>
</p:sld>
</file>

<file path=ppt/theme/theme1.xml><?xml version="1.0" encoding="utf-8"?>
<a:theme xmlns:a="http://schemas.openxmlformats.org/drawingml/2006/main" name="Master">
  <a:themeElements>
    <a:clrScheme name="Kooperationen">
      <a:dk1>
        <a:srgbClr val="002839"/>
      </a:dk1>
      <a:lt1>
        <a:srgbClr val="F1F4F0"/>
      </a:lt1>
      <a:dk2>
        <a:srgbClr val="002839"/>
      </a:dk2>
      <a:lt2>
        <a:srgbClr val="F1F4F0"/>
      </a:lt2>
      <a:accent1>
        <a:srgbClr val="002839"/>
      </a:accent1>
      <a:accent2>
        <a:srgbClr val="5EA930"/>
      </a:accent2>
      <a:accent3>
        <a:srgbClr val="29A688"/>
      </a:accent3>
      <a:accent4>
        <a:srgbClr val="EB6146"/>
      </a:accent4>
      <a:accent5>
        <a:srgbClr val="FBB900"/>
      </a:accent5>
      <a:accent6>
        <a:srgbClr val="99CFB8"/>
      </a:accent6>
      <a:hlink>
        <a:srgbClr val="5EA830"/>
      </a:hlink>
      <a:folHlink>
        <a:srgbClr val="0028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æsentation3" id="{4BB0CEB3-5D7E-9A4D-A32D-BE44B863BAE5}" vid="{B4DCFAD5-F873-CE47-B5AB-BE3D0AD85C2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f4dd23c-4426-40d4-910a-0d976a0b0943" xsi:nil="true"/>
    <lcf76f155ced4ddcb4097134ff3c332f xmlns="386a787c-e7d2-4e32-91a1-c8cde821480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281457228E734B48992FAD29540816CB" ma:contentTypeVersion="19" ma:contentTypeDescription="Opret et nyt dokument." ma:contentTypeScope="" ma:versionID="ab40dbad8c92049783b21f17e420f824">
  <xsd:schema xmlns:xsd="http://www.w3.org/2001/XMLSchema" xmlns:xs="http://www.w3.org/2001/XMLSchema" xmlns:p="http://schemas.microsoft.com/office/2006/metadata/properties" xmlns:ns2="386a787c-e7d2-4e32-91a1-c8cde821480c" xmlns:ns3="8f4dd23c-4426-40d4-910a-0d976a0b0943" targetNamespace="http://schemas.microsoft.com/office/2006/metadata/properties" ma:root="true" ma:fieldsID="f8b2a340b63ccf5087305e0d0fac7b45" ns2:_="" ns3:_="">
    <xsd:import namespace="386a787c-e7d2-4e32-91a1-c8cde821480c"/>
    <xsd:import namespace="8f4dd23c-4426-40d4-910a-0d976a0b094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6a787c-e7d2-4e32-91a1-c8cde82148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ledmærker" ma:readOnly="false" ma:fieldId="{5cf76f15-5ced-4ddc-b409-7134ff3c332f}" ma:taxonomyMulti="true" ma:sspId="8f0ced20-dcb7-4d27-b1e5-cd18747d71f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4dd23c-4426-40d4-910a-0d976a0b0943" elementFormDefault="qualified">
    <xsd:import namespace="http://schemas.microsoft.com/office/2006/documentManagement/types"/>
    <xsd:import namespace="http://schemas.microsoft.com/office/infopath/2007/PartnerControls"/>
    <xsd:element name="SharedWithUsers" ma:index="19"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t med detaljer" ma:internalName="SharedWithDetails" ma:readOnly="true">
      <xsd:simpleType>
        <xsd:restriction base="dms:Note">
          <xsd:maxLength value="255"/>
        </xsd:restriction>
      </xsd:simpleType>
    </xsd:element>
    <xsd:element name="TaxCatchAll" ma:index="23" nillable="true" ma:displayName="Taxonomy Catch All Column" ma:hidden="true" ma:list="{2e042257-113e-4daf-92bb-debe10e4ddf2}" ma:internalName="TaxCatchAll" ma:showField="CatchAllData" ma:web="8f4dd23c-4426-40d4-910a-0d976a0b09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B03455-DEFC-44A1-9130-09FEE68FD9DA}">
  <ds:schemaRefs>
    <ds:schemaRef ds:uri="http://schemas.microsoft.com/sharepoint/v3/contenttype/forms"/>
  </ds:schemaRefs>
</ds:datastoreItem>
</file>

<file path=customXml/itemProps2.xml><?xml version="1.0" encoding="utf-8"?>
<ds:datastoreItem xmlns:ds="http://schemas.openxmlformats.org/officeDocument/2006/customXml" ds:itemID="{B887FC53-F833-44E2-8DDE-81CE7807A847}">
  <ds:schemaRefs>
    <ds:schemaRef ds:uri="http://purl.org/dc/elements/1.1/"/>
    <ds:schemaRef ds:uri="http://purl.org/dc/terms/"/>
    <ds:schemaRef ds:uri="http://schemas.microsoft.com/office/2006/metadata/properties"/>
    <ds:schemaRef ds:uri="http://schemas.openxmlformats.org/package/2006/metadata/core-properties"/>
    <ds:schemaRef ds:uri="http://schemas.microsoft.com/office/2006/documentManagement/types"/>
    <ds:schemaRef ds:uri="8f4dd23c-4426-40d4-910a-0d976a0b0943"/>
    <ds:schemaRef ds:uri="386a787c-e7d2-4e32-91a1-c8cde821480c"/>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E2781799-7115-43C9-B805-EBA82E956B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6a787c-e7d2-4e32-91a1-c8cde821480c"/>
    <ds:schemaRef ds:uri="8f4dd23c-4426-40d4-910a-0d976a0b09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Kooperationen_PP-skabelon_Moerk</Template>
  <TotalTime>5560</TotalTime>
  <Words>3830</Words>
  <Application>Microsoft Macintosh PowerPoint</Application>
  <PresentationFormat>Widescreen</PresentationFormat>
  <Paragraphs>399</Paragraphs>
  <Slides>43</Slides>
  <Notes>42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Libre Franklin SemiBold</vt:lpstr>
      <vt:lpstr>Amsi Pro Bold</vt:lpstr>
      <vt:lpstr>Amsi Pro Ultra</vt:lpstr>
      <vt:lpstr>Libre Franklin</vt:lpstr>
      <vt:lpstr>Arial</vt:lpstr>
      <vt:lpstr>Amsi Pro Light</vt:lpstr>
      <vt:lpstr>Calibri</vt:lpstr>
      <vt:lpstr>Master</vt:lpstr>
      <vt:lpstr>PowerPoint Presentation</vt:lpstr>
      <vt:lpstr>Kan inddragelse og  samarbejde styrke jeres forretningsidé?</vt:lpstr>
      <vt:lpstr>PowerPoint Presentation</vt:lpstr>
      <vt:lpstr>Demokratiske virksomheder </vt:lpstr>
      <vt:lpstr>PowerPoint Presentation</vt:lpstr>
      <vt:lpstr>3 hurtige om demokratiske virksomheder</vt:lpstr>
      <vt:lpstr>PowerPoint Presentation</vt:lpstr>
      <vt:lpstr>PowerPoint Presentation</vt:lpstr>
      <vt:lpstr>PowerPoint Presentation</vt:lpstr>
      <vt:lpstr>Jeres forretningsidé</vt:lpstr>
      <vt:lpstr>PowerPoint Presentation</vt:lpstr>
      <vt:lpstr>PowerPoint Presentation</vt:lpstr>
      <vt:lpstr>Hvordan ville jeres idé se ud som en demokratisk ejet virksomhed? </vt:lpstr>
      <vt:lpstr>PowerPoint Presentation</vt:lpstr>
      <vt:lpstr>Kunderne</vt:lpstr>
      <vt:lpstr>PowerPoint Presentation</vt:lpstr>
      <vt:lpstr>PowerPoint Presentation</vt:lpstr>
      <vt:lpstr>PowerPoint Presentation</vt:lpstr>
      <vt:lpstr>PowerPoint Presentation</vt:lpstr>
      <vt:lpstr>PowerPoint Presentation</vt:lpstr>
      <vt:lpstr>Producenterne</vt:lpstr>
      <vt:lpstr>PowerPoint Presentation</vt:lpstr>
      <vt:lpstr>PowerPoint Presentation</vt:lpstr>
      <vt:lpstr>PowerPoint Presentation</vt:lpstr>
      <vt:lpstr>PowerPoint Presentation</vt:lpstr>
      <vt:lpstr>PowerPoint Presentation</vt:lpstr>
      <vt:lpstr>Medarbejderne</vt:lpstr>
      <vt:lpstr>PowerPoint Presentation</vt:lpstr>
      <vt:lpstr>PowerPoint Presentation</vt:lpstr>
      <vt:lpstr>PowerPoint Presentation</vt:lpstr>
      <vt:lpstr>PowerPoint Presentation</vt:lpstr>
      <vt:lpstr>PowerPoint Presentation</vt:lpstr>
      <vt:lpstr>Præsentationer og diskussion i plenum</vt:lpstr>
      <vt:lpstr>PowerPoint Presentation</vt:lpstr>
      <vt:lpstr>PowerPoint Presentation</vt:lpstr>
      <vt:lpstr>PowerPoint Presentation</vt:lpstr>
      <vt:lpstr>PowerPoint Presentation</vt:lpstr>
      <vt:lpstr>PowerPoint Presentation</vt:lpstr>
      <vt:lpstr>PowerPoint Presentation</vt:lpstr>
      <vt:lpstr>Fælles opsamling</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Ulrik Boe Kjeldsen</dc:creator>
  <cp:lastModifiedBy>Daniel Winther-Korn</cp:lastModifiedBy>
  <cp:revision>20</cp:revision>
  <cp:lastPrinted>2025-10-30T08:07:27Z</cp:lastPrinted>
  <dcterms:created xsi:type="dcterms:W3CDTF">2022-10-28T07:31:50Z</dcterms:created>
  <dcterms:modified xsi:type="dcterms:W3CDTF">2026-05-28T11:50:58Z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0x010100281457228E734B48992FAD29540816CB</vt:lpwstr>
  </property>
  <property fmtid="{D5CDD505-2E9C-101B-9397-08002B2CF9AE}" pid="3" name="MediaServiceImageTags">
    <vt:lpwstr/>
  </property>
  <property fmtid="{D5CDD505-2E9C-101B-9397-08002B2CF9AE}" pid="4" name="MSIP_Label_50821336-263d-4940-a74c-ab7373b99eed_Enabled">
    <vt:lpwstr>true</vt:lpwstr>
  </property>
  <property fmtid="{D5CDD505-2E9C-101B-9397-08002B2CF9AE}" pid="5" name="MSIP_Label_50821336-263d-4940-a74c-ab7373b99eed_SetDate">
    <vt:lpwstr>2026-03-25T10:32:51Z</vt:lpwstr>
  </property>
  <property fmtid="{D5CDD505-2E9C-101B-9397-08002B2CF9AE}" pid="6" name="MSIP_Label_50821336-263d-4940-a74c-ab7373b99eed_Method">
    <vt:lpwstr>Standard</vt:lpwstr>
  </property>
  <property fmtid="{D5CDD505-2E9C-101B-9397-08002B2CF9AE}" pid="7" name="MSIP_Label_50821336-263d-4940-a74c-ab7373b99eed_Name">
    <vt:lpwstr>Internal</vt:lpwstr>
  </property>
  <property fmtid="{D5CDD505-2E9C-101B-9397-08002B2CF9AE}" pid="8" name="MSIP_Label_50821336-263d-4940-a74c-ab7373b99eed_SiteId">
    <vt:lpwstr>6735929c-9dbf-473b-9fc6-5fbdcd2c9fc4</vt:lpwstr>
  </property>
  <property fmtid="{D5CDD505-2E9C-101B-9397-08002B2CF9AE}" pid="9" name="MSIP_Label_50821336-263d-4940-a74c-ab7373b99eed_ActionId">
    <vt:lpwstr>106a516b-3809-407f-b273-6296c6822c50</vt:lpwstr>
  </property>
  <property fmtid="{D5CDD505-2E9C-101B-9397-08002B2CF9AE}" pid="10" name="MSIP_Label_50821336-263d-4940-a74c-ab7373b99eed_ContentBits">
    <vt:lpwstr>0</vt:lpwstr>
  </property>
  <property fmtid="{D5CDD505-2E9C-101B-9397-08002B2CF9AE}" pid="11" name="MSIP_Label_50821336-263d-4940-a74c-ab7373b99eed_Tag">
    <vt:lpwstr>50, 3, 0, 1</vt:lpwstr>
  </property>
</Properties>
</file>