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5" r:id="rId7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94658"/>
  </p:normalViewPr>
  <p:slideViewPr>
    <p:cSldViewPr snapToGrid="0" showGuides="1">
      <p:cViewPr varScale="1">
        <p:scale>
          <a:sx n="105" d="100"/>
          <a:sy n="105" d="100"/>
        </p:scale>
        <p:origin x="1488" y="184"/>
      </p:cViewPr>
      <p:guideLst>
        <p:guide pos="3368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8-A543-86EC-42493FF815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8-A543-86EC-42493FF815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8-A543-86EC-42493FF81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1671744"/>
        <c:axId val="1361661888"/>
      </c:barChart>
      <c:catAx>
        <c:axId val="136167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en-KR"/>
          </a:p>
        </c:txPr>
        <c:crossAx val="1361661888"/>
        <c:crosses val="autoZero"/>
        <c:auto val="1"/>
        <c:lblAlgn val="ctr"/>
        <c:lblOffset val="100"/>
        <c:noMultiLvlLbl val="0"/>
      </c:catAx>
      <c:valAx>
        <c:axId val="13616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en-KR"/>
          </a:p>
        </c:txPr>
        <c:crossAx val="136167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defRPr>
          </a:pPr>
          <a:endParaRPr lang="en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 i="0"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</a:defRPr>
      </a:pPr>
      <a:endParaRPr lang="en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654B86A-82F1-2FF6-9118-0D8F2A5E6D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086"/>
          <a:stretch>
            <a:fillRect/>
          </a:stretch>
        </p:blipFill>
        <p:spPr>
          <a:xfrm>
            <a:off x="0" y="1"/>
            <a:ext cx="10691813" cy="75596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5DB866-9EEB-A028-5E9C-6C1EBF25A8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823" y="732441"/>
            <a:ext cx="2109441" cy="327615"/>
          </a:xfrm>
          <a:prstGeom prst="rect">
            <a:avLst/>
          </a:prstGeo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014873B-4417-7164-5EED-C95C775E89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983" y="1456483"/>
            <a:ext cx="4070350" cy="558434"/>
          </a:xfrm>
        </p:spPr>
        <p:txBody>
          <a:bodyPr/>
          <a:lstStyle>
            <a:lvl1pPr>
              <a:buNone/>
              <a:defRPr sz="32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1</a:t>
            </a:r>
            <a:endParaRPr lang="en-KR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1765F688-2506-462B-28F8-C465E87AFB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982" y="2148218"/>
            <a:ext cx="5761037" cy="1502976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buNone/>
              <a:defRPr sz="4800" b="1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2</a:t>
            </a:r>
          </a:p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A15213-C6AF-2012-58B3-1F0805E6C799}"/>
              </a:ext>
            </a:extLst>
          </p:cNvPr>
          <p:cNvSpPr txBox="1"/>
          <p:nvPr userDrawn="1"/>
        </p:nvSpPr>
        <p:spPr>
          <a:xfrm>
            <a:off x="307695" y="7118668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45519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  <p15:guide id="3" pos="238" userDrawn="1">
          <p15:clr>
            <a:srgbClr val="FBAE40"/>
          </p15:clr>
        </p15:guide>
        <p15:guide id="4" pos="6497" userDrawn="1">
          <p15:clr>
            <a:srgbClr val="FBAE40"/>
          </p15:clr>
        </p15:guide>
        <p15:guide id="5" orient="horz" pos="249" userDrawn="1">
          <p15:clr>
            <a:srgbClr val="FBAE40"/>
          </p15:clr>
        </p15:guide>
        <p15:guide id="6" orient="horz" pos="451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50D27E-D917-BA56-7A04-56813BECD6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009" r="2086" b="1009"/>
          <a:stretch>
            <a:fillRect/>
          </a:stretch>
        </p:blipFill>
        <p:spPr>
          <a:xfrm>
            <a:off x="0" y="1"/>
            <a:ext cx="10691813" cy="7559674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FDC1AFE0-2294-3199-47A8-C79FEF61F1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7794" y="3413071"/>
            <a:ext cx="3214638" cy="733534"/>
          </a:xfrm>
        </p:spPr>
        <p:txBody>
          <a:bodyPr wrap="square">
            <a:spAutoFit/>
          </a:bodyPr>
          <a:lstStyle>
            <a:lvl1pPr algn="ctr">
              <a:lnSpc>
                <a:spcPts val="5000"/>
              </a:lnSpc>
              <a:buNone/>
              <a:defRPr sz="4800" b="1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Index-1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B6996F-7399-3F63-ECF5-168909D93D40}"/>
              </a:ext>
            </a:extLst>
          </p:cNvPr>
          <p:cNvSpPr txBox="1"/>
          <p:nvPr userDrawn="1"/>
        </p:nvSpPr>
        <p:spPr>
          <a:xfrm>
            <a:off x="307695" y="7130098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0715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  <p15:guide id="3" pos="238">
          <p15:clr>
            <a:srgbClr val="FBAE40"/>
          </p15:clr>
        </p15:guide>
        <p15:guide id="4" pos="6497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451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F9003-924B-84F4-19BF-DD691B8DBE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086" b="2018"/>
          <a:stretch>
            <a:fillRect/>
          </a:stretch>
        </p:blipFill>
        <p:spPr>
          <a:xfrm>
            <a:off x="0" y="1"/>
            <a:ext cx="10691814" cy="7559674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EC1114CB-63FA-28A0-CC64-46E94F7349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6585" y="3413071"/>
            <a:ext cx="3214638" cy="733534"/>
          </a:xfrm>
        </p:spPr>
        <p:txBody>
          <a:bodyPr wrap="square">
            <a:spAutoFit/>
          </a:bodyPr>
          <a:lstStyle>
            <a:lvl1pPr algn="l">
              <a:lnSpc>
                <a:spcPts val="5000"/>
              </a:lnSpc>
              <a:buNone/>
              <a:defRPr sz="4800" b="1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Index-2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7C965-D765-B609-C941-7D167FDF4A3C}"/>
              </a:ext>
            </a:extLst>
          </p:cNvPr>
          <p:cNvSpPr txBox="1"/>
          <p:nvPr userDrawn="1"/>
        </p:nvSpPr>
        <p:spPr>
          <a:xfrm>
            <a:off x="307695" y="7130098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11252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  <p15:guide id="3" pos="238">
          <p15:clr>
            <a:srgbClr val="FBAE40"/>
          </p15:clr>
        </p15:guide>
        <p15:guide id="4" pos="6497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45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4FEC33-2D00-9EEB-3878-FEA0033557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12" b="2"/>
          <a:stretch>
            <a:fillRect/>
          </a:stretch>
        </p:blipFill>
        <p:spPr>
          <a:xfrm>
            <a:off x="-794" y="1"/>
            <a:ext cx="10691813" cy="7559674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EC1114CB-63FA-28A0-CC64-46E94F7349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7794" y="3413071"/>
            <a:ext cx="3214638" cy="733534"/>
          </a:xfrm>
        </p:spPr>
        <p:txBody>
          <a:bodyPr wrap="square">
            <a:spAutoFit/>
          </a:bodyPr>
          <a:lstStyle>
            <a:lvl1pPr algn="ctr">
              <a:lnSpc>
                <a:spcPts val="5000"/>
              </a:lnSpc>
              <a:buNone/>
              <a:defRPr sz="4800" b="1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Content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1C263E-C3A1-F0E7-8EAA-520D2DDFA593}"/>
              </a:ext>
            </a:extLst>
          </p:cNvPr>
          <p:cNvSpPr txBox="1"/>
          <p:nvPr userDrawn="1"/>
        </p:nvSpPr>
        <p:spPr>
          <a:xfrm>
            <a:off x="307695" y="7130098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2D68D5-7661-6700-E9A6-5C6D9CBE36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2950" y="395288"/>
            <a:ext cx="1201038" cy="18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95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  <p15:guide id="3" pos="238">
          <p15:clr>
            <a:srgbClr val="FBAE40"/>
          </p15:clr>
        </p15:guide>
        <p15:guide id="4" pos="6497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451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814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  <p15:guide id="3" pos="238">
          <p15:clr>
            <a:srgbClr val="FBAE40"/>
          </p15:clr>
        </p15:guide>
        <p15:guide id="4" pos="6497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45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 b="0" i="0">
                <a:solidFill>
                  <a:schemeClr val="tx1">
                    <a:tint val="82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05F851AF-669F-F24A-9E93-45F03FB72ABA}" type="datetimeFigureOut">
              <a:rPr lang="en-KR" smtClean="0"/>
              <a:pPr/>
              <a:t>10/21/26</a:t>
            </a:fld>
            <a:endParaRPr lang="en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 b="0" i="0">
                <a:solidFill>
                  <a:schemeClr val="tx1">
                    <a:tint val="82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endParaRPr lang="en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 b="0" i="0">
                <a:solidFill>
                  <a:schemeClr val="tx1">
                    <a:tint val="82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479652EE-3B08-C147-80B6-D39F12F6D727}" type="slidenum">
              <a:rPr lang="en-KR" smtClean="0"/>
              <a:pPr/>
              <a:t>‹#›</a:t>
            </a:fld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369033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b="0" i="0" kern="1200">
          <a:solidFill>
            <a:schemeClr val="tx1"/>
          </a:solidFill>
          <a:latin typeface="Pretendard" panose="02000503000000020004" pitchFamily="2" charset="-127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906AB0-5454-BBD8-6EC2-80E40C16FE13}"/>
              </a:ext>
            </a:extLst>
          </p:cNvPr>
          <p:cNvSpPr txBox="1"/>
          <p:nvPr/>
        </p:nvSpPr>
        <p:spPr>
          <a:xfrm>
            <a:off x="377825" y="395288"/>
            <a:ext cx="4470626" cy="690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943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AZ Financial Service </a:t>
            </a:r>
          </a:p>
          <a:p>
            <a:r>
              <a:rPr lang="ko-KR" altLang="en-US" sz="1943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파워포인트 템플릿</a:t>
            </a:r>
            <a:endParaRPr lang="en-KR" sz="1943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68BD6-9458-1872-8467-E46C4AB52B98}"/>
              </a:ext>
            </a:extLst>
          </p:cNvPr>
          <p:cNvSpPr txBox="1"/>
          <p:nvPr/>
        </p:nvSpPr>
        <p:spPr>
          <a:xfrm>
            <a:off x="377825" y="1164466"/>
            <a:ext cx="4470626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1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V1.</a:t>
            </a:r>
            <a:r>
              <a:rPr lang="en-US" altLang="ko-KR" sz="1511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0</a:t>
            </a:r>
            <a:endParaRPr lang="en-KR" sz="1511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880EA8-F8C3-3BFA-31FD-38CE1551BE5D}"/>
              </a:ext>
            </a:extLst>
          </p:cNvPr>
          <p:cNvSpPr txBox="1"/>
          <p:nvPr/>
        </p:nvSpPr>
        <p:spPr>
          <a:xfrm>
            <a:off x="377825" y="1486994"/>
            <a:ext cx="7471197" cy="608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 문서는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에즈금융서비스에서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제작하는 발표자료의 최소한의 일관된 브랜딩을 위해 제작되었습니다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87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파워포인트의 슬라이드마스터 기능을 활용하여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세팅되어있으며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아래 내용을 참고하여 사용해주시기 바랍니다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3E8C7-B0F2-EAB1-B577-45F0BC6F9D4B}"/>
              </a:ext>
            </a:extLst>
          </p:cNvPr>
          <p:cNvSpPr txBox="1"/>
          <p:nvPr/>
        </p:nvSpPr>
        <p:spPr>
          <a:xfrm>
            <a:off x="894170" y="1190609"/>
            <a:ext cx="4470626" cy="26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33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2026.10.20</a:t>
            </a:r>
            <a:r>
              <a:rPr lang="ko-KR" altLang="en-US" sz="1133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기준</a:t>
            </a:r>
            <a:endParaRPr lang="en-KR" sz="1133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F4846F-A773-0F98-5B95-359E357DFB6F}"/>
              </a:ext>
            </a:extLst>
          </p:cNvPr>
          <p:cNvSpPr txBox="1"/>
          <p:nvPr/>
        </p:nvSpPr>
        <p:spPr>
          <a:xfrm>
            <a:off x="377825" y="2259085"/>
            <a:ext cx="7471197" cy="197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046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폰트는 </a:t>
            </a:r>
            <a:r>
              <a:rPr lang="en-US" altLang="ko-KR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Pretendard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사용하며 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regular, bold 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두가지 굵기만 사용합니다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678502" lvl="1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https://</a:t>
            </a:r>
            <a:r>
              <a:rPr lang="en-US" altLang="ko-KR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cactus.tistory.com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/306</a:t>
            </a:r>
          </a:p>
          <a:p>
            <a:pPr marL="185046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개의 페이지가 제공됩니다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커버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목차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1,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목차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2,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내용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marL="678502" lvl="1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페이지 추가는 홈 → 새 슬라이드 → 레이아웃 선택으로 추가합니다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87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185046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커버 페이지의 타이틀을 제외한 나머지 요소는 자유롭게 배치 가능합니다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185046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상하좌우의 기본 여백 유지를 위한 가이드가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적용되어있습니다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185046" indent="-18504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템플릿에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에즈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브랜딩에 맞춘 테마 컬러가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적용되어있습니다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제작 시 테마 컬러 사용을 </a:t>
            </a:r>
            <a:r>
              <a:rPr lang="ko-KR" altLang="en-US" sz="1187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추천드립니다</a:t>
            </a:r>
            <a:r>
              <a:rPr lang="en-US" altLang="ko-KR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87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87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DEAB7F-524E-447C-790B-31E742B9D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20" y="4545945"/>
            <a:ext cx="1765508" cy="20080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54583B-F1EC-B3B8-E914-007CDACBC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309" y="4543384"/>
            <a:ext cx="3922952" cy="193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4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D84770-C7DC-62B1-5EA1-6915F827AE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23DC6-50D7-06D8-2C11-12CBC50D29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22830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D7AAFA-8A13-AAAE-FAA4-812122C467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49115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F2D18-A3B9-676B-B3E6-A46D0315AA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61006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9E47CD-6D7C-8960-1B2B-1C0CEBED06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448971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D3C063-92C7-81FF-F869-ECCE946B095E}"/>
              </a:ext>
            </a:extLst>
          </p:cNvPr>
          <p:cNvSpPr txBox="1"/>
          <p:nvPr/>
        </p:nvSpPr>
        <p:spPr>
          <a:xfrm>
            <a:off x="770785" y="2250170"/>
            <a:ext cx="414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테이블 샘플</a:t>
            </a:r>
            <a:endParaRPr lang="en-KR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85D45F-D119-889F-6A79-ECF0F43F5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19304"/>
              </p:ext>
            </p:extLst>
          </p:nvPr>
        </p:nvGraphicFramePr>
        <p:xfrm>
          <a:off x="821584" y="2877701"/>
          <a:ext cx="406848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121">
                  <a:extLst>
                    <a:ext uri="{9D8B030D-6E8A-4147-A177-3AD203B41FA5}">
                      <a16:colId xmlns:a16="http://schemas.microsoft.com/office/drawing/2014/main" val="1989445741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1079715495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2067720082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4183431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57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99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55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22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135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936693-C7C2-0A3C-030A-C128CC60040E}"/>
              </a:ext>
            </a:extLst>
          </p:cNvPr>
          <p:cNvSpPr txBox="1"/>
          <p:nvPr/>
        </p:nvSpPr>
        <p:spPr>
          <a:xfrm>
            <a:off x="5876160" y="2250170"/>
            <a:ext cx="414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차트 샘플</a:t>
            </a:r>
            <a:endParaRPr lang="en-KR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2DFA55E-0A74-F71B-0414-1968496A6B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3215597"/>
              </p:ext>
            </p:extLst>
          </p:nvPr>
        </p:nvGraphicFramePr>
        <p:xfrm>
          <a:off x="5908160" y="2707619"/>
          <a:ext cx="4104342" cy="2760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664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 Color Theme">
      <a:dk1>
        <a:srgbClr val="0C0C0C"/>
      </a:dk1>
      <a:lt1>
        <a:srgbClr val="FFFFFF"/>
      </a:lt1>
      <a:dk2>
        <a:srgbClr val="0C447C"/>
      </a:dk2>
      <a:lt2>
        <a:srgbClr val="F2F2F2"/>
      </a:lt2>
      <a:accent1>
        <a:srgbClr val="0365DB"/>
      </a:accent1>
      <a:accent2>
        <a:srgbClr val="B5D3F3"/>
      </a:accent2>
      <a:accent3>
        <a:srgbClr val="0A9068"/>
      </a:accent3>
      <a:accent4>
        <a:srgbClr val="CC3C3C"/>
      </a:accent4>
      <a:accent5>
        <a:srgbClr val="DA7E1E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134</Words>
  <Application>Microsoft Macintosh PowerPoint</Application>
  <PresentationFormat>Custom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Pretendard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joontae kim</dc:creator>
  <cp:lastModifiedBy>joontae kim</cp:lastModifiedBy>
  <cp:revision>2</cp:revision>
  <dcterms:created xsi:type="dcterms:W3CDTF">2026-10-21T04:21:15Z</dcterms:created>
  <dcterms:modified xsi:type="dcterms:W3CDTF">2026-10-21T04:30:49Z</dcterms:modified>
</cp:coreProperties>
</file>