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457200"/>
            <a:ext cx="5029200" cy="292608"/>
          </a:xfrm>
          <a:prstGeom prst="rect">
            <a:avLst/>
          </a:prstGeom>
          <a:noFill/>
          <a:ln/>
        </p:spPr>
        <p:txBody>
          <a:bodyPr wrap="square" rtlCol="0" anchor="ctr"/>
          <a:lstStyle/>
          <a:p>
            <a:pPr indent="0" marL="0">
              <a:buNone/>
            </a:pPr>
            <a:r>
              <a:rPr lang="en-US" sz="1300" b="1" spc="1000" kern="0" dirty="0">
                <a:solidFill>
                  <a:srgbClr val="F2A516"/>
                </a:solidFill>
                <a:latin typeface="Calibri" pitchFamily="34" charset="0"/>
                <a:ea typeface="Calibri" pitchFamily="34" charset="-122"/>
                <a:cs typeface="Calibri" pitchFamily="34" charset="-120"/>
              </a:rPr>
              <a:t>SERMON BRIEF</a:t>
            </a:r>
            <a:endParaRPr lang="en-US" sz="1300" dirty="0"/>
          </a:p>
        </p:txBody>
      </p:sp>
      <p:sp>
        <p:nvSpPr>
          <p:cNvPr id="3" name="Text 1"/>
          <p:cNvSpPr/>
          <p:nvPr/>
        </p:nvSpPr>
        <p:spPr>
          <a:xfrm>
            <a:off x="457200" y="960120"/>
            <a:ext cx="5943600" cy="1463040"/>
          </a:xfrm>
          <a:prstGeom prst="rect">
            <a:avLst/>
          </a:prstGeom>
          <a:noFill/>
          <a:ln/>
        </p:spPr>
        <p:txBody>
          <a:bodyPr wrap="square" rtlCol="0" anchor="ctr"/>
          <a:lstStyle/>
          <a:p>
            <a:pPr indent="0" marL="0">
              <a:buNone/>
            </a:pPr>
            <a:r>
              <a:rPr lang="en-US" sz="4800" i="1" dirty="0">
                <a:solidFill>
                  <a:srgbClr val="F7EFE2"/>
                </a:solidFill>
                <a:latin typeface="Georgia" pitchFamily="34" charset="0"/>
                <a:ea typeface="Georgia" pitchFamily="34" charset="-122"/>
                <a:cs typeface="Georgia" pitchFamily="34" charset="-120"/>
              </a:rPr>
              <a:t>Obedience Over Agreement</a:t>
            </a:r>
            <a:endParaRPr lang="en-US" sz="4800" dirty="0"/>
          </a:p>
        </p:txBody>
      </p:sp>
      <p:sp>
        <p:nvSpPr>
          <p:cNvPr id="4" name="Text 2"/>
          <p:cNvSpPr/>
          <p:nvPr/>
        </p:nvSpPr>
        <p:spPr>
          <a:xfrm>
            <a:off x="457200" y="2423160"/>
            <a:ext cx="5852160" cy="640080"/>
          </a:xfrm>
          <a:prstGeom prst="rect">
            <a:avLst/>
          </a:prstGeom>
          <a:noFill/>
          <a:ln/>
        </p:spPr>
        <p:txBody>
          <a:bodyPr wrap="square" rtlCol="0" anchor="ctr"/>
          <a:lstStyle/>
          <a:p>
            <a:pPr indent="0" marL="0">
              <a:buNone/>
            </a:pPr>
            <a:r>
              <a:rPr lang="en-US" sz="1600" i="1" dirty="0">
                <a:solidFill>
                  <a:srgbClr val="B8AC95"/>
                </a:solidFill>
                <a:latin typeface="Georgia" pitchFamily="34" charset="0"/>
                <a:ea typeface="Georgia" pitchFamily="34" charset="-122"/>
                <a:cs typeface="Georgia" pitchFamily="34" charset="-120"/>
              </a:rPr>
              <a:t>Gideon's journey from fear to faith — and why your obedience matters more than your agreement.</a:t>
            </a:r>
            <a:endParaRPr lang="en-US" sz="1600" dirty="0"/>
          </a:p>
        </p:txBody>
      </p:sp>
      <p:sp>
        <p:nvSpPr>
          <p:cNvPr id="5" name="Text 3"/>
          <p:cNvSpPr/>
          <p:nvPr/>
        </p:nvSpPr>
        <p:spPr>
          <a:xfrm>
            <a:off x="457200" y="3246120"/>
            <a:ext cx="5852160" cy="1463040"/>
          </a:xfrm>
          <a:prstGeom prst="rect">
            <a:avLst/>
          </a:prstGeom>
          <a:noFill/>
          <a:ln/>
        </p:spPr>
        <p:txBody>
          <a:bodyPr wrap="square" rtlCol="0" anchor="ctr"/>
          <a:lstStyle/>
          <a:p>
            <a:pPr indent="0" marL="0">
              <a:spcAft>
                <a:spcPts val="300"/>
              </a:spcAft>
              <a:buNone/>
            </a:pPr>
            <a:r>
              <a:rPr lang="en-US" sz="1600" b="1" dirty="0">
                <a:solidFill>
                  <a:srgbClr val="F7EFE2"/>
                </a:solidFill>
                <a:latin typeface="Calibri" pitchFamily="34" charset="0"/>
                <a:ea typeface="Calibri" pitchFamily="34" charset="-122"/>
                <a:cs typeface="Calibri" pitchFamily="34" charset="-120"/>
              </a:rPr>
              <a:t>Pastor Chris</a:t>
            </a:r>
            <a:endParaRPr lang="en-US" sz="1600" dirty="0"/>
          </a:p>
          <a:p>
            <a:pPr indent="0" marL="0">
              <a:spcAft>
                <a:spcPts val="300"/>
              </a:spcAft>
              <a:buNone/>
            </a:pPr>
            <a:r>
              <a:rPr lang="en-US" sz="1300" dirty="0">
                <a:solidFill>
                  <a:srgbClr val="B8AC95"/>
                </a:solidFill>
                <a:latin typeface="Calibri" pitchFamily="34" charset="0"/>
                <a:ea typeface="Calibri" pitchFamily="34" charset="-122"/>
                <a:cs typeface="Calibri" pitchFamily="34" charset="-120"/>
              </a:rPr>
              <a:t>The City Fire Starters</a:t>
            </a:r>
            <a:endParaRPr lang="en-US" sz="1600" dirty="0"/>
          </a:p>
          <a:p>
            <a:pPr indent="0" marL="0">
              <a:spcAft>
                <a:spcPts val="300"/>
              </a:spcAft>
              <a:buNone/>
            </a:pPr>
            <a:r>
              <a:rPr lang="en-US" sz="1300" i="1" dirty="0">
                <a:solidFill>
                  <a:srgbClr val="F2A516"/>
                </a:solidFill>
                <a:latin typeface="Calibri" pitchFamily="34" charset="0"/>
                <a:ea typeface="Calibri" pitchFamily="34" charset="-122"/>
                <a:cs typeface="Calibri" pitchFamily="34" charset="-120"/>
              </a:rPr>
              <a:t>Judges 6:11-18; 7:7-22</a:t>
            </a:r>
            <a:endParaRPr lang="en-US" sz="1600" dirty="0"/>
          </a:p>
          <a:p>
            <a:pPr indent="0" marL="0">
              <a:spcAft>
                <a:spcPts val="300"/>
              </a:spcAft>
              <a:buNone/>
            </a:pPr>
            <a:r>
              <a:rPr lang="en-US" sz="1100" i="1" dirty="0">
                <a:solidFill>
                  <a:srgbClr val="B8AC95"/>
                </a:solidFill>
                <a:latin typeface="Calibri" pitchFamily="34" charset="0"/>
                <a:ea typeface="Calibri" pitchFamily="34" charset="-122"/>
                <a:cs typeface="Calibri" pitchFamily="34" charset="-120"/>
              </a:rPr>
              <a:t>A rundown for personal reflection</a:t>
            </a:r>
            <a:endParaRPr lang="en-US" sz="1600" dirty="0"/>
          </a:p>
        </p:txBody>
      </p:sp>
      <p:pic>
        <p:nvPicPr>
          <p:cNvPr id="6" name="Image 0" descr="/sessions/determined-fervent-darwin/mnt/The City Fire Starters Church/Fire Starters Logo.PNG">    </p:cNvPr>
          <p:cNvPicPr>
            <a:picLocks noChangeAspect="1"/>
          </p:cNvPicPr>
          <p:nvPr/>
        </p:nvPicPr>
        <p:blipFill>
          <a:blip r:embed="rId1"/>
          <a:stretch>
            <a:fillRect/>
          </a:stretch>
        </p:blipFill>
        <p:spPr>
          <a:xfrm>
            <a:off x="6446520" y="365760"/>
            <a:ext cx="2468880" cy="2468880"/>
          </a:xfrm>
          <a:prstGeom prst="rect">
            <a:avLst/>
          </a:prstGeom>
        </p:spPr>
      </p:pic>
      <p:sp>
        <p:nvSpPr>
          <p:cNvPr id="7" name="Text 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1 of 8</a:t>
            </a:r>
            <a:endParaRPr lang="en-US" sz="1000" dirty="0"/>
          </a:p>
        </p:txBody>
      </p:sp>
      <p:sp>
        <p:nvSpPr>
          <p:cNvPr id="8" name="Text 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BIG IDEA</a:t>
            </a:r>
            <a:endParaRPr lang="en-US" sz="1300" dirty="0"/>
          </a:p>
        </p:txBody>
      </p:sp>
      <p:sp>
        <p:nvSpPr>
          <p:cNvPr id="3" name="Text 1"/>
          <p:cNvSpPr/>
          <p:nvPr/>
        </p:nvSpPr>
        <p:spPr>
          <a:xfrm>
            <a:off x="457200" y="777240"/>
            <a:ext cx="8229600" cy="1280160"/>
          </a:xfrm>
          <a:prstGeom prst="rect">
            <a:avLst/>
          </a:prstGeom>
          <a:noFill/>
          <a:ln/>
        </p:spPr>
        <p:txBody>
          <a:bodyPr wrap="square" rtlCol="0" anchor="ctr"/>
          <a:lstStyle/>
          <a:p>
            <a:pPr indent="0" marL="0">
              <a:buNone/>
            </a:pPr>
            <a:r>
              <a:rPr lang="en-US" sz="2600" i="1" dirty="0">
                <a:solidFill>
                  <a:srgbClr val="1A1A1A"/>
                </a:solidFill>
                <a:latin typeface="Georgia" pitchFamily="34" charset="0"/>
                <a:ea typeface="Georgia" pitchFamily="34" charset="-122"/>
                <a:cs typeface="Georgia" pitchFamily="34" charset="-120"/>
              </a:rPr>
              <a:t>Your obedience matters more than your agreement — because the agreement is what catches up after you obey.</a:t>
            </a:r>
            <a:endParaRPr lang="en-US" sz="2600" dirty="0"/>
          </a:p>
        </p:txBody>
      </p:sp>
      <p:sp>
        <p:nvSpPr>
          <p:cNvPr id="4" name="Shape 2"/>
          <p:cNvSpPr/>
          <p:nvPr/>
        </p:nvSpPr>
        <p:spPr>
          <a:xfrm>
            <a:off x="457200" y="2331720"/>
            <a:ext cx="4069080" cy="2331720"/>
          </a:xfrm>
          <a:prstGeom prst="rect">
            <a:avLst/>
          </a:prstGeom>
          <a:solidFill>
            <a:srgbClr val="FFFFFF"/>
          </a:solidFill>
          <a:ln w="9525">
            <a:solidFill>
              <a:srgbClr val="E9DFC9"/>
            </a:solidFill>
            <a:prstDash val="solid"/>
          </a:ln>
        </p:spPr>
      </p:sp>
      <p:sp>
        <p:nvSpPr>
          <p:cNvPr id="5" name="Text 3"/>
          <p:cNvSpPr/>
          <p:nvPr/>
        </p:nvSpPr>
        <p:spPr>
          <a:xfrm>
            <a:off x="685800" y="2514600"/>
            <a:ext cx="3611880" cy="256032"/>
          </a:xfrm>
          <a:prstGeom prst="rect">
            <a:avLst/>
          </a:prstGeom>
          <a:noFill/>
          <a:ln/>
        </p:spPr>
        <p:txBody>
          <a:bodyPr wrap="square" rtlCol="0" anchor="ctr"/>
          <a:lstStyle/>
          <a:p>
            <a:pPr indent="0" marL="0">
              <a:buNone/>
            </a:pPr>
            <a:r>
              <a:rPr lang="en-US" sz="1300" b="1" spc="800" kern="0" dirty="0">
                <a:solidFill>
                  <a:srgbClr val="C8102E"/>
                </a:solidFill>
                <a:latin typeface="Calibri" pitchFamily="34" charset="0"/>
                <a:ea typeface="Calibri" pitchFamily="34" charset="-122"/>
                <a:cs typeface="Calibri" pitchFamily="34" charset="-120"/>
              </a:rPr>
              <a:t>THE LIE</a:t>
            </a:r>
            <a:endParaRPr lang="en-US" sz="1300" dirty="0"/>
          </a:p>
        </p:txBody>
      </p:sp>
      <p:sp>
        <p:nvSpPr>
          <p:cNvPr id="6" name="Text 4"/>
          <p:cNvSpPr/>
          <p:nvPr/>
        </p:nvSpPr>
        <p:spPr>
          <a:xfrm>
            <a:off x="68580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I'll obey when I agree</a:t>
            </a:r>
            <a:endParaRPr lang="en-US" sz="1800" dirty="0"/>
          </a:p>
        </p:txBody>
      </p:sp>
      <p:sp>
        <p:nvSpPr>
          <p:cNvPr id="7" name="Text 5"/>
          <p:cNvSpPr/>
          <p:nvPr/>
        </p:nvSpPr>
        <p:spPr>
          <a:xfrm>
            <a:off x="68580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We tell ourselves it's freedom — my choice, my schedule, my call. Pastor Chris names it for what it is: fear that God will activate us into something we can't predict, so we vote no until the plan makes sense.</a:t>
            </a:r>
            <a:endParaRPr lang="en-US" sz="1150" dirty="0"/>
          </a:p>
        </p:txBody>
      </p:sp>
      <p:sp>
        <p:nvSpPr>
          <p:cNvPr id="8" name="Shape 6"/>
          <p:cNvSpPr/>
          <p:nvPr/>
        </p:nvSpPr>
        <p:spPr>
          <a:xfrm>
            <a:off x="4617720" y="2331720"/>
            <a:ext cx="4069080" cy="2331720"/>
          </a:xfrm>
          <a:prstGeom prst="rect">
            <a:avLst/>
          </a:prstGeom>
          <a:solidFill>
            <a:srgbClr val="FFFFFF"/>
          </a:solidFill>
          <a:ln w="9525">
            <a:solidFill>
              <a:srgbClr val="E9DFC9"/>
            </a:solidFill>
            <a:prstDash val="solid"/>
          </a:ln>
        </p:spPr>
      </p:sp>
      <p:sp>
        <p:nvSpPr>
          <p:cNvPr id="9" name="Text 7"/>
          <p:cNvSpPr/>
          <p:nvPr/>
        </p:nvSpPr>
        <p:spPr>
          <a:xfrm>
            <a:off x="4846320" y="2514600"/>
            <a:ext cx="3611880" cy="256032"/>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TRUTH</a:t>
            </a:r>
            <a:endParaRPr lang="en-US" sz="1300" dirty="0"/>
          </a:p>
        </p:txBody>
      </p:sp>
      <p:sp>
        <p:nvSpPr>
          <p:cNvPr id="10" name="Text 8"/>
          <p:cNvSpPr/>
          <p:nvPr/>
        </p:nvSpPr>
        <p:spPr>
          <a:xfrm>
            <a:off x="4846320" y="2788920"/>
            <a:ext cx="3611880" cy="41148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Submission stimulates strength</a:t>
            </a:r>
            <a:endParaRPr lang="en-US" sz="1800" dirty="0"/>
          </a:p>
        </p:txBody>
      </p:sp>
      <p:sp>
        <p:nvSpPr>
          <p:cNvPr id="11" name="Text 9"/>
          <p:cNvSpPr/>
          <p:nvPr/>
        </p:nvSpPr>
        <p:spPr>
          <a:xfrm>
            <a:off x="4846320" y="3246120"/>
            <a:ext cx="3611880" cy="1325880"/>
          </a:xfrm>
          <a:prstGeom prst="rect">
            <a:avLst/>
          </a:prstGeom>
          <a:noFill/>
          <a:ln/>
        </p:spPr>
        <p:txBody>
          <a:bodyPr wrap="square" rtlCol="0" anchor="ctr"/>
          <a:lstStyle/>
          <a:p>
            <a:pPr indent="0" marL="0">
              <a:buNone/>
            </a:pPr>
            <a:r>
              <a:rPr lang="en-US" sz="1150" dirty="0">
                <a:solidFill>
                  <a:srgbClr val="1A1A1A"/>
                </a:solidFill>
                <a:latin typeface="Calibri" pitchFamily="34" charset="0"/>
                <a:ea typeface="Calibri" pitchFamily="34" charset="-122"/>
                <a:cs typeface="Calibri" pitchFamily="34" charset="-120"/>
              </a:rPr>
              <a:t>Obedience moves first. Agreement, understanding, and the strength to carry it all catch up after the first step of submission. Gideon questioned, fleeced, and shook — but he obeyed, and the faith grew on the way.</a:t>
            </a:r>
            <a:endParaRPr lang="en-US" sz="1150" dirty="0"/>
          </a:p>
        </p:txBody>
      </p:sp>
      <p:sp>
        <p:nvSpPr>
          <p:cNvPr id="12" name="Text 10"/>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2 of 8</a:t>
            </a:r>
            <a:endParaRPr lang="en-US" sz="1000" dirty="0"/>
          </a:p>
        </p:txBody>
      </p:sp>
      <p:sp>
        <p:nvSpPr>
          <p:cNvPr id="13" name="Text 11"/>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ANCHOR STORY</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800" b="1" dirty="0">
                <a:solidFill>
                  <a:srgbClr val="1A1A1A"/>
                </a:solidFill>
                <a:latin typeface="Georgia" pitchFamily="34" charset="0"/>
                <a:ea typeface="Georgia" pitchFamily="34" charset="-122"/>
                <a:cs typeface="Georgia" pitchFamily="34" charset="-120"/>
              </a:rPr>
              <a:t>Gideon — from the winepress to the trumpets</a:t>
            </a:r>
            <a:endParaRPr lang="en-US" sz="2800" dirty="0"/>
          </a:p>
        </p:txBody>
      </p:sp>
      <p:sp>
        <p:nvSpPr>
          <p:cNvPr id="4" name="Shape 2"/>
          <p:cNvSpPr/>
          <p:nvPr/>
        </p:nvSpPr>
        <p:spPr>
          <a:xfrm>
            <a:off x="457200" y="1691640"/>
            <a:ext cx="2011680" cy="2880360"/>
          </a:xfrm>
          <a:prstGeom prst="rect">
            <a:avLst/>
          </a:prstGeom>
          <a:solidFill>
            <a:srgbClr val="FFFFFF"/>
          </a:solidFill>
          <a:ln w="9525">
            <a:solidFill>
              <a:srgbClr val="E9DFC9"/>
            </a:solidFill>
            <a:prstDash val="solid"/>
          </a:ln>
        </p:spPr>
      </p:sp>
      <p:sp>
        <p:nvSpPr>
          <p:cNvPr id="5" name="Text 3"/>
          <p:cNvSpPr/>
          <p:nvPr/>
        </p:nvSpPr>
        <p:spPr>
          <a:xfrm>
            <a:off x="621792"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1</a:t>
            </a:r>
            <a:endParaRPr lang="en-US" sz="5600" dirty="0"/>
          </a:p>
        </p:txBody>
      </p:sp>
      <p:sp>
        <p:nvSpPr>
          <p:cNvPr id="6" name="Text 4"/>
          <p:cNvSpPr/>
          <p:nvPr/>
        </p:nvSpPr>
        <p:spPr>
          <a:xfrm>
            <a:off x="621792"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Hiding</a:t>
            </a:r>
            <a:endParaRPr lang="en-US" sz="1800" dirty="0"/>
          </a:p>
        </p:txBody>
      </p:sp>
      <p:sp>
        <p:nvSpPr>
          <p:cNvPr id="7" name="Text 5"/>
          <p:cNvSpPr/>
          <p:nvPr/>
        </p:nvSpPr>
        <p:spPr>
          <a:xfrm>
            <a:off x="621792"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Gideon is threshing wheat at the bottom of a winepress, hiding the grain from the Midianites — hiding from the very calling God is about to name over him.</a:t>
            </a:r>
            <a:endParaRPr lang="en-US" sz="1100" dirty="0"/>
          </a:p>
        </p:txBody>
      </p:sp>
      <p:sp>
        <p:nvSpPr>
          <p:cNvPr id="8" name="Shape 6"/>
          <p:cNvSpPr/>
          <p:nvPr/>
        </p:nvSpPr>
        <p:spPr>
          <a:xfrm>
            <a:off x="2587752" y="1691640"/>
            <a:ext cx="2011680" cy="2880360"/>
          </a:xfrm>
          <a:prstGeom prst="rect">
            <a:avLst/>
          </a:prstGeom>
          <a:solidFill>
            <a:srgbClr val="FFFFFF"/>
          </a:solidFill>
          <a:ln w="9525">
            <a:solidFill>
              <a:srgbClr val="E9DFC9"/>
            </a:solidFill>
            <a:prstDash val="solid"/>
          </a:ln>
        </p:spPr>
      </p:sp>
      <p:sp>
        <p:nvSpPr>
          <p:cNvPr id="9" name="Text 7"/>
          <p:cNvSpPr/>
          <p:nvPr/>
        </p:nvSpPr>
        <p:spPr>
          <a:xfrm>
            <a:off x="2752344"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2</a:t>
            </a:r>
            <a:endParaRPr lang="en-US" sz="5600" dirty="0"/>
          </a:p>
        </p:txBody>
      </p:sp>
      <p:sp>
        <p:nvSpPr>
          <p:cNvPr id="10" name="Text 8"/>
          <p:cNvSpPr/>
          <p:nvPr/>
        </p:nvSpPr>
        <p:spPr>
          <a:xfrm>
            <a:off x="2752344"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Fleecing</a:t>
            </a:r>
            <a:endParaRPr lang="en-US" sz="1800" dirty="0"/>
          </a:p>
        </p:txBody>
      </p:sp>
      <p:sp>
        <p:nvSpPr>
          <p:cNvPr id="11" name="Text 9"/>
          <p:cNvSpPr/>
          <p:nvPr/>
        </p:nvSpPr>
        <p:spPr>
          <a:xfrm>
            <a:off x="2752344"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An angel calls him “mighty hero.” Gideon asks for proof. Builds an altar. Lays out the fleece — twice. God answers him, twice.</a:t>
            </a:r>
            <a:endParaRPr lang="en-US" sz="1100" dirty="0"/>
          </a:p>
        </p:txBody>
      </p:sp>
      <p:sp>
        <p:nvSpPr>
          <p:cNvPr id="12" name="Shape 10"/>
          <p:cNvSpPr/>
          <p:nvPr/>
        </p:nvSpPr>
        <p:spPr>
          <a:xfrm>
            <a:off x="4718304" y="1691640"/>
            <a:ext cx="2011680" cy="2880360"/>
          </a:xfrm>
          <a:prstGeom prst="rect">
            <a:avLst/>
          </a:prstGeom>
          <a:solidFill>
            <a:srgbClr val="FFFFFF"/>
          </a:solidFill>
          <a:ln w="9525">
            <a:solidFill>
              <a:srgbClr val="E9DFC9"/>
            </a:solidFill>
            <a:prstDash val="solid"/>
          </a:ln>
        </p:spPr>
      </p:sp>
      <p:sp>
        <p:nvSpPr>
          <p:cNvPr id="13" name="Text 11"/>
          <p:cNvSpPr/>
          <p:nvPr/>
        </p:nvSpPr>
        <p:spPr>
          <a:xfrm>
            <a:off x="4882896"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3</a:t>
            </a:r>
            <a:endParaRPr lang="en-US" sz="5600" dirty="0"/>
          </a:p>
        </p:txBody>
      </p:sp>
      <p:sp>
        <p:nvSpPr>
          <p:cNvPr id="14" name="Text 12"/>
          <p:cNvSpPr/>
          <p:nvPr/>
        </p:nvSpPr>
        <p:spPr>
          <a:xfrm>
            <a:off x="4882896"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Thinned</a:t>
            </a:r>
            <a:endParaRPr lang="en-US" sz="1800" dirty="0"/>
          </a:p>
        </p:txBody>
      </p:sp>
      <p:sp>
        <p:nvSpPr>
          <p:cNvPr id="15" name="Text 13"/>
          <p:cNvSpPr/>
          <p:nvPr/>
        </p:nvSpPr>
        <p:spPr>
          <a:xfrm>
            <a:off x="4882896"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God shrinks his army from 32,000 to 300. Submission, not strategy. The Midianites cover the ground like locusts.</a:t>
            </a:r>
            <a:endParaRPr lang="en-US" sz="1100" dirty="0"/>
          </a:p>
        </p:txBody>
      </p:sp>
      <p:sp>
        <p:nvSpPr>
          <p:cNvPr id="16" name="Shape 14"/>
          <p:cNvSpPr/>
          <p:nvPr/>
        </p:nvSpPr>
        <p:spPr>
          <a:xfrm>
            <a:off x="6848856" y="1691640"/>
            <a:ext cx="2011680" cy="2880360"/>
          </a:xfrm>
          <a:prstGeom prst="rect">
            <a:avLst/>
          </a:prstGeom>
          <a:solidFill>
            <a:srgbClr val="FFFFFF"/>
          </a:solidFill>
          <a:ln w="9525">
            <a:solidFill>
              <a:srgbClr val="E9DFC9"/>
            </a:solidFill>
            <a:prstDash val="solid"/>
          </a:ln>
        </p:spPr>
      </p:sp>
      <p:sp>
        <p:nvSpPr>
          <p:cNvPr id="17" name="Text 15"/>
          <p:cNvSpPr/>
          <p:nvPr/>
        </p:nvSpPr>
        <p:spPr>
          <a:xfrm>
            <a:off x="7013448" y="1828800"/>
            <a:ext cx="1682496" cy="868680"/>
          </a:xfrm>
          <a:prstGeom prst="rect">
            <a:avLst/>
          </a:prstGeom>
          <a:noFill/>
          <a:ln/>
        </p:spPr>
        <p:txBody>
          <a:bodyPr wrap="square" rtlCol="0" anchor="ctr"/>
          <a:lstStyle/>
          <a:p>
            <a:pPr indent="0" marL="0">
              <a:buNone/>
            </a:pPr>
            <a:r>
              <a:rPr lang="en-US" sz="5600" b="1" dirty="0">
                <a:solidFill>
                  <a:srgbClr val="F2A516"/>
                </a:solidFill>
                <a:latin typeface="Georgia" pitchFamily="34" charset="0"/>
                <a:ea typeface="Georgia" pitchFamily="34" charset="-122"/>
                <a:cs typeface="Georgia" pitchFamily="34" charset="-120"/>
              </a:rPr>
              <a:t>4</a:t>
            </a:r>
            <a:endParaRPr lang="en-US" sz="5600" dirty="0"/>
          </a:p>
        </p:txBody>
      </p:sp>
      <p:sp>
        <p:nvSpPr>
          <p:cNvPr id="18" name="Text 16"/>
          <p:cNvSpPr/>
          <p:nvPr/>
        </p:nvSpPr>
        <p:spPr>
          <a:xfrm>
            <a:off x="7013448" y="2770632"/>
            <a:ext cx="1682496" cy="365760"/>
          </a:xfrm>
          <a:prstGeom prst="rect">
            <a:avLst/>
          </a:prstGeom>
          <a:noFill/>
          <a:ln/>
        </p:spPr>
        <p:txBody>
          <a:bodyPr wrap="square" rtlCol="0" anchor="ctr"/>
          <a:lstStyle/>
          <a:p>
            <a:pPr indent="0" marL="0">
              <a:buNone/>
            </a:pPr>
            <a:r>
              <a:rPr lang="en-US" sz="1800" b="1" dirty="0">
                <a:solidFill>
                  <a:srgbClr val="1A1A1A"/>
                </a:solidFill>
                <a:latin typeface="Georgia" pitchFamily="34" charset="0"/>
                <a:ea typeface="Georgia" pitchFamily="34" charset="-122"/>
                <a:cs typeface="Georgia" pitchFamily="34" charset="-120"/>
              </a:rPr>
              <a:t>Victory</a:t>
            </a:r>
            <a:endParaRPr lang="en-US" sz="1800" dirty="0"/>
          </a:p>
        </p:txBody>
      </p:sp>
      <p:sp>
        <p:nvSpPr>
          <p:cNvPr id="19" name="Text 17"/>
          <p:cNvSpPr/>
          <p:nvPr/>
        </p:nvSpPr>
        <p:spPr>
          <a:xfrm>
            <a:off x="7013448" y="3172968"/>
            <a:ext cx="1682496" cy="1280160"/>
          </a:xfrm>
          <a:prstGeom prst="rect">
            <a:avLst/>
          </a:prstGeom>
          <a:noFill/>
          <a:ln/>
        </p:spPr>
        <p:txBody>
          <a:bodyPr wrap="square" rtlCol="0" anchor="ctr"/>
          <a:lstStyle/>
          <a:p>
            <a:pPr indent="0" marL="0">
              <a:buNone/>
            </a:pPr>
            <a:r>
              <a:rPr lang="en-US" sz="1100" dirty="0">
                <a:solidFill>
                  <a:srgbClr val="1A1A1A"/>
                </a:solidFill>
                <a:latin typeface="Calibri" pitchFamily="34" charset="0"/>
                <a:ea typeface="Calibri" pitchFamily="34" charset="-122"/>
                <a:cs typeface="Calibri" pitchFamily="34" charset="-120"/>
              </a:rPr>
              <a:t>Trumpets, jars, torches at the edge of the camp. The Lord turns the Midianites' swords on each other. The army flees. Faith, built one obeyed step at a time.</a:t>
            </a:r>
            <a:endParaRPr lang="en-US" sz="110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3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CHALLENGE</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2600" b="1" dirty="0">
                <a:solidFill>
                  <a:srgbClr val="1A1A1A"/>
                </a:solidFill>
                <a:latin typeface="Georgia" pitchFamily="34" charset="0"/>
                <a:ea typeface="Georgia" pitchFamily="34" charset="-122"/>
                <a:cs typeface="Georgia" pitchFamily="34" charset="-120"/>
              </a:rPr>
              <a:t>Four things this message asks of you</a:t>
            </a:r>
            <a:endParaRPr lang="en-US" sz="2600" dirty="0"/>
          </a:p>
        </p:txBody>
      </p:sp>
      <p:sp>
        <p:nvSpPr>
          <p:cNvPr id="4" name="Shape 2"/>
          <p:cNvSpPr/>
          <p:nvPr/>
        </p:nvSpPr>
        <p:spPr>
          <a:xfrm>
            <a:off x="457200" y="1371600"/>
            <a:ext cx="4069080" cy="1691640"/>
          </a:xfrm>
          <a:prstGeom prst="rect">
            <a:avLst/>
          </a:prstGeom>
          <a:solidFill>
            <a:srgbClr val="FFFFFF"/>
          </a:solidFill>
          <a:ln w="9525">
            <a:solidFill>
              <a:srgbClr val="E9DFC9"/>
            </a:solidFill>
            <a:prstDash val="solid"/>
          </a:ln>
        </p:spPr>
      </p:sp>
      <p:sp>
        <p:nvSpPr>
          <p:cNvPr id="5" name="Text 3"/>
          <p:cNvSpPr/>
          <p:nvPr/>
        </p:nvSpPr>
        <p:spPr>
          <a:xfrm>
            <a:off x="64008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01</a:t>
            </a:r>
            <a:endParaRPr lang="en-US" sz="3200" dirty="0"/>
          </a:p>
        </p:txBody>
      </p:sp>
      <p:sp>
        <p:nvSpPr>
          <p:cNvPr id="6" name="Text 4"/>
          <p:cNvSpPr/>
          <p:nvPr/>
        </p:nvSpPr>
        <p:spPr>
          <a:xfrm>
            <a:off x="146304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Move before you understand</a:t>
            </a:r>
            <a:endParaRPr lang="en-US" sz="1300" dirty="0"/>
          </a:p>
        </p:txBody>
      </p:sp>
      <p:sp>
        <p:nvSpPr>
          <p:cNvPr id="7" name="Text 5"/>
          <p:cNvSpPr/>
          <p:nvPr/>
        </p:nvSpPr>
        <p:spPr>
          <a:xfrm>
            <a:off x="146304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“We live by faith, not by sight.” Take the next obedient step even when the whole plan isn't visible. Submission is the strength.</a:t>
            </a:r>
            <a:endParaRPr lang="en-US" sz="1050" dirty="0"/>
          </a:p>
        </p:txBody>
      </p:sp>
      <p:sp>
        <p:nvSpPr>
          <p:cNvPr id="8" name="Shape 6"/>
          <p:cNvSpPr/>
          <p:nvPr/>
        </p:nvSpPr>
        <p:spPr>
          <a:xfrm>
            <a:off x="4709160" y="1371600"/>
            <a:ext cx="4069080" cy="1691640"/>
          </a:xfrm>
          <a:prstGeom prst="rect">
            <a:avLst/>
          </a:prstGeom>
          <a:solidFill>
            <a:srgbClr val="FFFFFF"/>
          </a:solidFill>
          <a:ln w="9525">
            <a:solidFill>
              <a:srgbClr val="E9DFC9"/>
            </a:solidFill>
            <a:prstDash val="solid"/>
          </a:ln>
        </p:spPr>
      </p:sp>
      <p:sp>
        <p:nvSpPr>
          <p:cNvPr id="9" name="Text 7"/>
          <p:cNvSpPr/>
          <p:nvPr/>
        </p:nvSpPr>
        <p:spPr>
          <a:xfrm>
            <a:off x="4892040" y="15087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02</a:t>
            </a:r>
            <a:endParaRPr lang="en-US" sz="3200" dirty="0"/>
          </a:p>
        </p:txBody>
      </p:sp>
      <p:sp>
        <p:nvSpPr>
          <p:cNvPr id="10" name="Text 8"/>
          <p:cNvSpPr/>
          <p:nvPr/>
        </p:nvSpPr>
        <p:spPr>
          <a:xfrm>
            <a:off x="5715000" y="15361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Submit to God like you submit to work</a:t>
            </a:r>
            <a:endParaRPr lang="en-US" sz="1300" dirty="0"/>
          </a:p>
        </p:txBody>
      </p:sp>
      <p:sp>
        <p:nvSpPr>
          <p:cNvPr id="11" name="Text 9"/>
          <p:cNvSpPr/>
          <p:nvPr/>
        </p:nvSpPr>
        <p:spPr>
          <a:xfrm>
            <a:off x="5715000" y="20848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You submit your schedule and your lifeline to a job that couldn't care less. Give that same submission to the One who said He'll never leave you.</a:t>
            </a:r>
            <a:endParaRPr lang="en-US" sz="1050" dirty="0"/>
          </a:p>
        </p:txBody>
      </p:sp>
      <p:sp>
        <p:nvSpPr>
          <p:cNvPr id="12" name="Shape 10"/>
          <p:cNvSpPr/>
          <p:nvPr/>
        </p:nvSpPr>
        <p:spPr>
          <a:xfrm>
            <a:off x="457200" y="3200400"/>
            <a:ext cx="4069080" cy="1691640"/>
          </a:xfrm>
          <a:prstGeom prst="rect">
            <a:avLst/>
          </a:prstGeom>
          <a:solidFill>
            <a:srgbClr val="FFFFFF"/>
          </a:solidFill>
          <a:ln w="9525">
            <a:solidFill>
              <a:srgbClr val="E9DFC9"/>
            </a:solidFill>
            <a:prstDash val="solid"/>
          </a:ln>
        </p:spPr>
      </p:sp>
      <p:sp>
        <p:nvSpPr>
          <p:cNvPr id="13" name="Text 11"/>
          <p:cNvSpPr/>
          <p:nvPr/>
        </p:nvSpPr>
        <p:spPr>
          <a:xfrm>
            <a:off x="64008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03</a:t>
            </a:r>
            <a:endParaRPr lang="en-US" sz="3200" dirty="0"/>
          </a:p>
        </p:txBody>
      </p:sp>
      <p:sp>
        <p:nvSpPr>
          <p:cNvPr id="14" name="Text 12"/>
          <p:cNvSpPr/>
          <p:nvPr/>
        </p:nvSpPr>
        <p:spPr>
          <a:xfrm>
            <a:off x="146304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Trust the recipe</a:t>
            </a:r>
            <a:endParaRPr lang="en-US" sz="1300" dirty="0"/>
          </a:p>
        </p:txBody>
      </p:sp>
      <p:sp>
        <p:nvSpPr>
          <p:cNvPr id="15" name="Text 13"/>
          <p:cNvSpPr/>
          <p:nvPr/>
        </p:nvSpPr>
        <p:spPr>
          <a:xfrm>
            <a:off x="146304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You'll follow a stranger's recipe step by step — then demand three forms of confirmation when God hands you His. Stop swapping His ingredients for the world's.</a:t>
            </a:r>
            <a:endParaRPr lang="en-US" sz="1050" dirty="0"/>
          </a:p>
        </p:txBody>
      </p:sp>
      <p:sp>
        <p:nvSpPr>
          <p:cNvPr id="16" name="Shape 14"/>
          <p:cNvSpPr/>
          <p:nvPr/>
        </p:nvSpPr>
        <p:spPr>
          <a:xfrm>
            <a:off x="4709160" y="3200400"/>
            <a:ext cx="4069080" cy="1691640"/>
          </a:xfrm>
          <a:prstGeom prst="rect">
            <a:avLst/>
          </a:prstGeom>
          <a:solidFill>
            <a:srgbClr val="FFFFFF"/>
          </a:solidFill>
          <a:ln w="9525">
            <a:solidFill>
              <a:srgbClr val="E9DFC9"/>
            </a:solidFill>
            <a:prstDash val="solid"/>
          </a:ln>
        </p:spPr>
      </p:sp>
      <p:sp>
        <p:nvSpPr>
          <p:cNvPr id="17" name="Text 15"/>
          <p:cNvSpPr/>
          <p:nvPr/>
        </p:nvSpPr>
        <p:spPr>
          <a:xfrm>
            <a:off x="4892040" y="3337560"/>
            <a:ext cx="868680" cy="777240"/>
          </a:xfrm>
          <a:prstGeom prst="rect">
            <a:avLst/>
          </a:prstGeom>
          <a:noFill/>
          <a:ln/>
        </p:spPr>
        <p:txBody>
          <a:bodyPr wrap="square" rtlCol="0" anchor="ctr"/>
          <a:lstStyle/>
          <a:p>
            <a:pPr indent="0" marL="0">
              <a:buNone/>
            </a:pPr>
            <a:r>
              <a:rPr lang="en-US" sz="3200" b="1" i="1" dirty="0">
                <a:solidFill>
                  <a:srgbClr val="F2A516"/>
                </a:solidFill>
                <a:latin typeface="Georgia" pitchFamily="34" charset="0"/>
                <a:ea typeface="Georgia" pitchFamily="34" charset="-122"/>
                <a:cs typeface="Georgia" pitchFamily="34" charset="-120"/>
              </a:rPr>
              <a:t>04</a:t>
            </a:r>
            <a:endParaRPr lang="en-US" sz="3200" dirty="0"/>
          </a:p>
        </p:txBody>
      </p:sp>
      <p:sp>
        <p:nvSpPr>
          <p:cNvPr id="18" name="Text 16"/>
          <p:cNvSpPr/>
          <p:nvPr/>
        </p:nvSpPr>
        <p:spPr>
          <a:xfrm>
            <a:off x="5715000" y="3364992"/>
            <a:ext cx="2880360" cy="548640"/>
          </a:xfrm>
          <a:prstGeom prst="rect">
            <a:avLst/>
          </a:prstGeom>
          <a:noFill/>
          <a:ln/>
        </p:spPr>
        <p:txBody>
          <a:bodyPr wrap="square" rtlCol="0" anchor="ctr"/>
          <a:lstStyle/>
          <a:p>
            <a:pPr indent="0" marL="0">
              <a:buNone/>
            </a:pPr>
            <a:r>
              <a:rPr lang="en-US" sz="1300" b="1" dirty="0">
                <a:solidFill>
                  <a:srgbClr val="1A1A1A"/>
                </a:solidFill>
                <a:latin typeface="Georgia" pitchFamily="34" charset="0"/>
                <a:ea typeface="Georgia" pitchFamily="34" charset="-122"/>
                <a:cs typeface="Georgia" pitchFamily="34" charset="-120"/>
              </a:rPr>
              <a:t>Walk it like you talk it</a:t>
            </a:r>
            <a:endParaRPr lang="en-US" sz="1300" dirty="0"/>
          </a:p>
        </p:txBody>
      </p:sp>
      <p:sp>
        <p:nvSpPr>
          <p:cNvPr id="19" name="Text 17"/>
          <p:cNvSpPr/>
          <p:nvPr/>
        </p:nvSpPr>
        <p:spPr>
          <a:xfrm>
            <a:off x="5715000" y="3913632"/>
            <a:ext cx="2880360" cy="868680"/>
          </a:xfrm>
          <a:prstGeom prst="rect">
            <a:avLst/>
          </a:prstGeom>
          <a:noFill/>
          <a:ln/>
        </p:spPr>
        <p:txBody>
          <a:bodyPr wrap="square" rtlCol="0" anchor="ctr"/>
          <a:lstStyle/>
          <a:p>
            <a:pPr indent="0" marL="0">
              <a:buNone/>
            </a:pPr>
            <a:r>
              <a:rPr lang="en-US" sz="1050" dirty="0">
                <a:solidFill>
                  <a:srgbClr val="1A1A1A"/>
                </a:solidFill>
                <a:latin typeface="Calibri" pitchFamily="34" charset="0"/>
                <a:ea typeface="Calibri" pitchFamily="34" charset="-122"/>
                <a:cs typeface="Calibri" pitchFamily="34" charset="-120"/>
              </a:rPr>
              <a:t>Matthew 28:19 isn't a verse to watch. Go feed the coworker, the family member, the enemy. Cook for the people God puts in front of you.</a:t>
            </a:r>
            <a:endParaRPr lang="en-US" sz="1050" dirty="0"/>
          </a:p>
        </p:txBody>
      </p:sp>
      <p:sp>
        <p:nvSpPr>
          <p:cNvPr id="20" name="Text 18"/>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4 of 8</a:t>
            </a:r>
            <a:endParaRPr lang="en-US" sz="1000" dirty="0"/>
          </a:p>
        </p:txBody>
      </p:sp>
      <p:sp>
        <p:nvSpPr>
          <p:cNvPr id="21" name="Text 19"/>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SCRIPTURE ANCHORS</a:t>
            </a:r>
            <a:endParaRPr lang="en-US" sz="1300" dirty="0"/>
          </a:p>
        </p:txBody>
      </p:sp>
      <p:sp>
        <p:nvSpPr>
          <p:cNvPr id="3" name="Text 1"/>
          <p:cNvSpPr/>
          <p:nvPr/>
        </p:nvSpPr>
        <p:spPr>
          <a:xfrm>
            <a:off x="457200" y="731520"/>
            <a:ext cx="8229600" cy="548640"/>
          </a:xfrm>
          <a:prstGeom prst="rect">
            <a:avLst/>
          </a:prstGeom>
          <a:noFill/>
          <a:ln/>
        </p:spPr>
        <p:txBody>
          <a:bodyPr wrap="square" rtlCol="0" anchor="ctr"/>
          <a:lstStyle/>
          <a:p>
            <a:pPr indent="0" marL="0">
              <a:buNone/>
            </a:pPr>
            <a:r>
              <a:rPr lang="en-US" sz="2600" i="1" dirty="0">
                <a:solidFill>
                  <a:srgbClr val="F7EFE2"/>
                </a:solidFill>
                <a:latin typeface="Georgia" pitchFamily="34" charset="0"/>
                <a:ea typeface="Georgia" pitchFamily="34" charset="-122"/>
                <a:cs typeface="Georgia" pitchFamily="34" charset="-120"/>
              </a:rPr>
              <a:t>Stand on these this week.</a:t>
            </a:r>
            <a:endParaRPr lang="en-US" sz="2600" dirty="0"/>
          </a:p>
        </p:txBody>
      </p:sp>
      <p:sp>
        <p:nvSpPr>
          <p:cNvPr id="4" name="Shape 2"/>
          <p:cNvSpPr/>
          <p:nvPr/>
        </p:nvSpPr>
        <p:spPr>
          <a:xfrm>
            <a:off x="457200" y="1691640"/>
            <a:ext cx="91440" cy="566928"/>
          </a:xfrm>
          <a:prstGeom prst="rect">
            <a:avLst/>
          </a:prstGeom>
          <a:solidFill>
            <a:srgbClr val="F2A516"/>
          </a:solidFill>
          <a:ln w="12700">
            <a:solidFill>
              <a:srgbClr val="F2A516"/>
            </a:solidFill>
            <a:prstDash val="solid"/>
          </a:ln>
        </p:spPr>
      </p:sp>
      <p:sp>
        <p:nvSpPr>
          <p:cNvPr id="5" name="Text 3"/>
          <p:cNvSpPr/>
          <p:nvPr/>
        </p:nvSpPr>
        <p:spPr>
          <a:xfrm>
            <a:off x="731520" y="1691640"/>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Judges 6:12</a:t>
            </a:r>
            <a:endParaRPr lang="en-US" sz="1800" dirty="0"/>
          </a:p>
        </p:txBody>
      </p:sp>
      <p:sp>
        <p:nvSpPr>
          <p:cNvPr id="6" name="Text 4"/>
          <p:cNvSpPr/>
          <p:nvPr/>
        </p:nvSpPr>
        <p:spPr>
          <a:xfrm>
            <a:off x="731520" y="2039112"/>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“Mighty hero, the Lord is with you.” God names who you already are before you feel it.</a:t>
            </a:r>
            <a:endParaRPr lang="en-US" sz="1300" dirty="0"/>
          </a:p>
        </p:txBody>
      </p:sp>
      <p:sp>
        <p:nvSpPr>
          <p:cNvPr id="7" name="Shape 5"/>
          <p:cNvSpPr/>
          <p:nvPr/>
        </p:nvSpPr>
        <p:spPr>
          <a:xfrm>
            <a:off x="457200" y="2404872"/>
            <a:ext cx="91440" cy="566928"/>
          </a:xfrm>
          <a:prstGeom prst="rect">
            <a:avLst/>
          </a:prstGeom>
          <a:solidFill>
            <a:srgbClr val="F2A516"/>
          </a:solidFill>
          <a:ln w="12700">
            <a:solidFill>
              <a:srgbClr val="F2A516"/>
            </a:solidFill>
            <a:prstDash val="solid"/>
          </a:ln>
        </p:spPr>
      </p:sp>
      <p:sp>
        <p:nvSpPr>
          <p:cNvPr id="8" name="Text 6"/>
          <p:cNvSpPr/>
          <p:nvPr/>
        </p:nvSpPr>
        <p:spPr>
          <a:xfrm>
            <a:off x="731520" y="2404872"/>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Hebrews 11:1</a:t>
            </a:r>
            <a:endParaRPr lang="en-US" sz="1800" dirty="0"/>
          </a:p>
        </p:txBody>
      </p:sp>
      <p:sp>
        <p:nvSpPr>
          <p:cNvPr id="9" name="Text 7"/>
          <p:cNvSpPr/>
          <p:nvPr/>
        </p:nvSpPr>
        <p:spPr>
          <a:xfrm>
            <a:off x="731520" y="2752344"/>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Faith is the substance of things hoped for, the evidence of things not seen.</a:t>
            </a:r>
            <a:endParaRPr lang="en-US" sz="1300" dirty="0"/>
          </a:p>
        </p:txBody>
      </p:sp>
      <p:sp>
        <p:nvSpPr>
          <p:cNvPr id="10" name="Shape 8"/>
          <p:cNvSpPr/>
          <p:nvPr/>
        </p:nvSpPr>
        <p:spPr>
          <a:xfrm>
            <a:off x="457200" y="3118104"/>
            <a:ext cx="91440" cy="566928"/>
          </a:xfrm>
          <a:prstGeom prst="rect">
            <a:avLst/>
          </a:prstGeom>
          <a:solidFill>
            <a:srgbClr val="F2A516"/>
          </a:solidFill>
          <a:ln w="12700">
            <a:solidFill>
              <a:srgbClr val="F2A516"/>
            </a:solidFill>
            <a:prstDash val="solid"/>
          </a:ln>
        </p:spPr>
      </p:sp>
      <p:sp>
        <p:nvSpPr>
          <p:cNvPr id="11" name="Text 9"/>
          <p:cNvSpPr/>
          <p:nvPr/>
        </p:nvSpPr>
        <p:spPr>
          <a:xfrm>
            <a:off x="731520" y="3118104"/>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Proverbs 20:24</a:t>
            </a:r>
            <a:endParaRPr lang="en-US" sz="1800" dirty="0"/>
          </a:p>
        </p:txBody>
      </p:sp>
      <p:sp>
        <p:nvSpPr>
          <p:cNvPr id="12" name="Text 10"/>
          <p:cNvSpPr/>
          <p:nvPr/>
        </p:nvSpPr>
        <p:spPr>
          <a:xfrm>
            <a:off x="731520" y="3465576"/>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The Lord directs our steps. So why try to understand everything along the way?</a:t>
            </a:r>
            <a:endParaRPr lang="en-US" sz="1300" dirty="0"/>
          </a:p>
        </p:txBody>
      </p:sp>
      <p:sp>
        <p:nvSpPr>
          <p:cNvPr id="13" name="Shape 11"/>
          <p:cNvSpPr/>
          <p:nvPr/>
        </p:nvSpPr>
        <p:spPr>
          <a:xfrm>
            <a:off x="457200" y="3831336"/>
            <a:ext cx="91440" cy="566928"/>
          </a:xfrm>
          <a:prstGeom prst="rect">
            <a:avLst/>
          </a:prstGeom>
          <a:solidFill>
            <a:srgbClr val="F2A516"/>
          </a:solidFill>
          <a:ln w="12700">
            <a:solidFill>
              <a:srgbClr val="F2A516"/>
            </a:solidFill>
            <a:prstDash val="solid"/>
          </a:ln>
        </p:spPr>
      </p:sp>
      <p:sp>
        <p:nvSpPr>
          <p:cNvPr id="14" name="Text 12"/>
          <p:cNvSpPr/>
          <p:nvPr/>
        </p:nvSpPr>
        <p:spPr>
          <a:xfrm>
            <a:off x="731520" y="3831336"/>
            <a:ext cx="3657600" cy="365760"/>
          </a:xfrm>
          <a:prstGeom prst="rect">
            <a:avLst/>
          </a:prstGeom>
          <a:noFill/>
          <a:ln/>
        </p:spPr>
        <p:txBody>
          <a:bodyPr wrap="square" rtlCol="0" anchor="ctr"/>
          <a:lstStyle/>
          <a:p>
            <a:pPr indent="0" marL="0">
              <a:buNone/>
            </a:pPr>
            <a:r>
              <a:rPr lang="en-US" sz="1800" b="1" dirty="0">
                <a:solidFill>
                  <a:srgbClr val="F2A516"/>
                </a:solidFill>
                <a:latin typeface="Georgia" pitchFamily="34" charset="0"/>
                <a:ea typeface="Georgia" pitchFamily="34" charset="-122"/>
                <a:cs typeface="Georgia" pitchFamily="34" charset="-120"/>
              </a:rPr>
              <a:t>2 Corinthians 5:7</a:t>
            </a:r>
            <a:endParaRPr lang="en-US" sz="1800" dirty="0"/>
          </a:p>
        </p:txBody>
      </p:sp>
      <p:sp>
        <p:nvSpPr>
          <p:cNvPr id="15" name="Text 13"/>
          <p:cNvSpPr/>
          <p:nvPr/>
        </p:nvSpPr>
        <p:spPr>
          <a:xfrm>
            <a:off x="731520" y="4178808"/>
            <a:ext cx="7863840" cy="274320"/>
          </a:xfrm>
          <a:prstGeom prst="rect">
            <a:avLst/>
          </a:prstGeom>
          <a:noFill/>
          <a:ln/>
        </p:spPr>
        <p:txBody>
          <a:bodyPr wrap="square" rtlCol="0" anchor="ctr"/>
          <a:lstStyle/>
          <a:p>
            <a:pPr indent="0" marL="0">
              <a:buNone/>
            </a:pPr>
            <a:r>
              <a:rPr lang="en-US" sz="1300" i="1" dirty="0">
                <a:solidFill>
                  <a:srgbClr val="F7EFE2"/>
                </a:solidFill>
                <a:latin typeface="Calibri" pitchFamily="34" charset="0"/>
                <a:ea typeface="Calibri" pitchFamily="34" charset="-122"/>
                <a:cs typeface="Calibri" pitchFamily="34" charset="-120"/>
              </a:rPr>
              <a:t>We LIVE by faith, not by sight — a lifestyle, not a tap-in / tap-out.</a:t>
            </a:r>
            <a:endParaRPr lang="en-US" sz="1300" dirty="0"/>
          </a:p>
        </p:txBody>
      </p:sp>
      <p:sp>
        <p:nvSpPr>
          <p:cNvPr id="16" name="Text 14"/>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5 of 8</a:t>
            </a:r>
            <a:endParaRPr lang="en-US" sz="1000" dirty="0"/>
          </a:p>
        </p:txBody>
      </p:sp>
      <p:sp>
        <p:nvSpPr>
          <p:cNvPr id="17" name="Text 15"/>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TENSION</a:t>
            </a:r>
            <a:endParaRPr lang="en-US" sz="1300" dirty="0"/>
          </a:p>
        </p:txBody>
      </p:sp>
      <p:sp>
        <p:nvSpPr>
          <p:cNvPr id="3" name="Text 1"/>
          <p:cNvSpPr/>
          <p:nvPr/>
        </p:nvSpPr>
        <p:spPr>
          <a:xfrm>
            <a:off x="457200" y="822960"/>
            <a:ext cx="8229600" cy="1554480"/>
          </a:xfrm>
          <a:prstGeom prst="rect">
            <a:avLst/>
          </a:prstGeom>
          <a:noFill/>
          <a:ln/>
        </p:spPr>
        <p:txBody>
          <a:bodyPr wrap="square" rtlCol="0" anchor="ctr"/>
          <a:lstStyle/>
          <a:p>
            <a:pPr indent="0" marL="0">
              <a:buNone/>
            </a:pPr>
            <a:r>
              <a:rPr lang="en-US" sz="3000" b="1" i="1" dirty="0">
                <a:solidFill>
                  <a:srgbClr val="1A1A1A"/>
                </a:solidFill>
                <a:latin typeface="Georgia" pitchFamily="34" charset="0"/>
                <a:ea typeface="Georgia" pitchFamily="34" charset="-122"/>
                <a:cs typeface="Georgia" pitchFamily="34" charset="-120"/>
              </a:rPr>
              <a:t>We'll trust a stranger's recipe. We won't trust the One who wrote us.</a:t>
            </a:r>
            <a:endParaRPr lang="en-US" sz="3000" dirty="0"/>
          </a:p>
        </p:txBody>
      </p:sp>
      <p:sp>
        <p:nvSpPr>
          <p:cNvPr id="4" name="Shape 2"/>
          <p:cNvSpPr/>
          <p:nvPr/>
        </p:nvSpPr>
        <p:spPr>
          <a:xfrm>
            <a:off x="457200" y="2606040"/>
            <a:ext cx="1463040" cy="54864"/>
          </a:xfrm>
          <a:prstGeom prst="rect">
            <a:avLst/>
          </a:prstGeom>
          <a:solidFill>
            <a:srgbClr val="F2A516"/>
          </a:solidFill>
          <a:ln w="12700">
            <a:solidFill>
              <a:srgbClr val="F2A516"/>
            </a:solidFill>
            <a:prstDash val="solid"/>
          </a:ln>
        </p:spPr>
      </p:sp>
      <p:sp>
        <p:nvSpPr>
          <p:cNvPr id="5" name="Text 3"/>
          <p:cNvSpPr/>
          <p:nvPr/>
        </p:nvSpPr>
        <p:spPr>
          <a:xfrm>
            <a:off x="457200" y="2788920"/>
            <a:ext cx="8229600" cy="502920"/>
          </a:xfrm>
          <a:prstGeom prst="rect">
            <a:avLst/>
          </a:prstGeom>
          <a:noFill/>
          <a:ln/>
        </p:spPr>
        <p:txBody>
          <a:bodyPr wrap="square" rtlCol="0" anchor="ctr"/>
          <a:lstStyle/>
          <a:p>
            <a:pPr indent="0" marL="0">
              <a:buNone/>
            </a:pPr>
            <a:r>
              <a:rPr lang="en-US" sz="1800" i="1" dirty="0">
                <a:solidFill>
                  <a:srgbClr val="1A1A1A"/>
                </a:solidFill>
                <a:latin typeface="Georgia" pitchFamily="34" charset="0"/>
                <a:ea typeface="Georgia" pitchFamily="34" charset="-122"/>
                <a:cs typeface="Georgia" pitchFamily="34" charset="-120"/>
              </a:rPr>
              <a:t>"I don't want to be challenged. I don't want to accept fear. I don't want to accept that you get control, God. Pride."</a:t>
            </a:r>
            <a:endParaRPr lang="en-US" sz="1800" dirty="0"/>
          </a:p>
        </p:txBody>
      </p:sp>
      <p:sp>
        <p:nvSpPr>
          <p:cNvPr id="6" name="Text 4"/>
          <p:cNvSpPr/>
          <p:nvPr/>
        </p:nvSpPr>
        <p:spPr>
          <a:xfrm>
            <a:off x="457200" y="3429000"/>
            <a:ext cx="8229600" cy="1280160"/>
          </a:xfrm>
          <a:prstGeom prst="rect">
            <a:avLst/>
          </a:prstGeom>
          <a:noFill/>
          <a:ln/>
        </p:spPr>
        <p:txBody>
          <a:bodyPr wrap="square" rtlCol="0" anchor="ctr"/>
          <a:lstStyle/>
          <a:p>
            <a:pPr indent="0" marL="0">
              <a:buNone/>
            </a:pPr>
            <a:r>
              <a:rPr lang="en-US" sz="1300" dirty="0">
                <a:solidFill>
                  <a:srgbClr val="1A1A1A"/>
                </a:solidFill>
                <a:latin typeface="Calibri" pitchFamily="34" charset="0"/>
                <a:ea typeface="Calibri" pitchFamily="34" charset="-122"/>
                <a:cs typeface="Calibri" pitchFamily="34" charset="-120"/>
              </a:rPr>
              <a:t>We submit our schedules to jobs that couldn't care less about us. We follow internet recipes step by step, no questions asked. But when God hands us clear instructions, we ask for three different forms of confirmation. The fight isn't about freedom — it's about control. And the way back is one obeyed step.</a:t>
            </a:r>
            <a:endParaRPr lang="en-US" sz="1300" dirty="0"/>
          </a:p>
        </p:txBody>
      </p:sp>
      <p:sp>
        <p:nvSpPr>
          <p:cNvPr id="7"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6 of 8</a:t>
            </a:r>
            <a:endParaRPr lang="en-US" sz="1000" dirty="0"/>
          </a:p>
        </p:txBody>
      </p:sp>
      <p:sp>
        <p:nvSpPr>
          <p:cNvPr id="8"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EFE2"/>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FOR YOUR REFLECTION</a:t>
            </a:r>
            <a:endParaRPr lang="en-US" sz="1300" dirty="0"/>
          </a:p>
        </p:txBody>
      </p:sp>
      <p:sp>
        <p:nvSpPr>
          <p:cNvPr id="3" name="Text 1"/>
          <p:cNvSpPr/>
          <p:nvPr/>
        </p:nvSpPr>
        <p:spPr>
          <a:xfrm>
            <a:off x="457200" y="731520"/>
            <a:ext cx="8229600" cy="502920"/>
          </a:xfrm>
          <a:prstGeom prst="rect">
            <a:avLst/>
          </a:prstGeom>
          <a:noFill/>
          <a:ln/>
        </p:spPr>
        <p:txBody>
          <a:bodyPr wrap="square" rtlCol="0" anchor="ctr"/>
          <a:lstStyle/>
          <a:p>
            <a:pPr indent="0" marL="0">
              <a:buNone/>
            </a:pPr>
            <a:r>
              <a:rPr lang="en-US" sz="3200" b="1" dirty="0">
                <a:solidFill>
                  <a:srgbClr val="1A1A1A"/>
                </a:solidFill>
                <a:latin typeface="Georgia" pitchFamily="34" charset="0"/>
                <a:ea typeface="Georgia" pitchFamily="34" charset="-122"/>
                <a:cs typeface="Georgia" pitchFamily="34" charset="-120"/>
              </a:rPr>
              <a:t>Sit with these this week.</a:t>
            </a:r>
            <a:endParaRPr lang="en-US" sz="3200" dirty="0"/>
          </a:p>
        </p:txBody>
      </p:sp>
      <p:sp>
        <p:nvSpPr>
          <p:cNvPr id="4" name="Text 2"/>
          <p:cNvSpPr/>
          <p:nvPr/>
        </p:nvSpPr>
        <p:spPr>
          <a:xfrm>
            <a:off x="457200" y="1508760"/>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1</a:t>
            </a:r>
            <a:endParaRPr lang="en-US" sz="3600" dirty="0"/>
          </a:p>
        </p:txBody>
      </p:sp>
      <p:sp>
        <p:nvSpPr>
          <p:cNvPr id="5" name="Text 3"/>
          <p:cNvSpPr/>
          <p:nvPr/>
        </p:nvSpPr>
        <p:spPr>
          <a:xfrm>
            <a:off x="1097280" y="1581912"/>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Where has God given you a clear instruction and you're still asking for one more sign?</a:t>
            </a:r>
            <a:endParaRPr lang="en-US" sz="1600" dirty="0"/>
          </a:p>
        </p:txBody>
      </p:sp>
      <p:sp>
        <p:nvSpPr>
          <p:cNvPr id="6" name="Text 4"/>
          <p:cNvSpPr/>
          <p:nvPr/>
        </p:nvSpPr>
        <p:spPr>
          <a:xfrm>
            <a:off x="457200" y="2258568"/>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2</a:t>
            </a:r>
            <a:endParaRPr lang="en-US" sz="3600" dirty="0"/>
          </a:p>
        </p:txBody>
      </p:sp>
      <p:sp>
        <p:nvSpPr>
          <p:cNvPr id="7" name="Text 5"/>
          <p:cNvSpPr/>
          <p:nvPr/>
        </p:nvSpPr>
        <p:spPr>
          <a:xfrm>
            <a:off x="1097280" y="2331720"/>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“world's recipe” are you following because it's easier than the one God already handed you?</a:t>
            </a:r>
            <a:endParaRPr lang="en-US" sz="1600" dirty="0"/>
          </a:p>
        </p:txBody>
      </p:sp>
      <p:sp>
        <p:nvSpPr>
          <p:cNvPr id="8" name="Text 6"/>
          <p:cNvSpPr/>
          <p:nvPr/>
        </p:nvSpPr>
        <p:spPr>
          <a:xfrm>
            <a:off x="457200" y="3008376"/>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3</a:t>
            </a:r>
            <a:endParaRPr lang="en-US" sz="3600" dirty="0"/>
          </a:p>
        </p:txBody>
      </p:sp>
      <p:sp>
        <p:nvSpPr>
          <p:cNvPr id="9" name="Text 7"/>
          <p:cNvSpPr/>
          <p:nvPr/>
        </p:nvSpPr>
        <p:spPr>
          <a:xfrm>
            <a:off x="1097280" y="3081528"/>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What would this week look like if you obeyed the next step instead of waiting to see the whole plan?</a:t>
            </a:r>
            <a:endParaRPr lang="en-US" sz="1600" dirty="0"/>
          </a:p>
        </p:txBody>
      </p:sp>
      <p:sp>
        <p:nvSpPr>
          <p:cNvPr id="10" name="Text 8"/>
          <p:cNvSpPr/>
          <p:nvPr/>
        </p:nvSpPr>
        <p:spPr>
          <a:xfrm>
            <a:off x="457200" y="3758184"/>
            <a:ext cx="594360" cy="640080"/>
          </a:xfrm>
          <a:prstGeom prst="rect">
            <a:avLst/>
          </a:prstGeom>
          <a:noFill/>
          <a:ln/>
        </p:spPr>
        <p:txBody>
          <a:bodyPr wrap="square" rtlCol="0" anchor="ctr"/>
          <a:lstStyle/>
          <a:p>
            <a:pPr indent="0" marL="0">
              <a:buNone/>
            </a:pPr>
            <a:r>
              <a:rPr lang="en-US" sz="3600" b="1" dirty="0">
                <a:solidFill>
                  <a:srgbClr val="F2A516"/>
                </a:solidFill>
                <a:latin typeface="Georgia" pitchFamily="34" charset="0"/>
                <a:ea typeface="Georgia" pitchFamily="34" charset="-122"/>
                <a:cs typeface="Georgia" pitchFamily="34" charset="-120"/>
              </a:rPr>
              <a:t>4</a:t>
            </a:r>
            <a:endParaRPr lang="en-US" sz="3600" dirty="0"/>
          </a:p>
        </p:txBody>
      </p:sp>
      <p:sp>
        <p:nvSpPr>
          <p:cNvPr id="11" name="Text 9"/>
          <p:cNvSpPr/>
          <p:nvPr/>
        </p:nvSpPr>
        <p:spPr>
          <a:xfrm>
            <a:off x="1097280" y="3831336"/>
            <a:ext cx="7589520" cy="640080"/>
          </a:xfrm>
          <a:prstGeom prst="rect">
            <a:avLst/>
          </a:prstGeom>
          <a:noFill/>
          <a:ln/>
        </p:spPr>
        <p:txBody>
          <a:bodyPr wrap="square" rtlCol="0" anchor="ctr"/>
          <a:lstStyle/>
          <a:p>
            <a:pPr indent="0" marL="0">
              <a:buNone/>
            </a:pPr>
            <a:r>
              <a:rPr lang="en-US" sz="1600" i="1" dirty="0">
                <a:solidFill>
                  <a:srgbClr val="1A1A1A"/>
                </a:solidFill>
                <a:latin typeface="Georgia" pitchFamily="34" charset="0"/>
                <a:ea typeface="Georgia" pitchFamily="34" charset="-122"/>
                <a:cs typeface="Georgia" pitchFamily="34" charset="-120"/>
              </a:rPr>
              <a:t>Who is God asking you to “cook” for — the coworker, the family member, the one you don't like — that you've been refusing to feed?</a:t>
            </a:r>
            <a:endParaRPr lang="en-US" sz="1600" dirty="0"/>
          </a:p>
        </p:txBody>
      </p:sp>
      <p:sp>
        <p:nvSpPr>
          <p:cNvPr id="12" name="Text 10"/>
          <p:cNvSpPr/>
          <p:nvPr/>
        </p:nvSpPr>
        <p:spPr>
          <a:xfrm>
            <a:off x="457200" y="4572000"/>
            <a:ext cx="8229600" cy="256032"/>
          </a:xfrm>
          <a:prstGeom prst="rect">
            <a:avLst/>
          </a:prstGeom>
          <a:noFill/>
          <a:ln/>
        </p:spPr>
        <p:txBody>
          <a:bodyPr wrap="square" rtlCol="0" anchor="ctr"/>
          <a:lstStyle/>
          <a:p>
            <a:pPr indent="0" marL="0">
              <a:buNone/>
            </a:pPr>
            <a:r>
              <a:rPr lang="en-US" sz="1200" b="1" spc="400" kern="0" dirty="0">
                <a:solidFill>
                  <a:srgbClr val="C8102E"/>
                </a:solidFill>
                <a:latin typeface="Calibri" pitchFamily="34" charset="0"/>
                <a:ea typeface="Calibri" pitchFamily="34" charset="-122"/>
                <a:cs typeface="Calibri" pitchFamily="34" charset="-120"/>
              </a:rPr>
              <a:t>Read Romans 10:17 out loud each morning this week.</a:t>
            </a:r>
            <a:endParaRPr lang="en-US" sz="1200" dirty="0"/>
          </a:p>
        </p:txBody>
      </p:sp>
      <p:sp>
        <p:nvSpPr>
          <p:cNvPr id="13" name="Text 11"/>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5C544A"/>
                </a:solidFill>
                <a:latin typeface="Calibri" pitchFamily="34" charset="0"/>
                <a:ea typeface="Calibri" pitchFamily="34" charset="-122"/>
                <a:cs typeface="Calibri" pitchFamily="34" charset="-120"/>
              </a:rPr>
              <a:t>Slide 7 of 8</a:t>
            </a:r>
            <a:endParaRPr lang="en-US" sz="1000" dirty="0"/>
          </a:p>
        </p:txBody>
      </p:sp>
      <p:sp>
        <p:nvSpPr>
          <p:cNvPr id="14" name="Text 12"/>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C8102E"/>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0E10"/>
        </a:solidFill>
      </p:bgPr>
    </p:bg>
    <p:spTree>
      <p:nvGrpSpPr>
        <p:cNvPr id="1" name=""/>
        <p:cNvGrpSpPr/>
        <p:nvPr/>
      </p:nvGrpSpPr>
      <p:grpSpPr>
        <a:xfrm>
          <a:off x="0" y="0"/>
          <a:ext cx="0" cy="0"/>
          <a:chOff x="0" y="0"/>
          <a:chExt cx="0" cy="0"/>
        </a:xfrm>
      </p:grpSpPr>
      <p:sp>
        <p:nvSpPr>
          <p:cNvPr id="2" name="Text 0"/>
          <p:cNvSpPr/>
          <p:nvPr/>
        </p:nvSpPr>
        <p:spPr>
          <a:xfrm>
            <a:off x="457200" y="365760"/>
            <a:ext cx="4572000" cy="274320"/>
          </a:xfrm>
          <a:prstGeom prst="rect">
            <a:avLst/>
          </a:prstGeom>
          <a:noFill/>
          <a:ln/>
        </p:spPr>
        <p:txBody>
          <a:bodyPr wrap="square" rtlCol="0" anchor="ctr"/>
          <a:lstStyle/>
          <a:p>
            <a:pPr indent="0" marL="0">
              <a:buNone/>
            </a:pPr>
            <a:r>
              <a:rPr lang="en-US" sz="1300" b="1" spc="800" kern="0" dirty="0">
                <a:solidFill>
                  <a:srgbClr val="F2A516"/>
                </a:solidFill>
                <a:latin typeface="Calibri" pitchFamily="34" charset="0"/>
                <a:ea typeface="Calibri" pitchFamily="34" charset="-122"/>
                <a:cs typeface="Calibri" pitchFamily="34" charset="-120"/>
              </a:rPr>
              <a:t>THE TAKEAWAY</a:t>
            </a:r>
            <a:endParaRPr lang="en-US" sz="1300" dirty="0"/>
          </a:p>
        </p:txBody>
      </p:sp>
      <p:sp>
        <p:nvSpPr>
          <p:cNvPr id="3" name="Text 1"/>
          <p:cNvSpPr/>
          <p:nvPr/>
        </p:nvSpPr>
        <p:spPr>
          <a:xfrm>
            <a:off x="457200" y="1097280"/>
            <a:ext cx="8229600" cy="914400"/>
          </a:xfrm>
          <a:prstGeom prst="rect">
            <a:avLst/>
          </a:prstGeom>
          <a:noFill/>
          <a:ln/>
        </p:spPr>
        <p:txBody>
          <a:bodyPr wrap="square" rtlCol="0" anchor="ctr"/>
          <a:lstStyle/>
          <a:p>
            <a:pPr indent="0" marL="0">
              <a:buNone/>
            </a:pPr>
            <a:r>
              <a:rPr lang="en-US" sz="3200" i="1" dirty="0">
                <a:solidFill>
                  <a:srgbClr val="F7EFE2"/>
                </a:solidFill>
                <a:latin typeface="Georgia" pitchFamily="34" charset="0"/>
                <a:ea typeface="Georgia" pitchFamily="34" charset="-122"/>
                <a:cs typeface="Georgia" pitchFamily="34" charset="-120"/>
              </a:rPr>
              <a:t>Your obedience may not always make sense in the moment...</a:t>
            </a:r>
            <a:endParaRPr lang="en-US" sz="3200" dirty="0"/>
          </a:p>
        </p:txBody>
      </p:sp>
      <p:sp>
        <p:nvSpPr>
          <p:cNvPr id="4" name="Text 2"/>
          <p:cNvSpPr/>
          <p:nvPr/>
        </p:nvSpPr>
        <p:spPr>
          <a:xfrm>
            <a:off x="457200" y="2103120"/>
            <a:ext cx="8229600" cy="1280160"/>
          </a:xfrm>
          <a:prstGeom prst="rect">
            <a:avLst/>
          </a:prstGeom>
          <a:noFill/>
          <a:ln/>
        </p:spPr>
        <p:txBody>
          <a:bodyPr wrap="square" rtlCol="0" anchor="ctr"/>
          <a:lstStyle/>
          <a:p>
            <a:pPr indent="0" marL="0">
              <a:buNone/>
            </a:pPr>
            <a:r>
              <a:rPr lang="en-US" sz="3600" b="1" i="1" dirty="0">
                <a:solidFill>
                  <a:srgbClr val="F2A516"/>
                </a:solidFill>
                <a:latin typeface="Georgia" pitchFamily="34" charset="0"/>
                <a:ea typeface="Georgia" pitchFamily="34" charset="-122"/>
                <a:cs typeface="Georgia" pitchFamily="34" charset="-120"/>
              </a:rPr>
              <a:t>but your obedience is what builds the faith.</a:t>
            </a:r>
            <a:endParaRPr lang="en-US" sz="3600" dirty="0"/>
          </a:p>
        </p:txBody>
      </p:sp>
      <p:sp>
        <p:nvSpPr>
          <p:cNvPr id="5" name="Text 3"/>
          <p:cNvSpPr/>
          <p:nvPr/>
        </p:nvSpPr>
        <p:spPr>
          <a:xfrm>
            <a:off x="457200" y="3520440"/>
            <a:ext cx="7315200" cy="502920"/>
          </a:xfrm>
          <a:prstGeom prst="rect">
            <a:avLst/>
          </a:prstGeom>
          <a:noFill/>
          <a:ln/>
        </p:spPr>
        <p:txBody>
          <a:bodyPr wrap="square" rtlCol="0" anchor="ctr"/>
          <a:lstStyle/>
          <a:p>
            <a:pPr indent="0" marL="0">
              <a:buNone/>
            </a:pPr>
            <a:r>
              <a:rPr lang="en-US" sz="1400" i="1" dirty="0">
                <a:solidFill>
                  <a:srgbClr val="B8AC95"/>
                </a:solidFill>
                <a:latin typeface="Calibri" pitchFamily="34" charset="0"/>
                <a:ea typeface="Calibri" pitchFamily="34" charset="-122"/>
                <a:cs typeface="Calibri" pitchFamily="34" charset="-120"/>
              </a:rPr>
              <a:t>Submission stimulates strength. Obedience provides proof. Walk by faith, live by faith, and watch Him align your steps.</a:t>
            </a:r>
            <a:endParaRPr lang="en-US" sz="1400" dirty="0"/>
          </a:p>
        </p:txBody>
      </p:sp>
      <p:sp>
        <p:nvSpPr>
          <p:cNvPr id="6" name="Text 4"/>
          <p:cNvSpPr/>
          <p:nvPr/>
        </p:nvSpPr>
        <p:spPr>
          <a:xfrm>
            <a:off x="457200" y="4114800"/>
            <a:ext cx="7315200" cy="274320"/>
          </a:xfrm>
          <a:prstGeom prst="rect">
            <a:avLst/>
          </a:prstGeom>
          <a:noFill/>
          <a:ln/>
        </p:spPr>
        <p:txBody>
          <a:bodyPr wrap="square" rtlCol="0" anchor="ctr"/>
          <a:lstStyle/>
          <a:p>
            <a:pPr indent="0" marL="0">
              <a:buNone/>
            </a:pPr>
            <a:r>
              <a:rPr lang="en-US" sz="1100" i="1" dirty="0">
                <a:solidFill>
                  <a:srgbClr val="B8AC95"/>
                </a:solidFill>
                <a:latin typeface="Calibri" pitchFamily="34" charset="0"/>
                <a:ea typeface="Calibri" pitchFamily="34" charset="-122"/>
                <a:cs typeface="Calibri" pitchFamily="34" charset="-120"/>
              </a:rPr>
              <a:t>— Obedience Over Agreement   •   Pastor Chris   •   The City Fire Starters</a:t>
            </a:r>
            <a:endParaRPr lang="en-US" sz="1100" dirty="0"/>
          </a:p>
        </p:txBody>
      </p:sp>
      <p:pic>
        <p:nvPicPr>
          <p:cNvPr id="7" name="Image 0" descr="/sessions/determined-fervent-darwin/mnt/The City Fire Starters Church/Fire Starters Logo.PNG">    </p:cNvPr>
          <p:cNvPicPr>
            <a:picLocks noChangeAspect="1"/>
          </p:cNvPicPr>
          <p:nvPr/>
        </p:nvPicPr>
        <p:blipFill>
          <a:blip r:embed="rId1"/>
          <a:stretch>
            <a:fillRect/>
          </a:stretch>
        </p:blipFill>
        <p:spPr>
          <a:xfrm>
            <a:off x="8183880" y="4187952"/>
            <a:ext cx="777240" cy="777240"/>
          </a:xfrm>
          <a:prstGeom prst="rect">
            <a:avLst/>
          </a:prstGeom>
        </p:spPr>
      </p:pic>
      <p:sp>
        <p:nvSpPr>
          <p:cNvPr id="8" name="Text 5"/>
          <p:cNvSpPr/>
          <p:nvPr/>
        </p:nvSpPr>
        <p:spPr>
          <a:xfrm>
            <a:off x="365760" y="4846320"/>
            <a:ext cx="1828800" cy="228600"/>
          </a:xfrm>
          <a:prstGeom prst="rect">
            <a:avLst/>
          </a:prstGeom>
          <a:noFill/>
          <a:ln/>
        </p:spPr>
        <p:txBody>
          <a:bodyPr wrap="square" rtlCol="0" anchor="ctr"/>
          <a:lstStyle/>
          <a:p>
            <a:pPr algn="l" indent="0" marL="0">
              <a:buNone/>
            </a:pPr>
            <a:r>
              <a:rPr lang="en-US" sz="1000" dirty="0">
                <a:solidFill>
                  <a:srgbClr val="B8AC95"/>
                </a:solidFill>
                <a:latin typeface="Calibri" pitchFamily="34" charset="0"/>
                <a:ea typeface="Calibri" pitchFamily="34" charset="-122"/>
                <a:cs typeface="Calibri" pitchFamily="34" charset="-120"/>
              </a:rPr>
              <a:t>Slide 8 of 8</a:t>
            </a:r>
            <a:endParaRPr lang="en-US" sz="1000" dirty="0"/>
          </a:p>
        </p:txBody>
      </p:sp>
      <p:sp>
        <p:nvSpPr>
          <p:cNvPr id="9" name="Text 6"/>
          <p:cNvSpPr/>
          <p:nvPr/>
        </p:nvSpPr>
        <p:spPr>
          <a:xfrm>
            <a:off x="4114800" y="4846320"/>
            <a:ext cx="4572000" cy="228600"/>
          </a:xfrm>
          <a:prstGeom prst="rect">
            <a:avLst/>
          </a:prstGeom>
          <a:noFill/>
          <a:ln/>
        </p:spPr>
        <p:txBody>
          <a:bodyPr wrap="square" rtlCol="0" anchor="ctr"/>
          <a:lstStyle/>
          <a:p>
            <a:pPr algn="r" indent="0" marL="0">
              <a:buNone/>
            </a:pPr>
            <a:r>
              <a:rPr lang="en-US" sz="1000" b="1" spc="600" kern="0" dirty="0">
                <a:solidFill>
                  <a:srgbClr val="F2A516"/>
                </a:solidFill>
                <a:latin typeface="Calibri" pitchFamily="34" charset="0"/>
                <a:ea typeface="Calibri" pitchFamily="34" charset="-122"/>
                <a:cs typeface="Calibri" pitchFamily="34" charset="-120"/>
              </a:rPr>
              <a:t>IGNITE.  EQUIP.  EVANGELIZE.</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2026-06-01T16:49:27Z</dcterms:created>
  <dcterms:modified xsi:type="dcterms:W3CDTF">2026-06-01T16:49:27Z</dcterms:modified>
</cp:coreProperties>
</file>