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E0E10"/>
        </a:solidFill>
      </p:bgPr>
    </p:bg>
    <p:spTree>
      <p:nvGrpSpPr>
        <p:cNvPr id="1" name=""/>
        <p:cNvGrpSpPr/>
        <p:nvPr/>
      </p:nvGrpSpPr>
      <p:grpSpPr>
        <a:xfrm>
          <a:off x="0" y="0"/>
          <a:ext cx="0" cy="0"/>
          <a:chOff x="0" y="0"/>
          <a:chExt cx="0" cy="0"/>
        </a:xfrm>
      </p:grpSpPr>
      <p:sp>
        <p:nvSpPr>
          <p:cNvPr id="2" name="Text 0"/>
          <p:cNvSpPr/>
          <p:nvPr/>
        </p:nvSpPr>
        <p:spPr>
          <a:xfrm>
            <a:off x="457200" y="457200"/>
            <a:ext cx="5029200" cy="292608"/>
          </a:xfrm>
          <a:prstGeom prst="rect">
            <a:avLst/>
          </a:prstGeom>
          <a:noFill/>
          <a:ln/>
        </p:spPr>
        <p:txBody>
          <a:bodyPr wrap="square" rtlCol="0" anchor="ctr"/>
          <a:lstStyle/>
          <a:p>
            <a:pPr indent="0" marL="0">
              <a:buNone/>
            </a:pPr>
            <a:r>
              <a:rPr lang="en-US" sz="1300" b="1" spc="1000" kern="0" dirty="0">
                <a:solidFill>
                  <a:srgbClr val="F2A516"/>
                </a:solidFill>
                <a:latin typeface="Calibri" pitchFamily="34" charset="0"/>
                <a:ea typeface="Calibri" pitchFamily="34" charset="-122"/>
                <a:cs typeface="Calibri" pitchFamily="34" charset="-120"/>
              </a:rPr>
              <a:t>SERMON BRIEF</a:t>
            </a:r>
            <a:endParaRPr lang="en-US" sz="1300" dirty="0"/>
          </a:p>
        </p:txBody>
      </p:sp>
      <p:sp>
        <p:nvSpPr>
          <p:cNvPr id="3" name="Text 1"/>
          <p:cNvSpPr/>
          <p:nvPr/>
        </p:nvSpPr>
        <p:spPr>
          <a:xfrm>
            <a:off x="457200" y="960120"/>
            <a:ext cx="5943600" cy="1463040"/>
          </a:xfrm>
          <a:prstGeom prst="rect">
            <a:avLst/>
          </a:prstGeom>
          <a:noFill/>
          <a:ln/>
        </p:spPr>
        <p:txBody>
          <a:bodyPr wrap="square" rtlCol="0" anchor="ctr"/>
          <a:lstStyle/>
          <a:p>
            <a:pPr indent="0" marL="0">
              <a:buNone/>
            </a:pPr>
            <a:r>
              <a:rPr lang="en-US" sz="4000" i="1" dirty="0">
                <a:solidFill>
                  <a:srgbClr val="F7EFE2"/>
                </a:solidFill>
                <a:latin typeface="Georgia" pitchFamily="34" charset="0"/>
                <a:ea typeface="Georgia" pitchFamily="34" charset="-122"/>
                <a:cs typeface="Georgia" pitchFamily="34" charset="-120"/>
              </a:rPr>
              <a:t>The Enemy's Subtle Compromise</a:t>
            </a:r>
            <a:endParaRPr lang="en-US" sz="4000" dirty="0"/>
          </a:p>
        </p:txBody>
      </p:sp>
      <p:sp>
        <p:nvSpPr>
          <p:cNvPr id="4" name="Text 2"/>
          <p:cNvSpPr/>
          <p:nvPr/>
        </p:nvSpPr>
        <p:spPr>
          <a:xfrm>
            <a:off x="457200" y="2423160"/>
            <a:ext cx="5852160" cy="640080"/>
          </a:xfrm>
          <a:prstGeom prst="rect">
            <a:avLst/>
          </a:prstGeom>
          <a:noFill/>
          <a:ln/>
        </p:spPr>
        <p:txBody>
          <a:bodyPr wrap="square" rtlCol="0" anchor="ctr"/>
          <a:lstStyle/>
          <a:p>
            <a:pPr indent="0" marL="0">
              <a:buNone/>
            </a:pPr>
            <a:r>
              <a:rPr lang="en-US" sz="1600" i="1" dirty="0">
                <a:solidFill>
                  <a:srgbClr val="B8AC95"/>
                </a:solidFill>
                <a:latin typeface="Georgia" pitchFamily="34" charset="0"/>
                <a:ea typeface="Georgia" pitchFamily="34" charset="-122"/>
                <a:cs typeface="Georgia" pitchFamily="34" charset="-120"/>
              </a:rPr>
              <a:t>He doesn't pull you away at once. He seasons you slowly.</a:t>
            </a:r>
            <a:endParaRPr lang="en-US" sz="1600" dirty="0"/>
          </a:p>
        </p:txBody>
      </p:sp>
      <p:sp>
        <p:nvSpPr>
          <p:cNvPr id="5" name="Text 3"/>
          <p:cNvSpPr/>
          <p:nvPr/>
        </p:nvSpPr>
        <p:spPr>
          <a:xfrm>
            <a:off x="457200" y="3246120"/>
            <a:ext cx="5852160" cy="1463040"/>
          </a:xfrm>
          <a:prstGeom prst="rect">
            <a:avLst/>
          </a:prstGeom>
          <a:noFill/>
          <a:ln/>
        </p:spPr>
        <p:txBody>
          <a:bodyPr wrap="square" rtlCol="0" anchor="ctr"/>
          <a:lstStyle/>
          <a:p>
            <a:pPr indent="0" marL="0">
              <a:spcAft>
                <a:spcPts val="300"/>
              </a:spcAft>
              <a:buNone/>
            </a:pPr>
            <a:r>
              <a:rPr lang="en-US" sz="1600" b="1" dirty="0">
                <a:solidFill>
                  <a:srgbClr val="F7EFE2"/>
                </a:solidFill>
                <a:latin typeface="Calibri" pitchFamily="34" charset="0"/>
                <a:ea typeface="Calibri" pitchFamily="34" charset="-122"/>
                <a:cs typeface="Calibri" pitchFamily="34" charset="-120"/>
              </a:rPr>
              <a:t>Pastor Chris</a:t>
            </a:r>
            <a:endParaRPr lang="en-US" sz="1600" dirty="0"/>
          </a:p>
          <a:p>
            <a:pPr indent="0" marL="0">
              <a:spcAft>
                <a:spcPts val="300"/>
              </a:spcAft>
              <a:buNone/>
            </a:pPr>
            <a:r>
              <a:rPr lang="en-US" sz="1300" dirty="0">
                <a:solidFill>
                  <a:srgbClr val="B8AC95"/>
                </a:solidFill>
                <a:latin typeface="Calibri" pitchFamily="34" charset="0"/>
                <a:ea typeface="Calibri" pitchFamily="34" charset="-122"/>
                <a:cs typeface="Calibri" pitchFamily="34" charset="-120"/>
              </a:rPr>
              <a:t>The City Fire Starters</a:t>
            </a:r>
            <a:endParaRPr lang="en-US" sz="1600" dirty="0"/>
          </a:p>
          <a:p>
            <a:pPr indent="0" marL="0">
              <a:spcAft>
                <a:spcPts val="300"/>
              </a:spcAft>
              <a:buNone/>
            </a:pPr>
            <a:r>
              <a:rPr lang="en-US" sz="1300" i="1" dirty="0">
                <a:solidFill>
                  <a:srgbClr val="F2A516"/>
                </a:solidFill>
                <a:latin typeface="Calibri" pitchFamily="34" charset="0"/>
                <a:ea typeface="Calibri" pitchFamily="34" charset="-122"/>
                <a:cs typeface="Calibri" pitchFamily="34" charset="-120"/>
              </a:rPr>
              <a:t>Genesis 3:1-7</a:t>
            </a:r>
            <a:endParaRPr lang="en-US" sz="1600" dirty="0"/>
          </a:p>
          <a:p>
            <a:pPr indent="0" marL="0">
              <a:spcAft>
                <a:spcPts val="300"/>
              </a:spcAft>
              <a:buNone/>
            </a:pPr>
            <a:r>
              <a:rPr lang="en-US" sz="1100" i="1" dirty="0">
                <a:solidFill>
                  <a:srgbClr val="B8AC95"/>
                </a:solidFill>
                <a:latin typeface="Calibri" pitchFamily="34" charset="0"/>
                <a:ea typeface="Calibri" pitchFamily="34" charset="-122"/>
                <a:cs typeface="Calibri" pitchFamily="34" charset="-120"/>
              </a:rPr>
              <a:t>A rundown for personal reflection</a:t>
            </a:r>
            <a:endParaRPr lang="en-US" sz="1600" dirty="0"/>
          </a:p>
        </p:txBody>
      </p:sp>
      <p:pic>
        <p:nvPicPr>
          <p:cNvPr id="6" name="Image 0" descr="/sessions/wonderful-jolly-maxwell/mnt/Projects/Personal/The City Fire Starters Church/Fire Starters Logo.PNG">    </p:cNvPr>
          <p:cNvPicPr>
            <a:picLocks noChangeAspect="1"/>
          </p:cNvPicPr>
          <p:nvPr/>
        </p:nvPicPr>
        <p:blipFill>
          <a:blip r:embed="rId1"/>
          <a:stretch>
            <a:fillRect/>
          </a:stretch>
        </p:blipFill>
        <p:spPr>
          <a:xfrm>
            <a:off x="6446520" y="365760"/>
            <a:ext cx="2468880" cy="2468880"/>
          </a:xfrm>
          <a:prstGeom prst="rect">
            <a:avLst/>
          </a:prstGeom>
        </p:spPr>
      </p:pic>
      <p:sp>
        <p:nvSpPr>
          <p:cNvPr id="7" name="Text 4"/>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B8AC95"/>
                </a:solidFill>
                <a:latin typeface="Calibri" pitchFamily="34" charset="0"/>
                <a:ea typeface="Calibri" pitchFamily="34" charset="-122"/>
                <a:cs typeface="Calibri" pitchFamily="34" charset="-120"/>
              </a:rPr>
              <a:t>Slide 1 of 8</a:t>
            </a:r>
            <a:endParaRPr lang="en-US" sz="1000" dirty="0"/>
          </a:p>
        </p:txBody>
      </p:sp>
      <p:sp>
        <p:nvSpPr>
          <p:cNvPr id="8" name="Text 5"/>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F2A516"/>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BIG IDEA</a:t>
            </a:r>
            <a:endParaRPr lang="en-US" sz="1300" dirty="0"/>
          </a:p>
        </p:txBody>
      </p:sp>
      <p:sp>
        <p:nvSpPr>
          <p:cNvPr id="3" name="Text 1"/>
          <p:cNvSpPr/>
          <p:nvPr/>
        </p:nvSpPr>
        <p:spPr>
          <a:xfrm>
            <a:off x="457200" y="777240"/>
            <a:ext cx="8229600" cy="1280160"/>
          </a:xfrm>
          <a:prstGeom prst="rect">
            <a:avLst/>
          </a:prstGeom>
          <a:noFill/>
          <a:ln/>
        </p:spPr>
        <p:txBody>
          <a:bodyPr wrap="square" rtlCol="0" anchor="ctr"/>
          <a:lstStyle/>
          <a:p>
            <a:pPr indent="0" marL="0">
              <a:buNone/>
            </a:pPr>
            <a:r>
              <a:rPr lang="en-US" sz="2600" i="1" dirty="0">
                <a:solidFill>
                  <a:srgbClr val="1A1A1A"/>
                </a:solidFill>
                <a:latin typeface="Georgia" pitchFamily="34" charset="0"/>
                <a:ea typeface="Georgia" pitchFamily="34" charset="-122"/>
                <a:cs typeface="Georgia" pitchFamily="34" charset="-120"/>
              </a:rPr>
              <a:t>Compromise never arrives all at once. It gets sprinkled in.</a:t>
            </a:r>
            <a:endParaRPr lang="en-US" sz="2600" dirty="0"/>
          </a:p>
        </p:txBody>
      </p:sp>
      <p:sp>
        <p:nvSpPr>
          <p:cNvPr id="4" name="Shape 2"/>
          <p:cNvSpPr/>
          <p:nvPr/>
        </p:nvSpPr>
        <p:spPr>
          <a:xfrm>
            <a:off x="457200" y="2331720"/>
            <a:ext cx="4069080" cy="2331720"/>
          </a:xfrm>
          <a:prstGeom prst="rect">
            <a:avLst/>
          </a:prstGeom>
          <a:solidFill>
            <a:srgbClr val="FFFFFF"/>
          </a:solidFill>
          <a:ln w="9525">
            <a:solidFill>
              <a:srgbClr val="E9DFC9"/>
            </a:solidFill>
            <a:prstDash val="solid"/>
          </a:ln>
        </p:spPr>
      </p:sp>
      <p:sp>
        <p:nvSpPr>
          <p:cNvPr id="5" name="Text 3"/>
          <p:cNvSpPr/>
          <p:nvPr/>
        </p:nvSpPr>
        <p:spPr>
          <a:xfrm>
            <a:off x="685800" y="2514600"/>
            <a:ext cx="3611880" cy="256032"/>
          </a:xfrm>
          <a:prstGeom prst="rect">
            <a:avLst/>
          </a:prstGeom>
          <a:noFill/>
          <a:ln/>
        </p:spPr>
        <p:txBody>
          <a:bodyPr wrap="square" rtlCol="0" anchor="ctr"/>
          <a:lstStyle/>
          <a:p>
            <a:pPr indent="0" marL="0">
              <a:buNone/>
            </a:pPr>
            <a:r>
              <a:rPr lang="en-US" sz="1300" b="1" spc="800" kern="0" dirty="0">
                <a:solidFill>
                  <a:srgbClr val="C8102E"/>
                </a:solidFill>
                <a:latin typeface="Calibri" pitchFamily="34" charset="0"/>
                <a:ea typeface="Calibri" pitchFamily="34" charset="-122"/>
                <a:cs typeface="Calibri" pitchFamily="34" charset="-120"/>
              </a:rPr>
              <a:t>THE LIE</a:t>
            </a:r>
            <a:endParaRPr lang="en-US" sz="1300" dirty="0"/>
          </a:p>
        </p:txBody>
      </p:sp>
      <p:sp>
        <p:nvSpPr>
          <p:cNvPr id="6" name="Text 4"/>
          <p:cNvSpPr/>
          <p:nvPr/>
        </p:nvSpPr>
        <p:spPr>
          <a:xfrm>
            <a:off x="685800" y="2788920"/>
            <a:ext cx="3611880" cy="41148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I'm too far gone</a:t>
            </a:r>
            <a:endParaRPr lang="en-US" sz="1800" dirty="0"/>
          </a:p>
        </p:txBody>
      </p:sp>
      <p:sp>
        <p:nvSpPr>
          <p:cNvPr id="7" name="Text 5"/>
          <p:cNvSpPr/>
          <p:nvPr/>
        </p:nvSpPr>
        <p:spPr>
          <a:xfrm>
            <a:off x="685800" y="3246120"/>
            <a:ext cx="3611880" cy="1325880"/>
          </a:xfrm>
          <a:prstGeom prst="rect">
            <a:avLst/>
          </a:prstGeom>
          <a:noFill/>
          <a:ln/>
        </p:spPr>
        <p:txBody>
          <a:bodyPr wrap="square" rtlCol="0" anchor="ctr"/>
          <a:lstStyle/>
          <a:p>
            <a:pPr indent="0" marL="0">
              <a:buNone/>
            </a:pPr>
            <a:r>
              <a:rPr lang="en-US" sz="1150" dirty="0">
                <a:solidFill>
                  <a:srgbClr val="1A1A1A"/>
                </a:solidFill>
                <a:latin typeface="Calibri" pitchFamily="34" charset="0"/>
                <a:ea typeface="Calibri" pitchFamily="34" charset="-122"/>
                <a:cs typeface="Calibri" pitchFamily="34" charset="-120"/>
              </a:rPr>
              <a:t>A compromise in the past convinces you of a lie in the present: that you have drifted past the point of return. Pastor Chris believed it himself. The enemy sets the markers, then tells you the distance is permanent.</a:t>
            </a:r>
            <a:endParaRPr lang="en-US" sz="1150" dirty="0"/>
          </a:p>
        </p:txBody>
      </p:sp>
      <p:sp>
        <p:nvSpPr>
          <p:cNvPr id="8" name="Shape 6"/>
          <p:cNvSpPr/>
          <p:nvPr/>
        </p:nvSpPr>
        <p:spPr>
          <a:xfrm>
            <a:off x="4617720" y="2331720"/>
            <a:ext cx="4069080" cy="2331720"/>
          </a:xfrm>
          <a:prstGeom prst="rect">
            <a:avLst/>
          </a:prstGeom>
          <a:solidFill>
            <a:srgbClr val="FFFFFF"/>
          </a:solidFill>
          <a:ln w="9525">
            <a:solidFill>
              <a:srgbClr val="E9DFC9"/>
            </a:solidFill>
            <a:prstDash val="solid"/>
          </a:ln>
        </p:spPr>
      </p:sp>
      <p:sp>
        <p:nvSpPr>
          <p:cNvPr id="9" name="Text 7"/>
          <p:cNvSpPr/>
          <p:nvPr/>
        </p:nvSpPr>
        <p:spPr>
          <a:xfrm>
            <a:off x="4846320" y="2514600"/>
            <a:ext cx="3611880" cy="256032"/>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TRUTH</a:t>
            </a:r>
            <a:endParaRPr lang="en-US" sz="1300" dirty="0"/>
          </a:p>
        </p:txBody>
      </p:sp>
      <p:sp>
        <p:nvSpPr>
          <p:cNvPr id="10" name="Text 8"/>
          <p:cNvSpPr/>
          <p:nvPr/>
        </p:nvSpPr>
        <p:spPr>
          <a:xfrm>
            <a:off x="4846320" y="2788920"/>
            <a:ext cx="3611880" cy="41148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Where are you is a question</a:t>
            </a:r>
            <a:endParaRPr lang="en-US" sz="1800" dirty="0"/>
          </a:p>
        </p:txBody>
      </p:sp>
      <p:sp>
        <p:nvSpPr>
          <p:cNvPr id="11" name="Text 9"/>
          <p:cNvSpPr/>
          <p:nvPr/>
        </p:nvSpPr>
        <p:spPr>
          <a:xfrm>
            <a:off x="4846320" y="3246120"/>
            <a:ext cx="3611880" cy="1325880"/>
          </a:xfrm>
          <a:prstGeom prst="rect">
            <a:avLst/>
          </a:prstGeom>
          <a:noFill/>
          <a:ln/>
        </p:spPr>
        <p:txBody>
          <a:bodyPr wrap="square" rtlCol="0" anchor="ctr"/>
          <a:lstStyle/>
          <a:p>
            <a:pPr indent="0" marL="0">
              <a:buNone/>
            </a:pPr>
            <a:r>
              <a:rPr lang="en-US" sz="1150" dirty="0">
                <a:solidFill>
                  <a:srgbClr val="1A1A1A"/>
                </a:solidFill>
                <a:latin typeface="Calibri" pitchFamily="34" charset="0"/>
                <a:ea typeface="Calibri" pitchFamily="34" charset="-122"/>
                <a:cs typeface="Calibri" pitchFamily="34" charset="-120"/>
              </a:rPr>
              <a:t>God walked into the garden knowing exactly where Adam was. He asked anyway. It is not a verdict, it is a search. He comes down to our level looking for us, still giving grace, still giving mercy.</a:t>
            </a:r>
            <a:endParaRPr lang="en-US" sz="1150" dirty="0"/>
          </a:p>
        </p:txBody>
      </p:sp>
      <p:sp>
        <p:nvSpPr>
          <p:cNvPr id="12" name="Text 10"/>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2 of 8</a:t>
            </a:r>
            <a:endParaRPr lang="en-US" sz="1000" dirty="0"/>
          </a:p>
        </p:txBody>
      </p:sp>
      <p:sp>
        <p:nvSpPr>
          <p:cNvPr id="13" name="Text 11"/>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ANCHOR STORY</a:t>
            </a:r>
            <a:endParaRPr lang="en-US" sz="1300" dirty="0"/>
          </a:p>
        </p:txBody>
      </p:sp>
      <p:sp>
        <p:nvSpPr>
          <p:cNvPr id="3" name="Text 1"/>
          <p:cNvSpPr/>
          <p:nvPr/>
        </p:nvSpPr>
        <p:spPr>
          <a:xfrm>
            <a:off x="457200" y="731520"/>
            <a:ext cx="8229600" cy="548640"/>
          </a:xfrm>
          <a:prstGeom prst="rect">
            <a:avLst/>
          </a:prstGeom>
          <a:noFill/>
          <a:ln/>
        </p:spPr>
        <p:txBody>
          <a:bodyPr wrap="square" rtlCol="0" anchor="ctr"/>
          <a:lstStyle/>
          <a:p>
            <a:pPr indent="0" marL="0">
              <a:buNone/>
            </a:pPr>
            <a:r>
              <a:rPr lang="en-US" sz="2800" b="1" dirty="0">
                <a:solidFill>
                  <a:srgbClr val="1A1A1A"/>
                </a:solidFill>
                <a:latin typeface="Georgia" pitchFamily="34" charset="0"/>
                <a:ea typeface="Georgia" pitchFamily="34" charset="-122"/>
                <a:cs typeface="Georgia" pitchFamily="34" charset="-120"/>
              </a:rPr>
              <a:t>How the enemy spent thirty years building an alcoholic</a:t>
            </a:r>
            <a:endParaRPr lang="en-US" sz="2800" dirty="0"/>
          </a:p>
        </p:txBody>
      </p:sp>
      <p:sp>
        <p:nvSpPr>
          <p:cNvPr id="4" name="Shape 2"/>
          <p:cNvSpPr/>
          <p:nvPr/>
        </p:nvSpPr>
        <p:spPr>
          <a:xfrm>
            <a:off x="457200" y="1691640"/>
            <a:ext cx="2011680" cy="2880360"/>
          </a:xfrm>
          <a:prstGeom prst="rect">
            <a:avLst/>
          </a:prstGeom>
          <a:solidFill>
            <a:srgbClr val="FFFFFF"/>
          </a:solidFill>
          <a:ln w="9525">
            <a:solidFill>
              <a:srgbClr val="E9DFC9"/>
            </a:solidFill>
            <a:prstDash val="solid"/>
          </a:ln>
        </p:spPr>
      </p:sp>
      <p:sp>
        <p:nvSpPr>
          <p:cNvPr id="5" name="Text 3"/>
          <p:cNvSpPr/>
          <p:nvPr/>
        </p:nvSpPr>
        <p:spPr>
          <a:xfrm>
            <a:off x="621792"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1</a:t>
            </a:r>
            <a:endParaRPr lang="en-US" sz="5600" dirty="0"/>
          </a:p>
        </p:txBody>
      </p:sp>
      <p:sp>
        <p:nvSpPr>
          <p:cNvPr id="6" name="Text 4"/>
          <p:cNvSpPr/>
          <p:nvPr/>
        </p:nvSpPr>
        <p:spPr>
          <a:xfrm>
            <a:off x="621792"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Refused</a:t>
            </a:r>
            <a:endParaRPr lang="en-US" sz="1800" dirty="0"/>
          </a:p>
        </p:txBody>
      </p:sp>
      <p:sp>
        <p:nvSpPr>
          <p:cNvPr id="7" name="Text 5"/>
          <p:cNvSpPr/>
          <p:nvPr/>
        </p:nvSpPr>
        <p:spPr>
          <a:xfrm>
            <a:off x="621792"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Handed a beer as a young child, he tasted it and thought it was disgusting. High school, same answer. The enemy took notes and waited.</a:t>
            </a:r>
            <a:endParaRPr lang="en-US" sz="1100" dirty="0"/>
          </a:p>
        </p:txBody>
      </p:sp>
      <p:sp>
        <p:nvSpPr>
          <p:cNvPr id="8" name="Shape 6"/>
          <p:cNvSpPr/>
          <p:nvPr/>
        </p:nvSpPr>
        <p:spPr>
          <a:xfrm>
            <a:off x="2587752" y="1691640"/>
            <a:ext cx="2011680" cy="2880360"/>
          </a:xfrm>
          <a:prstGeom prst="rect">
            <a:avLst/>
          </a:prstGeom>
          <a:solidFill>
            <a:srgbClr val="FFFFFF"/>
          </a:solidFill>
          <a:ln w="9525">
            <a:solidFill>
              <a:srgbClr val="E9DFC9"/>
            </a:solidFill>
            <a:prstDash val="solid"/>
          </a:ln>
        </p:spPr>
      </p:sp>
      <p:sp>
        <p:nvSpPr>
          <p:cNvPr id="9" name="Text 7"/>
          <p:cNvSpPr/>
          <p:nvPr/>
        </p:nvSpPr>
        <p:spPr>
          <a:xfrm>
            <a:off x="2752344"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2</a:t>
            </a:r>
            <a:endParaRPr lang="en-US" sz="5600" dirty="0"/>
          </a:p>
        </p:txBody>
      </p:sp>
      <p:sp>
        <p:nvSpPr>
          <p:cNvPr id="10" name="Text 8"/>
          <p:cNvSpPr/>
          <p:nvPr/>
        </p:nvSpPr>
        <p:spPr>
          <a:xfrm>
            <a:off x="2752344"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Sampled</a:t>
            </a:r>
            <a:endParaRPr lang="en-US" sz="1800" dirty="0"/>
          </a:p>
        </p:txBody>
      </p:sp>
      <p:sp>
        <p:nvSpPr>
          <p:cNvPr id="11" name="Text 9"/>
          <p:cNvSpPr/>
          <p:nvPr/>
        </p:nvSpPr>
        <p:spPr>
          <a:xfrm>
            <a:off x="2752344"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Wine coolers and Mad Dog 2020 went down easy. With them came a buzz, and with the buzz came courage he did not have sober.</a:t>
            </a:r>
            <a:endParaRPr lang="en-US" sz="1100" dirty="0"/>
          </a:p>
        </p:txBody>
      </p:sp>
      <p:sp>
        <p:nvSpPr>
          <p:cNvPr id="12" name="Shape 10"/>
          <p:cNvSpPr/>
          <p:nvPr/>
        </p:nvSpPr>
        <p:spPr>
          <a:xfrm>
            <a:off x="4718304" y="1691640"/>
            <a:ext cx="2011680" cy="2880360"/>
          </a:xfrm>
          <a:prstGeom prst="rect">
            <a:avLst/>
          </a:prstGeom>
          <a:solidFill>
            <a:srgbClr val="FFFFFF"/>
          </a:solidFill>
          <a:ln w="9525">
            <a:solidFill>
              <a:srgbClr val="E9DFC9"/>
            </a:solidFill>
            <a:prstDash val="solid"/>
          </a:ln>
        </p:spPr>
      </p:sp>
      <p:sp>
        <p:nvSpPr>
          <p:cNvPr id="13" name="Text 11"/>
          <p:cNvSpPr/>
          <p:nvPr/>
        </p:nvSpPr>
        <p:spPr>
          <a:xfrm>
            <a:off x="4882896"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3</a:t>
            </a:r>
            <a:endParaRPr lang="en-US" sz="5600" dirty="0"/>
          </a:p>
        </p:txBody>
      </p:sp>
      <p:sp>
        <p:nvSpPr>
          <p:cNvPr id="14" name="Text 12"/>
          <p:cNvSpPr/>
          <p:nvPr/>
        </p:nvSpPr>
        <p:spPr>
          <a:xfrm>
            <a:off x="4882896"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Hooked</a:t>
            </a:r>
            <a:endParaRPr lang="en-US" sz="1800" dirty="0"/>
          </a:p>
        </p:txBody>
      </p:sp>
      <p:sp>
        <p:nvSpPr>
          <p:cNvPr id="15" name="Text 13"/>
          <p:cNvSpPr/>
          <p:nvPr/>
        </p:nvSpPr>
        <p:spPr>
          <a:xfrm>
            <a:off x="4882896"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In the military it took vodka, no chaser. His hands started shaking in his twenties. He switched to dark liquor and told no one.</a:t>
            </a:r>
            <a:endParaRPr lang="en-US" sz="1100" dirty="0"/>
          </a:p>
        </p:txBody>
      </p:sp>
      <p:sp>
        <p:nvSpPr>
          <p:cNvPr id="16" name="Shape 14"/>
          <p:cNvSpPr/>
          <p:nvPr/>
        </p:nvSpPr>
        <p:spPr>
          <a:xfrm>
            <a:off x="6848856" y="1691640"/>
            <a:ext cx="2011680" cy="2880360"/>
          </a:xfrm>
          <a:prstGeom prst="rect">
            <a:avLst/>
          </a:prstGeom>
          <a:solidFill>
            <a:srgbClr val="FFFFFF"/>
          </a:solidFill>
          <a:ln w="9525">
            <a:solidFill>
              <a:srgbClr val="E9DFC9"/>
            </a:solidFill>
            <a:prstDash val="solid"/>
          </a:ln>
        </p:spPr>
      </p:sp>
      <p:sp>
        <p:nvSpPr>
          <p:cNvPr id="17" name="Text 15"/>
          <p:cNvSpPr/>
          <p:nvPr/>
        </p:nvSpPr>
        <p:spPr>
          <a:xfrm>
            <a:off x="7013448"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4</a:t>
            </a:r>
            <a:endParaRPr lang="en-US" sz="5600" dirty="0"/>
          </a:p>
        </p:txBody>
      </p:sp>
      <p:sp>
        <p:nvSpPr>
          <p:cNvPr id="18" name="Text 16"/>
          <p:cNvSpPr/>
          <p:nvPr/>
        </p:nvSpPr>
        <p:spPr>
          <a:xfrm>
            <a:off x="7013448"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Freed</a:t>
            </a:r>
            <a:endParaRPr lang="en-US" sz="1800" dirty="0"/>
          </a:p>
        </p:txBody>
      </p:sp>
      <p:sp>
        <p:nvSpPr>
          <p:cNvPr id="19" name="Text 17"/>
          <p:cNvSpPr/>
          <p:nvPr/>
        </p:nvSpPr>
        <p:spPr>
          <a:xfrm>
            <a:off x="7013448"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He finally asked God to remove the taste and the desire. God removed it. Years sober now, standing in the pulpit telling it.</a:t>
            </a:r>
            <a:endParaRPr lang="en-US" sz="1100" dirty="0"/>
          </a:p>
        </p:txBody>
      </p:sp>
      <p:sp>
        <p:nvSpPr>
          <p:cNvPr id="20" name="Text 18"/>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3 of 8</a:t>
            </a:r>
            <a:endParaRPr lang="en-US" sz="1000" dirty="0"/>
          </a:p>
        </p:txBody>
      </p:sp>
      <p:sp>
        <p:nvSpPr>
          <p:cNvPr id="21" name="Text 19"/>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CHALLENGE</a:t>
            </a:r>
            <a:endParaRPr lang="en-US" sz="1300" dirty="0"/>
          </a:p>
        </p:txBody>
      </p:sp>
      <p:sp>
        <p:nvSpPr>
          <p:cNvPr id="3" name="Text 1"/>
          <p:cNvSpPr/>
          <p:nvPr/>
        </p:nvSpPr>
        <p:spPr>
          <a:xfrm>
            <a:off x="457200" y="731520"/>
            <a:ext cx="8229600" cy="502920"/>
          </a:xfrm>
          <a:prstGeom prst="rect">
            <a:avLst/>
          </a:prstGeom>
          <a:noFill/>
          <a:ln/>
        </p:spPr>
        <p:txBody>
          <a:bodyPr wrap="square" rtlCol="0" anchor="ctr"/>
          <a:lstStyle/>
          <a:p>
            <a:pPr indent="0" marL="0">
              <a:buNone/>
            </a:pPr>
            <a:r>
              <a:rPr lang="en-US" sz="2600" b="1" dirty="0">
                <a:solidFill>
                  <a:srgbClr val="1A1A1A"/>
                </a:solidFill>
                <a:latin typeface="Georgia" pitchFamily="34" charset="0"/>
                <a:ea typeface="Georgia" pitchFamily="34" charset="-122"/>
                <a:cs typeface="Georgia" pitchFamily="34" charset="-120"/>
              </a:rPr>
              <a:t>Four things this message asks of you</a:t>
            </a:r>
            <a:endParaRPr lang="en-US" sz="2600" dirty="0"/>
          </a:p>
        </p:txBody>
      </p:sp>
      <p:sp>
        <p:nvSpPr>
          <p:cNvPr id="4" name="Shape 2"/>
          <p:cNvSpPr/>
          <p:nvPr/>
        </p:nvSpPr>
        <p:spPr>
          <a:xfrm>
            <a:off x="457200" y="1371600"/>
            <a:ext cx="4069080" cy="1691640"/>
          </a:xfrm>
          <a:prstGeom prst="rect">
            <a:avLst/>
          </a:prstGeom>
          <a:solidFill>
            <a:srgbClr val="FFFFFF"/>
          </a:solidFill>
          <a:ln w="9525">
            <a:solidFill>
              <a:srgbClr val="E9DFC9"/>
            </a:solidFill>
            <a:prstDash val="solid"/>
          </a:ln>
        </p:spPr>
      </p:sp>
      <p:sp>
        <p:nvSpPr>
          <p:cNvPr id="5" name="Text 3"/>
          <p:cNvSpPr/>
          <p:nvPr/>
        </p:nvSpPr>
        <p:spPr>
          <a:xfrm>
            <a:off x="640080" y="15087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01</a:t>
            </a:r>
            <a:endParaRPr lang="en-US" sz="3200" dirty="0"/>
          </a:p>
        </p:txBody>
      </p:sp>
      <p:sp>
        <p:nvSpPr>
          <p:cNvPr id="6" name="Text 4"/>
          <p:cNvSpPr/>
          <p:nvPr/>
        </p:nvSpPr>
        <p:spPr>
          <a:xfrm>
            <a:off x="1463040" y="15361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Name the sprinkle</a:t>
            </a:r>
            <a:endParaRPr lang="en-US" sz="1300" dirty="0"/>
          </a:p>
        </p:txBody>
      </p:sp>
      <p:sp>
        <p:nvSpPr>
          <p:cNvPr id="7" name="Text 5"/>
          <p:cNvSpPr/>
          <p:nvPr/>
        </p:nvSpPr>
        <p:spPr>
          <a:xfrm>
            <a:off x="1463040" y="20848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Find the ingredient in your life you never chose. A little confusion here, a little animosity there. Name it before it finishes the recipe.</a:t>
            </a:r>
            <a:endParaRPr lang="en-US" sz="1050" dirty="0"/>
          </a:p>
        </p:txBody>
      </p:sp>
      <p:sp>
        <p:nvSpPr>
          <p:cNvPr id="8" name="Shape 6"/>
          <p:cNvSpPr/>
          <p:nvPr/>
        </p:nvSpPr>
        <p:spPr>
          <a:xfrm>
            <a:off x="4709160" y="1371600"/>
            <a:ext cx="4069080" cy="1691640"/>
          </a:xfrm>
          <a:prstGeom prst="rect">
            <a:avLst/>
          </a:prstGeom>
          <a:solidFill>
            <a:srgbClr val="FFFFFF"/>
          </a:solidFill>
          <a:ln w="9525">
            <a:solidFill>
              <a:srgbClr val="E9DFC9"/>
            </a:solidFill>
            <a:prstDash val="solid"/>
          </a:ln>
        </p:spPr>
      </p:sp>
      <p:sp>
        <p:nvSpPr>
          <p:cNvPr id="9" name="Text 7"/>
          <p:cNvSpPr/>
          <p:nvPr/>
        </p:nvSpPr>
        <p:spPr>
          <a:xfrm>
            <a:off x="4892040" y="15087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02</a:t>
            </a:r>
            <a:endParaRPr lang="en-US" sz="3200" dirty="0"/>
          </a:p>
        </p:txBody>
      </p:sp>
      <p:sp>
        <p:nvSpPr>
          <p:cNvPr id="10" name="Text 8"/>
          <p:cNvSpPr/>
          <p:nvPr/>
        </p:nvSpPr>
        <p:spPr>
          <a:xfrm>
            <a:off x="5715000" y="15361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Hold the actual book</a:t>
            </a:r>
            <a:endParaRPr lang="en-US" sz="1300" dirty="0"/>
          </a:p>
        </p:txBody>
      </p:sp>
      <p:sp>
        <p:nvSpPr>
          <p:cNvPr id="11" name="Text 9"/>
          <p:cNvSpPr/>
          <p:nvPr/>
        </p:nvSpPr>
        <p:spPr>
          <a:xfrm>
            <a:off x="5715000" y="20848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Read the Bible for yourself, on paper. Words get quietly edited in a digital world, and a borrowed understanding is not a relationship.</a:t>
            </a:r>
            <a:endParaRPr lang="en-US" sz="1050" dirty="0"/>
          </a:p>
        </p:txBody>
      </p:sp>
      <p:sp>
        <p:nvSpPr>
          <p:cNvPr id="12" name="Shape 10"/>
          <p:cNvSpPr/>
          <p:nvPr/>
        </p:nvSpPr>
        <p:spPr>
          <a:xfrm>
            <a:off x="457200" y="3200400"/>
            <a:ext cx="4069080" cy="1691640"/>
          </a:xfrm>
          <a:prstGeom prst="rect">
            <a:avLst/>
          </a:prstGeom>
          <a:solidFill>
            <a:srgbClr val="FFFFFF"/>
          </a:solidFill>
          <a:ln w="9525">
            <a:solidFill>
              <a:srgbClr val="E9DFC9"/>
            </a:solidFill>
            <a:prstDash val="solid"/>
          </a:ln>
        </p:spPr>
      </p:sp>
      <p:sp>
        <p:nvSpPr>
          <p:cNvPr id="13" name="Text 11"/>
          <p:cNvSpPr/>
          <p:nvPr/>
        </p:nvSpPr>
        <p:spPr>
          <a:xfrm>
            <a:off x="640080" y="33375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03</a:t>
            </a:r>
            <a:endParaRPr lang="en-US" sz="3200" dirty="0"/>
          </a:p>
        </p:txBody>
      </p:sp>
      <p:sp>
        <p:nvSpPr>
          <p:cNvPr id="14" name="Text 12"/>
          <p:cNvSpPr/>
          <p:nvPr/>
        </p:nvSpPr>
        <p:spPr>
          <a:xfrm>
            <a:off x="1463040" y="33649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Vent to God, not a bot</a:t>
            </a:r>
            <a:endParaRPr lang="en-US" sz="1300" dirty="0"/>
          </a:p>
        </p:txBody>
      </p:sp>
      <p:sp>
        <p:nvSpPr>
          <p:cNvPr id="15" name="Text 13"/>
          <p:cNvSpPr/>
          <p:nvPr/>
        </p:nvSpPr>
        <p:spPr>
          <a:xfrm>
            <a:off x="1463040" y="39136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Take what is heavy into the prayer closet. Pastor Chris trusts one AI: the Alpha's Intercession, seated at the right hand of God.</a:t>
            </a:r>
            <a:endParaRPr lang="en-US" sz="1050" dirty="0"/>
          </a:p>
        </p:txBody>
      </p:sp>
      <p:sp>
        <p:nvSpPr>
          <p:cNvPr id="16" name="Shape 14"/>
          <p:cNvSpPr/>
          <p:nvPr/>
        </p:nvSpPr>
        <p:spPr>
          <a:xfrm>
            <a:off x="4709160" y="3200400"/>
            <a:ext cx="4069080" cy="1691640"/>
          </a:xfrm>
          <a:prstGeom prst="rect">
            <a:avLst/>
          </a:prstGeom>
          <a:solidFill>
            <a:srgbClr val="FFFFFF"/>
          </a:solidFill>
          <a:ln w="9525">
            <a:solidFill>
              <a:srgbClr val="E9DFC9"/>
            </a:solidFill>
            <a:prstDash val="solid"/>
          </a:ln>
        </p:spPr>
      </p:sp>
      <p:sp>
        <p:nvSpPr>
          <p:cNvPr id="17" name="Text 15"/>
          <p:cNvSpPr/>
          <p:nvPr/>
        </p:nvSpPr>
        <p:spPr>
          <a:xfrm>
            <a:off x="4892040" y="33375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04</a:t>
            </a:r>
            <a:endParaRPr lang="en-US" sz="3200" dirty="0"/>
          </a:p>
        </p:txBody>
      </p:sp>
      <p:sp>
        <p:nvSpPr>
          <p:cNvPr id="18" name="Text 16"/>
          <p:cNvSpPr/>
          <p:nvPr/>
        </p:nvSpPr>
        <p:spPr>
          <a:xfrm>
            <a:off x="5715000" y="33649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Choose faith over fake</a:t>
            </a:r>
            <a:endParaRPr lang="en-US" sz="1300" dirty="0"/>
          </a:p>
        </p:txBody>
      </p:sp>
      <p:sp>
        <p:nvSpPr>
          <p:cNvPr id="19" name="Text 17"/>
          <p:cNvSpPr/>
          <p:nvPr/>
        </p:nvSpPr>
        <p:spPr>
          <a:xfrm>
            <a:off x="5715000" y="39136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Say it out loud and expect pushback. The declaration is the point at which the small foxes start showing up for the vine.</a:t>
            </a:r>
            <a:endParaRPr lang="en-US" sz="1050" dirty="0"/>
          </a:p>
        </p:txBody>
      </p:sp>
      <p:sp>
        <p:nvSpPr>
          <p:cNvPr id="20" name="Text 18"/>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4 of 8</a:t>
            </a:r>
            <a:endParaRPr lang="en-US" sz="1000" dirty="0"/>
          </a:p>
        </p:txBody>
      </p:sp>
      <p:sp>
        <p:nvSpPr>
          <p:cNvPr id="21" name="Text 19"/>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E0E10"/>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SCRIPTURE ANCHORS</a:t>
            </a:r>
            <a:endParaRPr lang="en-US" sz="1300" dirty="0"/>
          </a:p>
        </p:txBody>
      </p:sp>
      <p:sp>
        <p:nvSpPr>
          <p:cNvPr id="3" name="Text 1"/>
          <p:cNvSpPr/>
          <p:nvPr/>
        </p:nvSpPr>
        <p:spPr>
          <a:xfrm>
            <a:off x="457200" y="731520"/>
            <a:ext cx="8229600" cy="548640"/>
          </a:xfrm>
          <a:prstGeom prst="rect">
            <a:avLst/>
          </a:prstGeom>
          <a:noFill/>
          <a:ln/>
        </p:spPr>
        <p:txBody>
          <a:bodyPr wrap="square" rtlCol="0" anchor="ctr"/>
          <a:lstStyle/>
          <a:p>
            <a:pPr indent="0" marL="0">
              <a:buNone/>
            </a:pPr>
            <a:r>
              <a:rPr lang="en-US" sz="2600" i="1" dirty="0">
                <a:solidFill>
                  <a:srgbClr val="F7EFE2"/>
                </a:solidFill>
                <a:latin typeface="Georgia" pitchFamily="34" charset="0"/>
                <a:ea typeface="Georgia" pitchFamily="34" charset="-122"/>
                <a:cs typeface="Georgia" pitchFamily="34" charset="-120"/>
              </a:rPr>
              <a:t>Stand on these this week.</a:t>
            </a:r>
            <a:endParaRPr lang="en-US" sz="2600" dirty="0"/>
          </a:p>
        </p:txBody>
      </p:sp>
      <p:sp>
        <p:nvSpPr>
          <p:cNvPr id="4" name="Shape 2"/>
          <p:cNvSpPr/>
          <p:nvPr/>
        </p:nvSpPr>
        <p:spPr>
          <a:xfrm>
            <a:off x="457200" y="1691640"/>
            <a:ext cx="91440" cy="566928"/>
          </a:xfrm>
          <a:prstGeom prst="rect">
            <a:avLst/>
          </a:prstGeom>
          <a:solidFill>
            <a:srgbClr val="F2A516"/>
          </a:solidFill>
          <a:ln w="12700">
            <a:solidFill>
              <a:srgbClr val="F2A516"/>
            </a:solidFill>
            <a:prstDash val="solid"/>
          </a:ln>
        </p:spPr>
      </p:sp>
      <p:sp>
        <p:nvSpPr>
          <p:cNvPr id="5" name="Text 3"/>
          <p:cNvSpPr/>
          <p:nvPr/>
        </p:nvSpPr>
        <p:spPr>
          <a:xfrm>
            <a:off x="731520" y="1691640"/>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2 Corinthians 11:3-4</a:t>
            </a:r>
            <a:endParaRPr lang="en-US" sz="1800" dirty="0"/>
          </a:p>
        </p:txBody>
      </p:sp>
      <p:sp>
        <p:nvSpPr>
          <p:cNvPr id="6" name="Text 4"/>
          <p:cNvSpPr/>
          <p:nvPr/>
        </p:nvSpPr>
        <p:spPr>
          <a:xfrm>
            <a:off x="731520" y="2039112"/>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Paul's fear: minds led astray the same way Eve was.</a:t>
            </a:r>
            <a:endParaRPr lang="en-US" sz="1300" dirty="0"/>
          </a:p>
        </p:txBody>
      </p:sp>
      <p:sp>
        <p:nvSpPr>
          <p:cNvPr id="7" name="Shape 5"/>
          <p:cNvSpPr/>
          <p:nvPr/>
        </p:nvSpPr>
        <p:spPr>
          <a:xfrm>
            <a:off x="457200" y="2404872"/>
            <a:ext cx="91440" cy="566928"/>
          </a:xfrm>
          <a:prstGeom prst="rect">
            <a:avLst/>
          </a:prstGeom>
          <a:solidFill>
            <a:srgbClr val="F2A516"/>
          </a:solidFill>
          <a:ln w="12700">
            <a:solidFill>
              <a:srgbClr val="F2A516"/>
            </a:solidFill>
            <a:prstDash val="solid"/>
          </a:ln>
        </p:spPr>
      </p:sp>
      <p:sp>
        <p:nvSpPr>
          <p:cNvPr id="8" name="Text 6"/>
          <p:cNvSpPr/>
          <p:nvPr/>
        </p:nvSpPr>
        <p:spPr>
          <a:xfrm>
            <a:off x="731520" y="2404872"/>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1 Peter 5:8-10</a:t>
            </a:r>
            <a:endParaRPr lang="en-US" sz="1800" dirty="0"/>
          </a:p>
        </p:txBody>
      </p:sp>
      <p:sp>
        <p:nvSpPr>
          <p:cNvPr id="9" name="Text 7"/>
          <p:cNvSpPr/>
          <p:nvPr/>
        </p:nvSpPr>
        <p:spPr>
          <a:xfrm>
            <a:off x="731520" y="2752344"/>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The lion prowls, but God Himself restores you after a little while.</a:t>
            </a:r>
            <a:endParaRPr lang="en-US" sz="1300" dirty="0"/>
          </a:p>
        </p:txBody>
      </p:sp>
      <p:sp>
        <p:nvSpPr>
          <p:cNvPr id="10" name="Shape 8"/>
          <p:cNvSpPr/>
          <p:nvPr/>
        </p:nvSpPr>
        <p:spPr>
          <a:xfrm>
            <a:off x="457200" y="3118104"/>
            <a:ext cx="91440" cy="566928"/>
          </a:xfrm>
          <a:prstGeom prst="rect">
            <a:avLst/>
          </a:prstGeom>
          <a:solidFill>
            <a:srgbClr val="F2A516"/>
          </a:solidFill>
          <a:ln w="12700">
            <a:solidFill>
              <a:srgbClr val="F2A516"/>
            </a:solidFill>
            <a:prstDash val="solid"/>
          </a:ln>
        </p:spPr>
      </p:sp>
      <p:sp>
        <p:nvSpPr>
          <p:cNvPr id="11" name="Text 9"/>
          <p:cNvSpPr/>
          <p:nvPr/>
        </p:nvSpPr>
        <p:spPr>
          <a:xfrm>
            <a:off x="731520" y="3118104"/>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John 16:33</a:t>
            </a:r>
            <a:endParaRPr lang="en-US" sz="1800" dirty="0"/>
          </a:p>
        </p:txBody>
      </p:sp>
      <p:sp>
        <p:nvSpPr>
          <p:cNvPr id="12" name="Text 10"/>
          <p:cNvSpPr/>
          <p:nvPr/>
        </p:nvSpPr>
        <p:spPr>
          <a:xfrm>
            <a:off x="731520" y="3465576"/>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In the world, trouble. In Him, peace. He has overcome the world.</a:t>
            </a:r>
            <a:endParaRPr lang="en-US" sz="1300" dirty="0"/>
          </a:p>
        </p:txBody>
      </p:sp>
      <p:sp>
        <p:nvSpPr>
          <p:cNvPr id="13" name="Shape 11"/>
          <p:cNvSpPr/>
          <p:nvPr/>
        </p:nvSpPr>
        <p:spPr>
          <a:xfrm>
            <a:off x="457200" y="3831336"/>
            <a:ext cx="91440" cy="566928"/>
          </a:xfrm>
          <a:prstGeom prst="rect">
            <a:avLst/>
          </a:prstGeom>
          <a:solidFill>
            <a:srgbClr val="F2A516"/>
          </a:solidFill>
          <a:ln w="12700">
            <a:solidFill>
              <a:srgbClr val="F2A516"/>
            </a:solidFill>
            <a:prstDash val="solid"/>
          </a:ln>
        </p:spPr>
      </p:sp>
      <p:sp>
        <p:nvSpPr>
          <p:cNvPr id="14" name="Text 12"/>
          <p:cNvSpPr/>
          <p:nvPr/>
        </p:nvSpPr>
        <p:spPr>
          <a:xfrm>
            <a:off x="731520" y="3831336"/>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Ephesians 3:16-21</a:t>
            </a:r>
            <a:endParaRPr lang="en-US" sz="1800" dirty="0"/>
          </a:p>
        </p:txBody>
      </p:sp>
      <p:sp>
        <p:nvSpPr>
          <p:cNvPr id="15" name="Text 13"/>
          <p:cNvSpPr/>
          <p:nvPr/>
        </p:nvSpPr>
        <p:spPr>
          <a:xfrm>
            <a:off x="731520" y="4178808"/>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How wide and long and high and deep the love of Christ is.</a:t>
            </a:r>
            <a:endParaRPr lang="en-US" sz="1300" dirty="0"/>
          </a:p>
        </p:txBody>
      </p:sp>
      <p:sp>
        <p:nvSpPr>
          <p:cNvPr id="16" name="Text 14"/>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B8AC95"/>
                </a:solidFill>
                <a:latin typeface="Calibri" pitchFamily="34" charset="0"/>
                <a:ea typeface="Calibri" pitchFamily="34" charset="-122"/>
                <a:cs typeface="Calibri" pitchFamily="34" charset="-120"/>
              </a:rPr>
              <a:t>Slide 5 of 8</a:t>
            </a:r>
            <a:endParaRPr lang="en-US" sz="1000" dirty="0"/>
          </a:p>
        </p:txBody>
      </p:sp>
      <p:sp>
        <p:nvSpPr>
          <p:cNvPr id="17" name="Text 15"/>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F2A516"/>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TENSION</a:t>
            </a:r>
            <a:endParaRPr lang="en-US" sz="1300" dirty="0"/>
          </a:p>
        </p:txBody>
      </p:sp>
      <p:sp>
        <p:nvSpPr>
          <p:cNvPr id="3" name="Text 1"/>
          <p:cNvSpPr/>
          <p:nvPr/>
        </p:nvSpPr>
        <p:spPr>
          <a:xfrm>
            <a:off x="457200" y="822960"/>
            <a:ext cx="8229600" cy="1554480"/>
          </a:xfrm>
          <a:prstGeom prst="rect">
            <a:avLst/>
          </a:prstGeom>
          <a:noFill/>
          <a:ln/>
        </p:spPr>
        <p:txBody>
          <a:bodyPr wrap="square" rtlCol="0" anchor="ctr"/>
          <a:lstStyle/>
          <a:p>
            <a:pPr indent="0" marL="0">
              <a:buNone/>
            </a:pPr>
            <a:r>
              <a:rPr lang="en-US" sz="3000" b="1" i="1" dirty="0">
                <a:solidFill>
                  <a:srgbClr val="1A1A1A"/>
                </a:solidFill>
                <a:latin typeface="Georgia" pitchFamily="34" charset="0"/>
                <a:ea typeface="Georgia" pitchFamily="34" charset="-122"/>
                <a:cs typeface="Georgia" pitchFamily="34" charset="-120"/>
              </a:rPr>
              <a:t>He is not in a rush. He is in it for the long haul.</a:t>
            </a:r>
            <a:endParaRPr lang="en-US" sz="3000" dirty="0"/>
          </a:p>
        </p:txBody>
      </p:sp>
      <p:sp>
        <p:nvSpPr>
          <p:cNvPr id="4" name="Shape 2"/>
          <p:cNvSpPr/>
          <p:nvPr/>
        </p:nvSpPr>
        <p:spPr>
          <a:xfrm>
            <a:off x="457200" y="2606040"/>
            <a:ext cx="1463040" cy="54864"/>
          </a:xfrm>
          <a:prstGeom prst="rect">
            <a:avLst/>
          </a:prstGeom>
          <a:solidFill>
            <a:srgbClr val="F2A516"/>
          </a:solidFill>
          <a:ln w="12700">
            <a:solidFill>
              <a:srgbClr val="F2A516"/>
            </a:solidFill>
            <a:prstDash val="solid"/>
          </a:ln>
        </p:spPr>
      </p:sp>
      <p:sp>
        <p:nvSpPr>
          <p:cNvPr id="5" name="Text 3"/>
          <p:cNvSpPr/>
          <p:nvPr/>
        </p:nvSpPr>
        <p:spPr>
          <a:xfrm>
            <a:off x="457200" y="2788920"/>
            <a:ext cx="8229600" cy="502920"/>
          </a:xfrm>
          <a:prstGeom prst="rect">
            <a:avLst/>
          </a:prstGeom>
          <a:noFill/>
          <a:ln/>
        </p:spPr>
        <p:txBody>
          <a:bodyPr wrap="square" rtlCol="0" anchor="ctr"/>
          <a:lstStyle/>
          <a:p>
            <a:pPr indent="0" marL="0">
              <a:buNone/>
            </a:pPr>
            <a:r>
              <a:rPr lang="en-US" sz="1800" i="1" dirty="0">
                <a:solidFill>
                  <a:srgbClr val="1A1A1A"/>
                </a:solidFill>
                <a:latin typeface="Georgia" pitchFamily="34" charset="0"/>
                <a:ea typeface="Georgia" pitchFamily="34" charset="-122"/>
                <a:cs typeface="Georgia" pitchFamily="34" charset="-120"/>
              </a:rPr>
              <a:t>"You are not far away from me. You are just confused."</a:t>
            </a:r>
            <a:endParaRPr lang="en-US" sz="1800" dirty="0"/>
          </a:p>
        </p:txBody>
      </p:sp>
      <p:sp>
        <p:nvSpPr>
          <p:cNvPr id="6" name="Text 4"/>
          <p:cNvSpPr/>
          <p:nvPr/>
        </p:nvSpPr>
        <p:spPr>
          <a:xfrm>
            <a:off x="457200" y="3429000"/>
            <a:ext cx="8229600" cy="1280160"/>
          </a:xfrm>
          <a:prstGeom prst="rect">
            <a:avLst/>
          </a:prstGeom>
          <a:noFill/>
          <a:ln/>
        </p:spPr>
        <p:txBody>
          <a:bodyPr wrap="square" rtlCol="0" anchor="ctr"/>
          <a:lstStyle/>
          <a:p>
            <a:pPr indent="0" marL="0">
              <a:buNone/>
            </a:pPr>
            <a:r>
              <a:rPr lang="en-US" sz="1300" dirty="0">
                <a:solidFill>
                  <a:srgbClr val="1A1A1A"/>
                </a:solidFill>
                <a:latin typeface="Calibri" pitchFamily="34" charset="0"/>
                <a:ea typeface="Calibri" pitchFamily="34" charset="-122"/>
                <a:cs typeface="Calibri" pitchFamily="34" charset="-120"/>
              </a:rPr>
              <a:t>Compromise means to expose something to an unauthorized person, especially an enemy. Satan is patient, assigns spirits from birth, and only hurries when you get close to your purpose. The Hebrew in Genesis 3:8 makes the loss plain: the cool of the day is the wind or breath of the Spirit. God was walking with them. They hid from the very presence they were made for.</a:t>
            </a:r>
            <a:endParaRPr lang="en-US" sz="1300" dirty="0"/>
          </a:p>
        </p:txBody>
      </p:sp>
      <p:sp>
        <p:nvSpPr>
          <p:cNvPr id="7" name="Text 5"/>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6 of 8</a:t>
            </a:r>
            <a:endParaRPr lang="en-US" sz="1000" dirty="0"/>
          </a:p>
        </p:txBody>
      </p:sp>
      <p:sp>
        <p:nvSpPr>
          <p:cNvPr id="8" name="Text 6"/>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FOR YOUR REFLECTION</a:t>
            </a:r>
            <a:endParaRPr lang="en-US" sz="1300" dirty="0"/>
          </a:p>
        </p:txBody>
      </p:sp>
      <p:sp>
        <p:nvSpPr>
          <p:cNvPr id="3" name="Text 1"/>
          <p:cNvSpPr/>
          <p:nvPr/>
        </p:nvSpPr>
        <p:spPr>
          <a:xfrm>
            <a:off x="457200" y="731520"/>
            <a:ext cx="8229600" cy="502920"/>
          </a:xfrm>
          <a:prstGeom prst="rect">
            <a:avLst/>
          </a:prstGeom>
          <a:noFill/>
          <a:ln/>
        </p:spPr>
        <p:txBody>
          <a:bodyPr wrap="square" rtlCol="0" anchor="ctr"/>
          <a:lstStyle/>
          <a:p>
            <a:pPr indent="0" marL="0">
              <a:buNone/>
            </a:pPr>
            <a:r>
              <a:rPr lang="en-US" sz="3200" b="1" dirty="0">
                <a:solidFill>
                  <a:srgbClr val="1A1A1A"/>
                </a:solidFill>
                <a:latin typeface="Georgia" pitchFamily="34" charset="0"/>
                <a:ea typeface="Georgia" pitchFamily="34" charset="-122"/>
                <a:cs typeface="Georgia" pitchFamily="34" charset="-120"/>
              </a:rPr>
              <a:t>Sit with these this week.</a:t>
            </a:r>
            <a:endParaRPr lang="en-US" sz="3200" dirty="0"/>
          </a:p>
        </p:txBody>
      </p:sp>
      <p:sp>
        <p:nvSpPr>
          <p:cNvPr id="4" name="Text 2"/>
          <p:cNvSpPr/>
          <p:nvPr/>
        </p:nvSpPr>
        <p:spPr>
          <a:xfrm>
            <a:off x="457200" y="1508760"/>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1</a:t>
            </a:r>
            <a:endParaRPr lang="en-US" sz="3600" dirty="0"/>
          </a:p>
        </p:txBody>
      </p:sp>
      <p:sp>
        <p:nvSpPr>
          <p:cNvPr id="5" name="Text 3"/>
          <p:cNvSpPr/>
          <p:nvPr/>
        </p:nvSpPr>
        <p:spPr>
          <a:xfrm>
            <a:off x="1097280" y="1581912"/>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What did the enemy first hand you that you turned down, and what did he hand you next?</a:t>
            </a:r>
            <a:endParaRPr lang="en-US" sz="1600" dirty="0"/>
          </a:p>
        </p:txBody>
      </p:sp>
      <p:sp>
        <p:nvSpPr>
          <p:cNvPr id="6" name="Text 4"/>
          <p:cNvSpPr/>
          <p:nvPr/>
        </p:nvSpPr>
        <p:spPr>
          <a:xfrm>
            <a:off x="457200" y="2258568"/>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2</a:t>
            </a:r>
            <a:endParaRPr lang="en-US" sz="3600" dirty="0"/>
          </a:p>
        </p:txBody>
      </p:sp>
      <p:sp>
        <p:nvSpPr>
          <p:cNvPr id="7" name="Text 5"/>
          <p:cNvSpPr/>
          <p:nvPr/>
        </p:nvSpPr>
        <p:spPr>
          <a:xfrm>
            <a:off x="1097280" y="2331720"/>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What has been sprinkled into your life that you never actually chose?</a:t>
            </a:r>
            <a:endParaRPr lang="en-US" sz="1600" dirty="0"/>
          </a:p>
        </p:txBody>
      </p:sp>
      <p:sp>
        <p:nvSpPr>
          <p:cNvPr id="8" name="Text 6"/>
          <p:cNvSpPr/>
          <p:nvPr/>
        </p:nvSpPr>
        <p:spPr>
          <a:xfrm>
            <a:off x="457200" y="3008376"/>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3</a:t>
            </a:r>
            <a:endParaRPr lang="en-US" sz="3600" dirty="0"/>
          </a:p>
        </p:txBody>
      </p:sp>
      <p:sp>
        <p:nvSpPr>
          <p:cNvPr id="9" name="Text 7"/>
          <p:cNvSpPr/>
          <p:nvPr/>
        </p:nvSpPr>
        <p:spPr>
          <a:xfrm>
            <a:off x="1097280" y="3081528"/>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Where did you decide you were too far from God to come back?</a:t>
            </a:r>
            <a:endParaRPr lang="en-US" sz="1600" dirty="0"/>
          </a:p>
        </p:txBody>
      </p:sp>
      <p:sp>
        <p:nvSpPr>
          <p:cNvPr id="10" name="Text 8"/>
          <p:cNvSpPr/>
          <p:nvPr/>
        </p:nvSpPr>
        <p:spPr>
          <a:xfrm>
            <a:off x="457200" y="3758184"/>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4</a:t>
            </a:r>
            <a:endParaRPr lang="en-US" sz="3600" dirty="0"/>
          </a:p>
        </p:txBody>
      </p:sp>
      <p:sp>
        <p:nvSpPr>
          <p:cNvPr id="11" name="Text 9"/>
          <p:cNvSpPr/>
          <p:nvPr/>
        </p:nvSpPr>
        <p:spPr>
          <a:xfrm>
            <a:off x="1097280" y="3831336"/>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Where are you venting, and who is on the other end of it?</a:t>
            </a:r>
            <a:endParaRPr lang="en-US" sz="1600" dirty="0"/>
          </a:p>
        </p:txBody>
      </p:sp>
      <p:sp>
        <p:nvSpPr>
          <p:cNvPr id="12" name="Text 10"/>
          <p:cNvSpPr/>
          <p:nvPr/>
        </p:nvSpPr>
        <p:spPr>
          <a:xfrm>
            <a:off x="457200" y="4572000"/>
            <a:ext cx="8229600" cy="256032"/>
          </a:xfrm>
          <a:prstGeom prst="rect">
            <a:avLst/>
          </a:prstGeom>
          <a:noFill/>
          <a:ln/>
        </p:spPr>
        <p:txBody>
          <a:bodyPr wrap="square" rtlCol="0" anchor="ctr"/>
          <a:lstStyle/>
          <a:p>
            <a:pPr indent="0" marL="0">
              <a:buNone/>
            </a:pPr>
            <a:r>
              <a:rPr lang="en-US" sz="1200" b="1" spc="400" kern="0" dirty="0">
                <a:solidFill>
                  <a:srgbClr val="C8102E"/>
                </a:solidFill>
                <a:latin typeface="Calibri" pitchFamily="34" charset="0"/>
                <a:ea typeface="Calibri" pitchFamily="34" charset="-122"/>
                <a:cs typeface="Calibri" pitchFamily="34" charset="-120"/>
              </a:rPr>
              <a:t>Read Ephesians 3:15-21 — Pastor Chris's prayer for you.</a:t>
            </a:r>
            <a:endParaRPr lang="en-US" sz="1200" dirty="0"/>
          </a:p>
        </p:txBody>
      </p:sp>
      <p:sp>
        <p:nvSpPr>
          <p:cNvPr id="13" name="Text 11"/>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7 of 8</a:t>
            </a:r>
            <a:endParaRPr lang="en-US" sz="1000" dirty="0"/>
          </a:p>
        </p:txBody>
      </p:sp>
      <p:sp>
        <p:nvSpPr>
          <p:cNvPr id="14" name="Text 12"/>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E0E10"/>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TAKEAWAY</a:t>
            </a:r>
            <a:endParaRPr lang="en-US" sz="1300" dirty="0"/>
          </a:p>
        </p:txBody>
      </p:sp>
      <p:sp>
        <p:nvSpPr>
          <p:cNvPr id="3" name="Text 1"/>
          <p:cNvSpPr/>
          <p:nvPr/>
        </p:nvSpPr>
        <p:spPr>
          <a:xfrm>
            <a:off x="457200" y="1097280"/>
            <a:ext cx="8229600" cy="914400"/>
          </a:xfrm>
          <a:prstGeom prst="rect">
            <a:avLst/>
          </a:prstGeom>
          <a:noFill/>
          <a:ln/>
        </p:spPr>
        <p:txBody>
          <a:bodyPr wrap="square" rtlCol="0" anchor="ctr"/>
          <a:lstStyle/>
          <a:p>
            <a:pPr indent="0" marL="0">
              <a:buNone/>
            </a:pPr>
            <a:r>
              <a:rPr lang="en-US" sz="3200" i="1" dirty="0">
                <a:solidFill>
                  <a:srgbClr val="F7EFE2"/>
                </a:solidFill>
                <a:latin typeface="Georgia" pitchFamily="34" charset="0"/>
                <a:ea typeface="Georgia" pitchFamily="34" charset="-122"/>
                <a:cs typeface="Georgia" pitchFamily="34" charset="-120"/>
              </a:rPr>
              <a:t>My oil may run dry and you may seem too far away...</a:t>
            </a:r>
            <a:endParaRPr lang="en-US" sz="3200" dirty="0"/>
          </a:p>
        </p:txBody>
      </p:sp>
      <p:sp>
        <p:nvSpPr>
          <p:cNvPr id="4" name="Text 2"/>
          <p:cNvSpPr/>
          <p:nvPr/>
        </p:nvSpPr>
        <p:spPr>
          <a:xfrm>
            <a:off x="457200" y="2103120"/>
            <a:ext cx="8229600" cy="1280160"/>
          </a:xfrm>
          <a:prstGeom prst="rect">
            <a:avLst/>
          </a:prstGeom>
          <a:noFill/>
          <a:ln/>
        </p:spPr>
        <p:txBody>
          <a:bodyPr wrap="square" rtlCol="0" anchor="ctr"/>
          <a:lstStyle/>
          <a:p>
            <a:pPr indent="0" marL="0">
              <a:buNone/>
            </a:pPr>
            <a:r>
              <a:rPr lang="en-US" sz="4400" b="1" i="1" dirty="0">
                <a:solidFill>
                  <a:srgbClr val="F2A516"/>
                </a:solidFill>
                <a:latin typeface="Georgia" pitchFamily="34" charset="0"/>
                <a:ea typeface="Georgia" pitchFamily="34" charset="-122"/>
                <a:cs typeface="Georgia" pitchFamily="34" charset="-120"/>
              </a:rPr>
              <a:t>I CHOOSE FAITH OVER FAKE.</a:t>
            </a:r>
            <a:endParaRPr lang="en-US" sz="4400" dirty="0"/>
          </a:p>
        </p:txBody>
      </p:sp>
      <p:sp>
        <p:nvSpPr>
          <p:cNvPr id="5" name="Text 3"/>
          <p:cNvSpPr/>
          <p:nvPr/>
        </p:nvSpPr>
        <p:spPr>
          <a:xfrm>
            <a:off x="457200" y="3520440"/>
            <a:ext cx="7315200" cy="502920"/>
          </a:xfrm>
          <a:prstGeom prst="rect">
            <a:avLst/>
          </a:prstGeom>
          <a:noFill/>
          <a:ln/>
        </p:spPr>
        <p:txBody>
          <a:bodyPr wrap="square" rtlCol="0" anchor="ctr"/>
          <a:lstStyle/>
          <a:p>
            <a:pPr indent="0" marL="0">
              <a:buNone/>
            </a:pPr>
            <a:r>
              <a:rPr lang="en-US" sz="1400" i="1" dirty="0">
                <a:solidFill>
                  <a:srgbClr val="B8AC95"/>
                </a:solidFill>
                <a:latin typeface="Calibri" pitchFamily="34" charset="0"/>
                <a:ea typeface="Calibri" pitchFamily="34" charset="-122"/>
                <a:cs typeface="Calibri" pitchFamily="34" charset="-120"/>
              </a:rPr>
              <a:t>He is not walking away from us. Even in our dirt, even in our mess, He loves you.</a:t>
            </a:r>
            <a:endParaRPr lang="en-US" sz="1400" dirty="0"/>
          </a:p>
        </p:txBody>
      </p:sp>
      <p:sp>
        <p:nvSpPr>
          <p:cNvPr id="6" name="Text 4"/>
          <p:cNvSpPr/>
          <p:nvPr/>
        </p:nvSpPr>
        <p:spPr>
          <a:xfrm>
            <a:off x="457200" y="4114800"/>
            <a:ext cx="7315200" cy="274320"/>
          </a:xfrm>
          <a:prstGeom prst="rect">
            <a:avLst/>
          </a:prstGeom>
          <a:noFill/>
          <a:ln/>
        </p:spPr>
        <p:txBody>
          <a:bodyPr wrap="square" rtlCol="0" anchor="ctr"/>
          <a:lstStyle/>
          <a:p>
            <a:pPr indent="0" marL="0">
              <a:buNone/>
            </a:pPr>
            <a:r>
              <a:rPr lang="en-US" sz="1100" i="1" dirty="0">
                <a:solidFill>
                  <a:srgbClr val="B8AC95"/>
                </a:solidFill>
                <a:latin typeface="Calibri" pitchFamily="34" charset="0"/>
                <a:ea typeface="Calibri" pitchFamily="34" charset="-122"/>
                <a:cs typeface="Calibri" pitchFamily="34" charset="-120"/>
              </a:rPr>
              <a:t>— The Enemy's Subtle Compromise   •   Pastor Chris   •   The City Fire Starters</a:t>
            </a:r>
            <a:endParaRPr lang="en-US" sz="1100" dirty="0"/>
          </a:p>
        </p:txBody>
      </p:sp>
      <p:pic>
        <p:nvPicPr>
          <p:cNvPr id="7" name="Image 0" descr="/sessions/wonderful-jolly-maxwell/mnt/Projects/Personal/The City Fire Starters Church/Fire Starters Logo.PNG">    </p:cNvPr>
          <p:cNvPicPr>
            <a:picLocks noChangeAspect="1"/>
          </p:cNvPicPr>
          <p:nvPr/>
        </p:nvPicPr>
        <p:blipFill>
          <a:blip r:embed="rId1"/>
          <a:stretch>
            <a:fillRect/>
          </a:stretch>
        </p:blipFill>
        <p:spPr>
          <a:xfrm>
            <a:off x="8183880" y="3977640"/>
            <a:ext cx="777240" cy="777240"/>
          </a:xfrm>
          <a:prstGeom prst="rect">
            <a:avLst/>
          </a:prstGeom>
        </p:spPr>
      </p:pic>
      <p:sp>
        <p:nvSpPr>
          <p:cNvPr id="8" name="Text 5"/>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B8AC95"/>
                </a:solidFill>
                <a:latin typeface="Calibri" pitchFamily="34" charset="0"/>
                <a:ea typeface="Calibri" pitchFamily="34" charset="-122"/>
                <a:cs typeface="Calibri" pitchFamily="34" charset="-120"/>
              </a:rPr>
              <a:t>Slide 8 of 8</a:t>
            </a:r>
            <a:endParaRPr lang="en-US" sz="1000" dirty="0"/>
          </a:p>
        </p:txBody>
      </p:sp>
      <p:sp>
        <p:nvSpPr>
          <p:cNvPr id="9" name="Text 6"/>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F2A516"/>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2026-09-21T14:04:57Z</dcterms:created>
  <dcterms:modified xsi:type="dcterms:W3CDTF">2026-09-21T14:04:57Z</dcterms:modified>
</cp:coreProperties>
</file>