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52" r:id="rId1"/>
  </p:sldMasterIdLst>
  <p:notesMasterIdLst>
    <p:notesMasterId r:id="rId15"/>
  </p:notesMasterIdLst>
  <p:sldIdLst>
    <p:sldId id="256" r:id="rId2"/>
    <p:sldId id="268" r:id="rId3"/>
    <p:sldId id="276" r:id="rId4"/>
    <p:sldId id="269" r:id="rId5"/>
    <p:sldId id="270" r:id="rId6"/>
    <p:sldId id="273" r:id="rId7"/>
    <p:sldId id="265" r:id="rId8"/>
    <p:sldId id="272" r:id="rId9"/>
    <p:sldId id="274" r:id="rId10"/>
    <p:sldId id="275" r:id="rId11"/>
    <p:sldId id="266" r:id="rId12"/>
    <p:sldId id="267" r:id="rId13"/>
    <p:sldId id="261"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84" userDrawn="1">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EEAFF"/>
    <a:srgbClr val="6EC2FF"/>
    <a:srgbClr val="0070C0"/>
    <a:srgbClr val="24A4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10"/>
    <p:restoredTop sz="94643"/>
  </p:normalViewPr>
  <p:slideViewPr>
    <p:cSldViewPr snapToGrid="0">
      <p:cViewPr varScale="1">
        <p:scale>
          <a:sx n="120" d="100"/>
          <a:sy n="120" d="100"/>
        </p:scale>
        <p:origin x="256" y="176"/>
      </p:cViewPr>
      <p:guideLst>
        <p:guide orient="horz" pos="2184"/>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49BAB61-16A8-EF48-B3E2-B7E71A28B023}" type="datetimeFigureOut">
              <a:rPr lang="en-US" smtClean="0"/>
              <a:t>8/26/2020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05334F-34F7-5446-905F-80DBFE602842}" type="slidenum">
              <a:rPr lang="en-US" smtClean="0"/>
              <a:t>‹#›</a:t>
            </a:fld>
            <a:endParaRPr lang="en-US"/>
          </a:p>
        </p:txBody>
      </p:sp>
    </p:spTree>
    <p:extLst>
      <p:ext uri="{BB962C8B-B14F-4D97-AF65-F5344CB8AC3E}">
        <p14:creationId xmlns:p14="http://schemas.microsoft.com/office/powerpoint/2010/main" val="33797354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One example of </a:t>
            </a:r>
          </a:p>
        </p:txBody>
      </p:sp>
      <p:sp>
        <p:nvSpPr>
          <p:cNvPr id="4" name="Slide Number Placeholder 3"/>
          <p:cNvSpPr>
            <a:spLocks noGrp="1"/>
          </p:cNvSpPr>
          <p:nvPr>
            <p:ph type="sldNum" sz="quarter" idx="5"/>
          </p:nvPr>
        </p:nvSpPr>
        <p:spPr/>
        <p:txBody>
          <a:bodyPr/>
          <a:lstStyle/>
          <a:p>
            <a:fld id="{2405334F-34F7-5446-905F-80DBFE602842}" type="slidenum">
              <a:rPr lang="en-US" smtClean="0"/>
              <a:t>2</a:t>
            </a:fld>
            <a:endParaRPr lang="en-US"/>
          </a:p>
        </p:txBody>
      </p:sp>
    </p:spTree>
    <p:extLst>
      <p:ext uri="{BB962C8B-B14F-4D97-AF65-F5344CB8AC3E}">
        <p14:creationId xmlns:p14="http://schemas.microsoft.com/office/powerpoint/2010/main" val="194592566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You don’t have to get bogged down in a complex rubric: just say what will be measured, and in what proportion. It’s a learning tool! It directs students to what they should be applying. </a:t>
            </a:r>
          </a:p>
        </p:txBody>
      </p:sp>
      <p:sp>
        <p:nvSpPr>
          <p:cNvPr id="4" name="Slide Number Placeholder 3"/>
          <p:cNvSpPr>
            <a:spLocks noGrp="1"/>
          </p:cNvSpPr>
          <p:nvPr>
            <p:ph type="sldNum" sz="quarter" idx="5"/>
          </p:nvPr>
        </p:nvSpPr>
        <p:spPr/>
        <p:txBody>
          <a:bodyPr/>
          <a:lstStyle/>
          <a:p>
            <a:fld id="{2405334F-34F7-5446-905F-80DBFE602842}" type="slidenum">
              <a:rPr lang="en-US" smtClean="0"/>
              <a:t>3</a:t>
            </a:fld>
            <a:endParaRPr lang="en-US"/>
          </a:p>
        </p:txBody>
      </p:sp>
    </p:spTree>
    <p:extLst>
      <p:ext uri="{BB962C8B-B14F-4D97-AF65-F5344CB8AC3E}">
        <p14:creationId xmlns:p14="http://schemas.microsoft.com/office/powerpoint/2010/main" val="18790812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So if an exam is flagged for noise, for example? What are some possible problems you can see there? Who might be </a:t>
            </a:r>
            <a:r>
              <a:rPr lang="en-US" err="1"/>
              <a:t>disproportionatly</a:t>
            </a:r>
            <a:r>
              <a:rPr lang="en-US"/>
              <a:t> affected? Parents, people with disabilities, people who need to move or use the restroom frequently. Skin color can skew AI results – a recent famous example found that automatic faucets respond more reliably to white skin. </a:t>
            </a:r>
          </a:p>
        </p:txBody>
      </p:sp>
      <p:sp>
        <p:nvSpPr>
          <p:cNvPr id="4" name="Slide Number Placeholder 3"/>
          <p:cNvSpPr>
            <a:spLocks noGrp="1"/>
          </p:cNvSpPr>
          <p:nvPr>
            <p:ph type="sldNum" sz="quarter" idx="5"/>
          </p:nvPr>
        </p:nvSpPr>
        <p:spPr/>
        <p:txBody>
          <a:bodyPr/>
          <a:lstStyle/>
          <a:p>
            <a:fld id="{2405334F-34F7-5446-905F-80DBFE602842}" type="slidenum">
              <a:rPr lang="en-US" smtClean="0"/>
              <a:t>6</a:t>
            </a:fld>
            <a:endParaRPr lang="en-US"/>
          </a:p>
        </p:txBody>
      </p:sp>
    </p:spTree>
    <p:extLst>
      <p:ext uri="{BB962C8B-B14F-4D97-AF65-F5344CB8AC3E}">
        <p14:creationId xmlns:p14="http://schemas.microsoft.com/office/powerpoint/2010/main" val="33674251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Adapted from a longer chart, on the Bloomington site, using Wiggins’ work as the source. </a:t>
            </a:r>
          </a:p>
        </p:txBody>
      </p:sp>
      <p:sp>
        <p:nvSpPr>
          <p:cNvPr id="4" name="Slide Number Placeholder 3"/>
          <p:cNvSpPr>
            <a:spLocks noGrp="1"/>
          </p:cNvSpPr>
          <p:nvPr>
            <p:ph type="sldNum" sz="quarter" idx="5"/>
          </p:nvPr>
        </p:nvSpPr>
        <p:spPr/>
        <p:txBody>
          <a:bodyPr/>
          <a:lstStyle/>
          <a:p>
            <a:fld id="{2405334F-34F7-5446-905F-80DBFE602842}" type="slidenum">
              <a:rPr lang="en-US" smtClean="0"/>
              <a:t>9</a:t>
            </a:fld>
            <a:endParaRPr lang="en-US"/>
          </a:p>
        </p:txBody>
      </p:sp>
    </p:spTree>
    <p:extLst>
      <p:ext uri="{BB962C8B-B14F-4D97-AF65-F5344CB8AC3E}">
        <p14:creationId xmlns:p14="http://schemas.microsoft.com/office/powerpoint/2010/main" val="21768454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t>Ibid – Question: Please share some examples of authentic assessments that you have used in your courses. I’ll give an example from one of my literature colleagues: she uses an online storytelling platform to ask students to recreate one of their narratives with alternate plotlines, character arcs, or settings. Students must reflect on and discuss their choices then, applying the critical analysis and theory learned in the course.</a:t>
            </a:r>
          </a:p>
        </p:txBody>
      </p:sp>
      <p:sp>
        <p:nvSpPr>
          <p:cNvPr id="4" name="Slide Number Placeholder 3"/>
          <p:cNvSpPr>
            <a:spLocks noGrp="1"/>
          </p:cNvSpPr>
          <p:nvPr>
            <p:ph type="sldNum" sz="quarter" idx="5"/>
          </p:nvPr>
        </p:nvSpPr>
        <p:spPr/>
        <p:txBody>
          <a:bodyPr/>
          <a:lstStyle/>
          <a:p>
            <a:fld id="{2405334F-34F7-5446-905F-80DBFE602842}" type="slidenum">
              <a:rPr lang="en-US" smtClean="0"/>
              <a:t>10</a:t>
            </a:fld>
            <a:endParaRPr lang="en-US"/>
          </a:p>
        </p:txBody>
      </p:sp>
    </p:spTree>
    <p:extLst>
      <p:ext uri="{BB962C8B-B14F-4D97-AF65-F5344CB8AC3E}">
        <p14:creationId xmlns:p14="http://schemas.microsoft.com/office/powerpoint/2010/main" val="425229007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solidFill>
          <a:schemeClr val="accent2"/>
        </a:solid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lgn="ctr">
              <a:defRPr sz="3800">
                <a:solidFill>
                  <a:srgbClr val="262626"/>
                </a:solidFill>
              </a:defRPr>
            </a:lvl1pPr>
          </a:lstStyle>
          <a:p>
            <a:r>
              <a:rPr lang="en-US"/>
              <a:t>Click to edit Master title style</a:t>
            </a:r>
          </a:p>
        </p:txBody>
      </p:sp>
      <p:sp>
        <p:nvSpPr>
          <p:cNvPr id="3" name="Subtitle 2"/>
          <p:cNvSpPr>
            <a:spLocks noGrp="1"/>
          </p:cNvSpPr>
          <p:nvPr>
            <p:ph type="subTitle" idx="1"/>
          </p:nvPr>
        </p:nvSpPr>
        <p:spPr>
          <a:xfrm>
            <a:off x="2695194" y="4352544"/>
            <a:ext cx="6801612" cy="1239894"/>
          </a:xfrm>
          <a:noFill/>
        </p:spPr>
        <p:txBody>
          <a:bodyPr>
            <a:normAutofit/>
          </a:bodyPr>
          <a:lstStyle>
            <a:lvl1pPr marL="0" indent="0" algn="ctr">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Date Placeholder 6"/>
          <p:cNvSpPr>
            <a:spLocks noGrp="1"/>
          </p:cNvSpPr>
          <p:nvPr>
            <p:ph type="dt" sz="half" idx="10"/>
          </p:nvPr>
        </p:nvSpPr>
        <p:spPr/>
        <p:txBody>
          <a:bodyPr/>
          <a:lstStyle/>
          <a:p>
            <a:fld id="{249738B1-6704-064C-A4B4-55C241697384}" type="datetime1">
              <a:rPr lang="en-US" smtClean="0"/>
              <a:t>8/26/2020</a:t>
            </a:fld>
            <a:endParaRPr lang="en-US"/>
          </a:p>
        </p:txBody>
      </p:sp>
      <p:sp>
        <p:nvSpPr>
          <p:cNvPr id="8" name="Footer Placeholder 7"/>
          <p:cNvSpPr>
            <a:spLocks noGrp="1"/>
          </p:cNvSpPr>
          <p:nvPr>
            <p:ph type="ftr" sz="quarter" idx="11"/>
          </p:nvPr>
        </p:nvSpPr>
        <p:spPr/>
        <p:txBody>
          <a:bodyPr/>
          <a:lstStyle/>
          <a:p>
            <a:r>
              <a:rPr lang="en-US"/>
              <a:t>Summer 2020 Faculty Development Series</a:t>
            </a:r>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a:p>
        </p:txBody>
      </p:sp>
    </p:spTree>
    <p:extLst>
      <p:ext uri="{BB962C8B-B14F-4D97-AF65-F5344CB8AC3E}">
        <p14:creationId xmlns:p14="http://schemas.microsoft.com/office/powerpoint/2010/main" val="2499777313"/>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B263786-5A7E-7646-A5BF-BE002C716337}" type="datetime1">
              <a:rPr lang="en-US" smtClean="0"/>
              <a:t>8/26/2020</a:t>
            </a:fld>
            <a:endParaRPr lang="en-US"/>
          </a:p>
        </p:txBody>
      </p:sp>
      <p:sp>
        <p:nvSpPr>
          <p:cNvPr id="8" name="Footer Placeholder 7"/>
          <p:cNvSpPr>
            <a:spLocks noGrp="1"/>
          </p:cNvSpPr>
          <p:nvPr>
            <p:ph type="ftr" sz="quarter" idx="11"/>
          </p:nvPr>
        </p:nvSpPr>
        <p:spPr/>
        <p:txBody>
          <a:bodyPr/>
          <a:lstStyle/>
          <a:p>
            <a:r>
              <a:rPr lang="en-US"/>
              <a:t>Summer 2020 Faculty Development Series</a:t>
            </a:r>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a:p>
        </p:txBody>
      </p:sp>
    </p:spTree>
    <p:extLst>
      <p:ext uri="{BB962C8B-B14F-4D97-AF65-F5344CB8AC3E}">
        <p14:creationId xmlns:p14="http://schemas.microsoft.com/office/powerpoint/2010/main" val="8643951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solidFill>
          <a:schemeClr val="accent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bwMode="blackWhite">
          <a:xfrm>
            <a:off x="1600200" y="2386744"/>
            <a:ext cx="8991600" cy="1645920"/>
          </a:xfrm>
          <a:solidFill>
            <a:srgbClr val="FFFFFF"/>
          </a:solidFill>
          <a:ln w="38100">
            <a:solidFill>
              <a:srgbClr val="404040"/>
            </a:solidFill>
          </a:ln>
        </p:spPr>
        <p:txBody>
          <a:bodyPr lIns="274320" rIns="274320" anchor="ctr" anchorCtr="1">
            <a:normAutofit/>
          </a:bodyPr>
          <a:lstStyle>
            <a:lvl1pPr>
              <a:defRPr sz="3800">
                <a:solidFill>
                  <a:srgbClr val="262626"/>
                </a:solidFill>
              </a:defRPr>
            </a:lvl1pPr>
          </a:lstStyle>
          <a:p>
            <a:r>
              <a:rPr lang="en-US"/>
              <a:t>Click to edit Master title style</a:t>
            </a:r>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7" name="Date Placeholder 6"/>
          <p:cNvSpPr>
            <a:spLocks noGrp="1"/>
          </p:cNvSpPr>
          <p:nvPr>
            <p:ph type="dt" sz="half" idx="10"/>
          </p:nvPr>
        </p:nvSpPr>
        <p:spPr/>
        <p:txBody>
          <a:bodyPr/>
          <a:lstStyle/>
          <a:p>
            <a:fld id="{4C57D996-DD78-BA4C-ADA9-5AFFF9305DF3}" type="datetime1">
              <a:rPr lang="en-US" smtClean="0"/>
              <a:t>8/26/2020</a:t>
            </a:fld>
            <a:endParaRPr lang="en-US"/>
          </a:p>
        </p:txBody>
      </p:sp>
      <p:sp>
        <p:nvSpPr>
          <p:cNvPr id="8" name="Footer Placeholder 7"/>
          <p:cNvSpPr>
            <a:spLocks noGrp="1"/>
          </p:cNvSpPr>
          <p:nvPr>
            <p:ph type="ftr" sz="quarter" idx="11"/>
          </p:nvPr>
        </p:nvSpPr>
        <p:spPr/>
        <p:txBody>
          <a:bodyPr/>
          <a:lstStyle/>
          <a:p>
            <a:r>
              <a:rPr lang="en-US"/>
              <a:t>Summer 2020 Faculty Development Series</a:t>
            </a:r>
          </a:p>
        </p:txBody>
      </p:sp>
      <p:sp>
        <p:nvSpPr>
          <p:cNvPr id="9" name="Slide Number Placeholder 8"/>
          <p:cNvSpPr>
            <a:spLocks noGrp="1"/>
          </p:cNvSpPr>
          <p:nvPr>
            <p:ph type="sldNum" sz="quarter" idx="12"/>
          </p:nvPr>
        </p:nvSpPr>
        <p:spPr/>
        <p:txBody>
          <a:bodyPr/>
          <a:lstStyle/>
          <a:p>
            <a:fld id="{8A7A6979-0714-4377-B894-6BE4C2D6E202}" type="slidenum">
              <a:rPr lang="en-US" dirty="0"/>
              <a:pPr/>
              <a:t>‹#›</a:t>
            </a:fld>
            <a:endParaRPr lang="en-US"/>
          </a:p>
        </p:txBody>
      </p:sp>
    </p:spTree>
    <p:extLst>
      <p:ext uri="{BB962C8B-B14F-4D97-AF65-F5344CB8AC3E}">
        <p14:creationId xmlns:p14="http://schemas.microsoft.com/office/powerpoint/2010/main" val="3451731274"/>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1581912" y="2638044"/>
            <a:ext cx="4271771"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338315" y="2638044"/>
            <a:ext cx="4270247" cy="310198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Date Placeholder 7"/>
          <p:cNvSpPr>
            <a:spLocks noGrp="1"/>
          </p:cNvSpPr>
          <p:nvPr>
            <p:ph type="dt" sz="half" idx="10"/>
          </p:nvPr>
        </p:nvSpPr>
        <p:spPr/>
        <p:txBody>
          <a:bodyPr/>
          <a:lstStyle/>
          <a:p>
            <a:fld id="{DAD9C778-7FD6-2144-9DDC-2C17355D6BC9}" type="datetime1">
              <a:rPr lang="en-US" smtClean="0"/>
              <a:t>8/26/2020</a:t>
            </a:fld>
            <a:endParaRPr lang="en-US"/>
          </a:p>
        </p:txBody>
      </p:sp>
      <p:sp>
        <p:nvSpPr>
          <p:cNvPr id="9" name="Footer Placeholder 8"/>
          <p:cNvSpPr>
            <a:spLocks noGrp="1"/>
          </p:cNvSpPr>
          <p:nvPr>
            <p:ph type="ftr" sz="quarter" idx="11"/>
          </p:nvPr>
        </p:nvSpPr>
        <p:spPr/>
        <p:txBody>
          <a:bodyPr/>
          <a:lstStyle/>
          <a:p>
            <a:r>
              <a:rPr lang="en-US"/>
              <a:t>Summer 2020 Faculty Development Series</a:t>
            </a:r>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3003212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58343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583436" y="3143250"/>
            <a:ext cx="4270248" cy="259677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6338316" y="3143250"/>
            <a:ext cx="4253484" cy="2596776"/>
          </a:xfrm>
        </p:spPr>
        <p:txBody>
          <a:bodyPr/>
          <a:lstStyle>
            <a:lvl5pP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4"/>
          <p:cNvSpPr>
            <a:spLocks noGrp="1"/>
          </p:cNvSpPr>
          <p:nvPr>
            <p:ph type="body" sz="quarter" idx="13"/>
          </p:nvPr>
        </p:nvSpPr>
        <p:spPr>
          <a:xfrm>
            <a:off x="6338316" y="2313433"/>
            <a:ext cx="4270248"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7" name="Date Placeholder 6"/>
          <p:cNvSpPr>
            <a:spLocks noGrp="1"/>
          </p:cNvSpPr>
          <p:nvPr>
            <p:ph type="dt" sz="half" idx="10"/>
          </p:nvPr>
        </p:nvSpPr>
        <p:spPr/>
        <p:txBody>
          <a:bodyPr/>
          <a:lstStyle/>
          <a:p>
            <a:fld id="{D73AEB15-18F3-A84E-8F91-1BE1387E07B0}" type="datetime1">
              <a:rPr lang="en-US" smtClean="0"/>
              <a:t>8/26/2020</a:t>
            </a:fld>
            <a:endParaRPr lang="en-US"/>
          </a:p>
        </p:txBody>
      </p:sp>
      <p:sp>
        <p:nvSpPr>
          <p:cNvPr id="8" name="Footer Placeholder 7"/>
          <p:cNvSpPr>
            <a:spLocks noGrp="1"/>
          </p:cNvSpPr>
          <p:nvPr>
            <p:ph type="ftr" sz="quarter" idx="11"/>
          </p:nvPr>
        </p:nvSpPr>
        <p:spPr/>
        <p:txBody>
          <a:bodyPr/>
          <a:lstStyle/>
          <a:p>
            <a:r>
              <a:rPr lang="en-US"/>
              <a:t>Summer 2020 Faculty Development Series</a:t>
            </a:r>
          </a:p>
        </p:txBody>
      </p:sp>
      <p:sp>
        <p:nvSpPr>
          <p:cNvPr id="9" name="Slide Number Placeholder 8"/>
          <p:cNvSpPr>
            <a:spLocks noGrp="1"/>
          </p:cNvSpPr>
          <p:nvPr>
            <p:ph type="sldNum" sz="quarter" idx="12"/>
          </p:nvPr>
        </p:nvSpPr>
        <p:spPr/>
        <p:txBody>
          <a:bodyPr/>
          <a:lstStyle/>
          <a:p>
            <a:fld id="{8A7A6979-0714-4377-B894-6BE4C2D6E202}" type="slidenum">
              <a:rPr lang="en-US" dirty="0"/>
              <a:t>‹#›</a:t>
            </a:fld>
            <a:endParaRPr lang="en-US"/>
          </a:p>
        </p:txBody>
      </p:sp>
      <p:sp>
        <p:nvSpPr>
          <p:cNvPr id="10" name="Title 9"/>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27628713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5DCAA78-1638-A043-BA61-D4DD5B798CFF}" type="datetime1">
              <a:rPr lang="en-US" smtClean="0"/>
              <a:t>8/26/2020</a:t>
            </a:fld>
            <a:endParaRPr lang="en-US"/>
          </a:p>
        </p:txBody>
      </p:sp>
      <p:sp>
        <p:nvSpPr>
          <p:cNvPr id="4" name="Footer Placeholder 3"/>
          <p:cNvSpPr>
            <a:spLocks noGrp="1"/>
          </p:cNvSpPr>
          <p:nvPr>
            <p:ph type="ftr" sz="quarter" idx="11"/>
          </p:nvPr>
        </p:nvSpPr>
        <p:spPr/>
        <p:txBody>
          <a:bodyPr/>
          <a:lstStyle/>
          <a:p>
            <a:r>
              <a:rPr lang="en-US"/>
              <a:t>Summer 2020 Faculty Development Series</a:t>
            </a:r>
          </a:p>
        </p:txBody>
      </p:sp>
      <p:sp>
        <p:nvSpPr>
          <p:cNvPr id="5" name="Slide Number Placeholder 4"/>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11467991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4F0AE3C-4BD3-E742-A158-94475EF07CE8}" type="datetime1">
              <a:rPr lang="en-US" smtClean="0"/>
              <a:t>8/26/2020</a:t>
            </a:fld>
            <a:endParaRPr lang="en-US"/>
          </a:p>
        </p:txBody>
      </p:sp>
      <p:sp>
        <p:nvSpPr>
          <p:cNvPr id="3" name="Footer Placeholder 2"/>
          <p:cNvSpPr>
            <a:spLocks noGrp="1"/>
          </p:cNvSpPr>
          <p:nvPr>
            <p:ph type="ftr" sz="quarter" idx="11"/>
          </p:nvPr>
        </p:nvSpPr>
        <p:spPr/>
        <p:txBody>
          <a:bodyPr/>
          <a:lstStyle/>
          <a:p>
            <a:r>
              <a:rPr lang="en-US"/>
              <a:t>Summer 2020 Faculty Development Series</a:t>
            </a:r>
          </a:p>
        </p:txBody>
      </p:sp>
      <p:sp>
        <p:nvSpPr>
          <p:cNvPr id="4" name="Slide Number Placeholder 3"/>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21978266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6" name="Rectangle 25"/>
          <p:cNvSpPr/>
          <p:nvPr/>
        </p:nvSpPr>
        <p:spPr>
          <a:xfrm>
            <a:off x="0" y="0"/>
            <a:ext cx="6096000"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4672" y="2243828"/>
            <a:ext cx="4486656" cy="1141497"/>
          </a:xfrm>
          <a:solidFill>
            <a:srgbClr val="FFFFFF"/>
          </a:solidFill>
          <a:ln>
            <a:solidFill>
              <a:srgbClr val="404040"/>
            </a:solidFill>
          </a:ln>
        </p:spPr>
        <p:txBody>
          <a:bodyPr anchor="ctr" anchorCtr="1">
            <a:normAutofit/>
          </a:bodyPr>
          <a:lstStyle>
            <a:lvl1pPr>
              <a:defRPr sz="2200">
                <a:solidFill>
                  <a:srgbClr val="262626"/>
                </a:solidFill>
              </a:defRPr>
            </a:lvl1pPr>
          </a:lstStyle>
          <a:p>
            <a:r>
              <a:rPr lang="en-US"/>
              <a:t>Click to edit Master title style</a:t>
            </a:r>
          </a:p>
        </p:txBody>
      </p:sp>
      <p:sp>
        <p:nvSpPr>
          <p:cNvPr id="3" name="Content Placeholder 2"/>
          <p:cNvSpPr>
            <a:spLocks noGrp="1"/>
          </p:cNvSpPr>
          <p:nvPr>
            <p:ph idx="1"/>
          </p:nvPr>
        </p:nvSpPr>
        <p:spPr>
          <a:xfrm>
            <a:off x="6736080" y="804672"/>
            <a:ext cx="4815840" cy="5248656"/>
          </a:xfrm>
        </p:spPr>
        <p:txBody>
          <a:bodyPr>
            <a:normAutofit/>
          </a:bodyPr>
          <a:lstStyle>
            <a:lvl1pPr>
              <a:defRPr sz="1900">
                <a:solidFill>
                  <a:schemeClr val="tx1"/>
                </a:solidFill>
              </a:defRPr>
            </a:lvl1pPr>
            <a:lvl2pPr>
              <a:defRPr sz="1600">
                <a:solidFill>
                  <a:schemeClr val="tx1"/>
                </a:solidFill>
              </a:defRPr>
            </a:lvl2pPr>
            <a:lvl3pPr>
              <a:defRPr sz="1600">
                <a:solidFill>
                  <a:schemeClr val="tx1"/>
                </a:solidFill>
              </a:defRPr>
            </a:lvl3pPr>
            <a:lvl4pPr>
              <a:defRPr sz="1600">
                <a:solidFill>
                  <a:schemeClr val="tx1"/>
                </a:solidFill>
              </a:defRPr>
            </a:lvl4pPr>
            <a:lvl5pPr>
              <a:defRPr sz="1600">
                <a:solidFill>
                  <a:schemeClr val="tx1"/>
                </a:solidFill>
              </a:defRPr>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115568" y="3549918"/>
            <a:ext cx="3794760" cy="2194036"/>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9" name="Date Placeholder 8"/>
          <p:cNvSpPr>
            <a:spLocks noGrp="1"/>
          </p:cNvSpPr>
          <p:nvPr>
            <p:ph type="dt" sz="half" idx="10"/>
          </p:nvPr>
        </p:nvSpPr>
        <p:spPr/>
        <p:txBody>
          <a:bodyPr/>
          <a:lstStyle/>
          <a:p>
            <a:fld id="{C094DEC6-58F0-1542-B5B7-16E449D97CB9}" type="datetime1">
              <a:rPr lang="en-US" smtClean="0"/>
              <a:t>8/26/2020</a:t>
            </a:fld>
            <a:endParaRPr lang="en-US"/>
          </a:p>
        </p:txBody>
      </p:sp>
      <p:sp>
        <p:nvSpPr>
          <p:cNvPr id="10" name="Footer Placeholder 9"/>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r>
              <a:rPr lang="en-US"/>
              <a:t>Summer 2020 Faculty Development Series</a:t>
            </a:r>
          </a:p>
        </p:txBody>
      </p:sp>
      <p:sp>
        <p:nvSpPr>
          <p:cNvPr id="11" name="Slide Number Placeholder 10"/>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186441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8" name="Rectangle 17"/>
          <p:cNvSpPr/>
          <p:nvPr/>
        </p:nvSpPr>
        <p:spPr>
          <a:xfrm>
            <a:off x="0" y="0"/>
            <a:ext cx="6095999"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bwMode="blackWhite">
          <a:xfrm>
            <a:off x="808523" y="2243828"/>
            <a:ext cx="4494998" cy="1134640"/>
          </a:xfrm>
          <a:solidFill>
            <a:srgbClr val="FFFFFF"/>
          </a:solidFill>
          <a:ln>
            <a:solidFill>
              <a:srgbClr val="404040"/>
            </a:solidFill>
          </a:ln>
        </p:spPr>
        <p:txBody>
          <a:bodyPr anchor="ctr" anchorCtr="1">
            <a:noAutofit/>
          </a:bodyPr>
          <a:lstStyle>
            <a:lvl1pPr>
              <a:defRPr sz="2200">
                <a:solidFill>
                  <a:srgbClr val="262626"/>
                </a:solidFill>
              </a:defRPr>
            </a:lvl1pPr>
          </a:lstStyle>
          <a:p>
            <a:r>
              <a:rPr lang="en-US"/>
              <a:t>Click to edit Master title style</a:t>
            </a:r>
          </a:p>
        </p:txBody>
      </p:sp>
      <p:sp>
        <p:nvSpPr>
          <p:cNvPr id="3" name="Picture Placeholder 2"/>
          <p:cNvSpPr>
            <a:spLocks noGrp="1" noChangeAspect="1"/>
          </p:cNvSpPr>
          <p:nvPr>
            <p:ph type="pic" idx="1"/>
          </p:nvPr>
        </p:nvSpPr>
        <p:spPr>
          <a:xfrm>
            <a:off x="6095999" y="0"/>
            <a:ext cx="6102097" cy="6858000"/>
          </a:xfrm>
          <a:solidFill>
            <a:schemeClr val="bg1">
              <a:lumMod val="75000"/>
            </a:schemeClr>
          </a:solidFill>
        </p:spPr>
        <p:txBody>
          <a:bodyPr anchor="t"/>
          <a:lstStyle>
            <a:lvl1pPr marL="0" indent="0">
              <a:buNone/>
              <a:defRPr sz="3200">
                <a:solidFill>
                  <a:schemeClr val="bg1">
                    <a:lumMod val="85000"/>
                    <a:lumOff val="15000"/>
                  </a:schemeClr>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115568" y="3549918"/>
            <a:ext cx="3794760" cy="2194037"/>
          </a:xfrm>
        </p:spPr>
        <p:txBody>
          <a:bodyPr anchor="t" anchorCtr="1">
            <a:normAutofit/>
          </a:bodyPr>
          <a:lstStyle>
            <a:lvl1pPr marL="0" indent="0" algn="ctr">
              <a:buNone/>
              <a:defRPr sz="1500">
                <a:solidFill>
                  <a:srgbClr val="FFFFFF"/>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 name="Date Placeholder 7"/>
          <p:cNvSpPr>
            <a:spLocks noGrp="1"/>
          </p:cNvSpPr>
          <p:nvPr>
            <p:ph type="dt" sz="half" idx="10"/>
          </p:nvPr>
        </p:nvSpPr>
        <p:spPr/>
        <p:txBody>
          <a:bodyPr/>
          <a:lstStyle>
            <a:lvl1pPr>
              <a:defRPr>
                <a:solidFill>
                  <a:srgbClr val="FFFFFF"/>
                </a:solidFill>
                <a:effectLst>
                  <a:outerShdw blurRad="50800" dist="38100" dir="2700000" algn="tl" rotWithShape="0">
                    <a:prstClr val="black">
                      <a:alpha val="43000"/>
                    </a:prstClr>
                  </a:outerShdw>
                </a:effectLst>
              </a:defRPr>
            </a:lvl1pPr>
          </a:lstStyle>
          <a:p>
            <a:fld id="{D6AB3C14-F618-184A-8A02-4CC07CB3E991}" type="datetime1">
              <a:rPr lang="en-US" smtClean="0"/>
              <a:t>8/26/2020</a:t>
            </a:fld>
            <a:endParaRPr lang="en-US"/>
          </a:p>
        </p:txBody>
      </p:sp>
      <p:sp>
        <p:nvSpPr>
          <p:cNvPr id="9" name="Footer Placeholder 8"/>
          <p:cNvSpPr>
            <a:spLocks noGrp="1"/>
          </p:cNvSpPr>
          <p:nvPr>
            <p:ph type="ftr" sz="quarter" idx="11"/>
          </p:nvPr>
        </p:nvSpPr>
        <p:spPr>
          <a:xfrm>
            <a:off x="804672" y="6236208"/>
            <a:ext cx="5124797" cy="320040"/>
          </a:xfrm>
        </p:spPr>
        <p:txBody>
          <a:bodyPr/>
          <a:lstStyle>
            <a:lvl1pPr>
              <a:defRPr>
                <a:solidFill>
                  <a:srgbClr val="FFFFFF">
                    <a:alpha val="70000"/>
                  </a:srgbClr>
                </a:solidFill>
              </a:defRPr>
            </a:lvl1pPr>
          </a:lstStyle>
          <a:p>
            <a:r>
              <a:rPr lang="en-US"/>
              <a:t>Summer 2020 Faculty Development Series</a:t>
            </a:r>
          </a:p>
        </p:txBody>
      </p:sp>
      <p:sp>
        <p:nvSpPr>
          <p:cNvPr id="10" name="Slide Number Placeholder 9"/>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228525701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9378388-FD97-8741-982F-2E4DE72458E5}" type="datetime1">
              <a:rPr lang="en-US" smtClean="0"/>
              <a:t>8/26/2020</a:t>
            </a:fld>
            <a:endParaRPr lang="en-US"/>
          </a:p>
        </p:txBody>
      </p:sp>
      <p:sp>
        <p:nvSpPr>
          <p:cNvPr id="5" name="Footer Placeholder 4"/>
          <p:cNvSpPr>
            <a:spLocks noGrp="1"/>
          </p:cNvSpPr>
          <p:nvPr>
            <p:ph type="ftr" sz="quarter" idx="11"/>
          </p:nvPr>
        </p:nvSpPr>
        <p:spPr/>
        <p:txBody>
          <a:bodyPr/>
          <a:lstStyle/>
          <a:p>
            <a:r>
              <a:rPr lang="en-US"/>
              <a:t>Summer 2020 Faculty Development Series</a:t>
            </a:r>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39407495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53112" y="937260"/>
            <a:ext cx="1298608" cy="498348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231136" y="937260"/>
            <a:ext cx="6198489" cy="498348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CA5912B2-14CE-2247-ADC0-B3C35BC50404}" type="datetime1">
              <a:rPr lang="en-US" smtClean="0"/>
              <a:t>8/26/2020</a:t>
            </a:fld>
            <a:endParaRPr lang="en-US"/>
          </a:p>
        </p:txBody>
      </p:sp>
      <p:sp>
        <p:nvSpPr>
          <p:cNvPr id="5" name="Footer Placeholder 4"/>
          <p:cNvSpPr>
            <a:spLocks noGrp="1"/>
          </p:cNvSpPr>
          <p:nvPr>
            <p:ph type="ftr" sz="quarter" idx="11"/>
          </p:nvPr>
        </p:nvSpPr>
        <p:spPr/>
        <p:txBody>
          <a:bodyPr/>
          <a:lstStyle/>
          <a:p>
            <a:r>
              <a:rPr lang="en-US"/>
              <a:t>Summer 2020 Faculty Development Series</a:t>
            </a:r>
          </a:p>
        </p:txBody>
      </p:sp>
      <p:sp>
        <p:nvSpPr>
          <p:cNvPr id="6" name="Slide Number Placeholder 5"/>
          <p:cNvSpPr>
            <a:spLocks noGrp="1"/>
          </p:cNvSpPr>
          <p:nvPr>
            <p:ph type="sldNum" sz="quarter" idx="12"/>
          </p:nvPr>
        </p:nvSpPr>
        <p:spPr/>
        <p:txBody>
          <a:bodyPr/>
          <a:lstStyle/>
          <a:p>
            <a:fld id="{8A7A6979-0714-4377-B894-6BE4C2D6E202}" type="slidenum">
              <a:rPr lang="en-US" dirty="0"/>
              <a:t>‹#›</a:t>
            </a:fld>
            <a:endParaRPr lang="en-US"/>
          </a:p>
        </p:txBody>
      </p:sp>
    </p:spTree>
    <p:extLst>
      <p:ext uri="{BB962C8B-B14F-4D97-AF65-F5344CB8AC3E}">
        <p14:creationId xmlns:p14="http://schemas.microsoft.com/office/powerpoint/2010/main" val="26191592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US"/>
              <a:t>Click to edit Master title style</a:t>
            </a:r>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fld id="{4C6BBBEB-CA5D-E54C-907A-79A64C052B7D}" type="datetime1">
              <a:rPr lang="en-US" smtClean="0"/>
              <a:t>8/26/2020</a:t>
            </a:fld>
            <a:endParaRPr lang="en-US"/>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US"/>
              <a:t>Summer 2020 Faculty Development Series</a:t>
            </a:r>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8A7A6979-0714-4377-B894-6BE4C2D6E202}" type="slidenum">
              <a:rPr lang="en-US" dirty="0"/>
              <a:pPr/>
              <a:t>‹#›</a:t>
            </a:fld>
            <a:endParaRPr lang="en-US"/>
          </a:p>
        </p:txBody>
      </p:sp>
    </p:spTree>
    <p:extLst>
      <p:ext uri="{BB962C8B-B14F-4D97-AF65-F5344CB8AC3E}">
        <p14:creationId xmlns:p14="http://schemas.microsoft.com/office/powerpoint/2010/main" val="2992310170"/>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hf sldNum="0" hdr="0"/>
  <p:txStyles>
    <p:titleStyle>
      <a:lvl1pPr algn="ctr" defTabSz="914400" rtl="0" eaLnBrk="1" latinLnBrk="0" hangingPunct="1">
        <a:lnSpc>
          <a:spcPct val="90000"/>
        </a:lnSpc>
        <a:spcBef>
          <a:spcPct val="0"/>
        </a:spcBef>
        <a:buNone/>
        <a:defRPr sz="2800" kern="1200" cap="all" spc="200" baseline="0">
          <a:solidFill>
            <a:srgbClr val="262626"/>
          </a:solidFill>
          <a:latin typeface="+mj-lt"/>
          <a:ea typeface="+mj-ea"/>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s://ctl.yale.edu/sites/default/files/basic-page-supplementary-materials-files/considering_validity_in_assessment_design_handout.pdf" TargetMode="External"/><Relationship Id="rId2" Type="http://schemas.openxmlformats.org/officeDocument/2006/relationships/notesSlide" Target="../notesSlides/notesSlide1.xml"/><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2" Type="http://schemas.openxmlformats.org/officeDocument/2006/relationships/hyperlink" Target="https://citl.indiana.edu/teaching-resources/assessing-student-learning/authentic-assessment/"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hybridpedagogy.org/our-bodies-encoded-algorithmic-test-proctoring-in-higher-education/"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hyperlink" Target="https://ruonlinecon.rutgers.edu/events/alternative-assessment-beyond-exams" TargetMode="External"/><Relationship Id="rId1" Type="http://schemas.openxmlformats.org/officeDocument/2006/relationships/slideLayout" Target="../slideLayouts/slideLayout8.xml"/></Relationships>
</file>

<file path=ppt/slides/_rels/slide12.xml.rels><?xml version="1.0" encoding="UTF-8" standalone="yes"?>
<Relationships xmlns="http://schemas.openxmlformats.org/package/2006/relationships"><Relationship Id="rId2" Type="http://schemas.openxmlformats.org/officeDocument/2006/relationships/hyperlink" Target="https://ruonlinecon.rutgers.edu/events/alternative-assessment-beyond-exams" TargetMode="External"/><Relationship Id="rId1" Type="http://schemas.openxmlformats.org/officeDocument/2006/relationships/slideLayout" Target="../slideLayouts/slideLayout8.xml"/></Relationships>
</file>

<file path=ppt/slides/_rels/slide13.xml.rels><?xml version="1.0" encoding="UTF-8" standalone="yes"?>
<Relationships xmlns="http://schemas.openxmlformats.org/package/2006/relationships"><Relationship Id="rId8" Type="http://schemas.openxmlformats.org/officeDocument/2006/relationships/hyperlink" Target="https://hybridpedagogy.org/our-bodies-encoded-algorithmic-test-proctoring-in-higher-education/" TargetMode="External"/><Relationship Id="rId3" Type="http://schemas.openxmlformats.org/officeDocument/2006/relationships/hyperlink" Target="https://blogs.iu.edu/citl/2020/03/13/exams-online/#.XpaHWS9Onmp&#8203;&#160; &#8203;" TargetMode="External"/><Relationship Id="rId7" Type="http://schemas.openxmlformats.org/officeDocument/2006/relationships/hyperlink" Target="https://ruonlinecon.rutgers.edu/events/alternative-assessment-beyond-exams" TargetMode="External"/><Relationship Id="rId2" Type="http://schemas.openxmlformats.org/officeDocument/2006/relationships/hyperlink" Target="https://blogs.iu.edu/citl/2020/03/13/exams-online/" TargetMode="External"/><Relationship Id="rId1" Type="http://schemas.openxmlformats.org/officeDocument/2006/relationships/slideLayout" Target="../slideLayouts/slideLayout2.xml"/><Relationship Id="rId6" Type="http://schemas.openxmlformats.org/officeDocument/2006/relationships/hyperlink" Target="http://insights.nursekillam.com/reflect/exam-design/" TargetMode="External"/><Relationship Id="rId5" Type="http://schemas.openxmlformats.org/officeDocument/2006/relationships/hyperlink" Target="http://mediawikibe.uwindsor.ca/wiki/index.php/Exams_and_Alternate_Assessments_During_Disruptions" TargetMode="External"/><Relationship Id="rId10" Type="http://schemas.openxmlformats.org/officeDocument/2006/relationships/hyperlink" Target="https://citl.indiana.edu/teaching-resources/assessing-student-learning/authentic-assessment/" TargetMode="External"/><Relationship Id="rId4" Type="http://schemas.openxmlformats.org/officeDocument/2006/relationships/hyperlink" Target="https://docs.google.com/presentation/d/1nIw3Fr6Fb-5OS1XKyH8YA7DbgVVfATQvZpHBBVFYB00/edit" TargetMode="External"/><Relationship Id="rId9" Type="http://schemas.openxmlformats.org/officeDocument/2006/relationships/hyperlink" Target="http://designingforlearning.info/ecoachingtips/ecoaching-tip-38/"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31CEBE-8086-854B-AAEF-2F8633E76F28}"/>
              </a:ext>
            </a:extLst>
          </p:cNvPr>
          <p:cNvSpPr>
            <a:spLocks noGrp="1"/>
          </p:cNvSpPr>
          <p:nvPr>
            <p:ph type="ctrTitle"/>
          </p:nvPr>
        </p:nvSpPr>
        <p:spPr/>
        <p:txBody>
          <a:bodyPr/>
          <a:lstStyle/>
          <a:p>
            <a:r>
              <a:rPr lang="en-US"/>
              <a:t>Assessments</a:t>
            </a:r>
            <a:endParaRPr lang="en-US">
              <a:latin typeface="Rockwell Condensed"/>
            </a:endParaRPr>
          </a:p>
        </p:txBody>
      </p:sp>
      <p:sp>
        <p:nvSpPr>
          <p:cNvPr id="5" name="Subtitle 4">
            <a:extLst>
              <a:ext uri="{FF2B5EF4-FFF2-40B4-BE49-F238E27FC236}">
                <a16:creationId xmlns:a16="http://schemas.microsoft.com/office/drawing/2014/main" id="{1E815D9D-5FDD-7446-B91F-0E9DC47C91E5}"/>
              </a:ext>
            </a:extLst>
          </p:cNvPr>
          <p:cNvSpPr>
            <a:spLocks noGrp="1"/>
          </p:cNvSpPr>
          <p:nvPr>
            <p:ph type="subTitle" idx="1"/>
          </p:nvPr>
        </p:nvSpPr>
        <p:spPr/>
        <p:txBody>
          <a:bodyPr/>
          <a:lstStyle/>
          <a:p>
            <a:r>
              <a:rPr lang="en-US">
                <a:solidFill>
                  <a:schemeClr val="bg1"/>
                </a:solidFill>
              </a:rPr>
              <a:t>Alternatives to Proctored Exams</a:t>
            </a:r>
          </a:p>
        </p:txBody>
      </p:sp>
    </p:spTree>
    <p:extLst>
      <p:ext uri="{BB962C8B-B14F-4D97-AF65-F5344CB8AC3E}">
        <p14:creationId xmlns:p14="http://schemas.microsoft.com/office/powerpoint/2010/main" val="207927516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7F5A47A-5A1B-C745-A7A5-AD3B3CAACA69}"/>
              </a:ext>
            </a:extLst>
          </p:cNvPr>
          <p:cNvSpPr>
            <a:spLocks noGrp="1"/>
          </p:cNvSpPr>
          <p:nvPr>
            <p:ph type="title"/>
          </p:nvPr>
        </p:nvSpPr>
        <p:spPr/>
        <p:txBody>
          <a:bodyPr/>
          <a:lstStyle/>
          <a:p>
            <a:r>
              <a:rPr lang="en-US"/>
              <a:t>Validity</a:t>
            </a:r>
          </a:p>
        </p:txBody>
      </p:sp>
      <p:sp>
        <p:nvSpPr>
          <p:cNvPr id="3" name="Content Placeholder 2">
            <a:extLst>
              <a:ext uri="{FF2B5EF4-FFF2-40B4-BE49-F238E27FC236}">
                <a16:creationId xmlns:a16="http://schemas.microsoft.com/office/drawing/2014/main" id="{EE96756B-D66B-DC44-B36B-EB4BB6E39B8B}"/>
              </a:ext>
            </a:extLst>
          </p:cNvPr>
          <p:cNvSpPr>
            <a:spLocks noGrp="1"/>
          </p:cNvSpPr>
          <p:nvPr>
            <p:ph idx="1"/>
          </p:nvPr>
        </p:nvSpPr>
        <p:spPr>
          <a:xfrm>
            <a:off x="6753014" y="2047245"/>
            <a:ext cx="4815840" cy="3110505"/>
          </a:xfrm>
        </p:spPr>
        <p:txBody>
          <a:bodyPr>
            <a:normAutofit/>
          </a:bodyPr>
          <a:lstStyle/>
          <a:p>
            <a:r>
              <a:rPr lang="en-US"/>
              <a:t>How does our process of assessing learning prove reliable?</a:t>
            </a:r>
          </a:p>
          <a:p>
            <a:r>
              <a:rPr lang="en-US"/>
              <a:t>An assessment’s results are in line with their proposed use (</a:t>
            </a:r>
            <a:r>
              <a:rPr lang="en-US">
                <a:hlinkClick r:id="rId3">
                  <a:extLst>
                    <a:ext uri="{A12FA001-AC4F-418D-AE19-62706E023703}">
                      <ahyp:hlinkClr xmlns:ahyp="http://schemas.microsoft.com/office/drawing/2018/hyperlinkcolor" val="tx"/>
                    </a:ext>
                  </a:extLst>
                </a:hlinkClick>
              </a:rPr>
              <a:t>Yale Poorvu Center for Teaching and Learning</a:t>
            </a:r>
            <a:r>
              <a:rPr lang="en-US"/>
              <a:t>)</a:t>
            </a:r>
          </a:p>
          <a:p>
            <a:r>
              <a:rPr lang="en-US"/>
              <a:t>Reliable scores, accurate feedback promote progress and demonstrate degree of mastery (ibid)</a:t>
            </a:r>
          </a:p>
          <a:p>
            <a:endParaRPr lang="en-US"/>
          </a:p>
        </p:txBody>
      </p:sp>
      <p:sp>
        <p:nvSpPr>
          <p:cNvPr id="4" name="Text Placeholder 3">
            <a:extLst>
              <a:ext uri="{FF2B5EF4-FFF2-40B4-BE49-F238E27FC236}">
                <a16:creationId xmlns:a16="http://schemas.microsoft.com/office/drawing/2014/main" id="{63CACFB3-0A85-EC4A-A389-DABDE540015E}"/>
              </a:ext>
            </a:extLst>
          </p:cNvPr>
          <p:cNvSpPr>
            <a:spLocks noGrp="1"/>
          </p:cNvSpPr>
          <p:nvPr>
            <p:ph type="body" sz="half" idx="2"/>
          </p:nvPr>
        </p:nvSpPr>
        <p:spPr/>
        <p:txBody>
          <a:bodyPr/>
          <a:lstStyle/>
          <a:p>
            <a:endParaRPr lang="en-US"/>
          </a:p>
        </p:txBody>
      </p:sp>
      <p:sp>
        <p:nvSpPr>
          <p:cNvPr id="5" name="Date Placeholder 4">
            <a:extLst>
              <a:ext uri="{FF2B5EF4-FFF2-40B4-BE49-F238E27FC236}">
                <a16:creationId xmlns:a16="http://schemas.microsoft.com/office/drawing/2014/main" id="{A0742EE3-5E29-8C46-8AAE-2E1CC9550A37}"/>
              </a:ext>
            </a:extLst>
          </p:cNvPr>
          <p:cNvSpPr>
            <a:spLocks noGrp="1"/>
          </p:cNvSpPr>
          <p:nvPr>
            <p:ph type="dt" sz="half" idx="10"/>
          </p:nvPr>
        </p:nvSpPr>
        <p:spPr/>
        <p:txBody>
          <a:bodyPr/>
          <a:lstStyle/>
          <a:p>
            <a:fld id="{E08D023E-8903-3149-837A-0577A7D7F0C9}" type="datetime1">
              <a:rPr lang="en-US" smtClean="0"/>
              <a:t>8/26/2020</a:t>
            </a:fld>
            <a:endParaRPr lang="en-US"/>
          </a:p>
        </p:txBody>
      </p:sp>
      <p:sp>
        <p:nvSpPr>
          <p:cNvPr id="6" name="Footer Placeholder 5">
            <a:extLst>
              <a:ext uri="{FF2B5EF4-FFF2-40B4-BE49-F238E27FC236}">
                <a16:creationId xmlns:a16="http://schemas.microsoft.com/office/drawing/2014/main" id="{2C18A2B3-EB25-C246-80A0-04A73632564F}"/>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384080491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9E404EF-797C-364E-86D9-BCC63A09DC75}"/>
              </a:ext>
            </a:extLst>
          </p:cNvPr>
          <p:cNvSpPr>
            <a:spLocks noGrp="1"/>
          </p:cNvSpPr>
          <p:nvPr>
            <p:ph type="title"/>
          </p:nvPr>
        </p:nvSpPr>
        <p:spPr/>
        <p:txBody>
          <a:bodyPr/>
          <a:lstStyle/>
          <a:p>
            <a:r>
              <a:rPr lang="en-US" dirty="0"/>
              <a:t>How Do We Measure Reliability</a:t>
            </a:r>
          </a:p>
        </p:txBody>
      </p:sp>
      <p:sp>
        <p:nvSpPr>
          <p:cNvPr id="3" name="Content Placeholder 2">
            <a:extLst>
              <a:ext uri="{FF2B5EF4-FFF2-40B4-BE49-F238E27FC236}">
                <a16:creationId xmlns:a16="http://schemas.microsoft.com/office/drawing/2014/main" id="{6D04CB50-E0BF-6646-B82E-DB86D5BA0C6A}"/>
              </a:ext>
            </a:extLst>
          </p:cNvPr>
          <p:cNvSpPr>
            <a:spLocks noGrp="1"/>
          </p:cNvSpPr>
          <p:nvPr>
            <p:ph idx="1"/>
          </p:nvPr>
        </p:nvSpPr>
        <p:spPr/>
        <p:txBody>
          <a:bodyPr/>
          <a:lstStyle/>
          <a:p>
            <a:r>
              <a:rPr lang="en-US" dirty="0"/>
              <a:t>There are a number of ways (blind grading, team grading, repeat tests after a period of review, </a:t>
            </a:r>
            <a:r>
              <a:rPr lang="en-US" dirty="0" err="1"/>
              <a:t>etc</a:t>
            </a:r>
            <a:r>
              <a:rPr lang="en-US" dirty="0"/>
              <a:t>) but two simple means are a rubric for students, and a table for yourself.</a:t>
            </a:r>
          </a:p>
          <a:p>
            <a:r>
              <a:rPr lang="en-US" dirty="0"/>
              <a:t>For students completing authentic assessments, a rubric is helpful to point them to what’s being measured, and by what criteria. </a:t>
            </a:r>
          </a:p>
          <a:p>
            <a:r>
              <a:rPr lang="en-US" dirty="0"/>
              <a:t>To assess your own plans, for example the structure of an exam, create a table of specification (see Yale source): what exactly do I want to assess (the objectives for this unit, semester), what types of skills, knowledge for each do I want to assess (use Bloom’s for example), and the number of questions for each topic area.</a:t>
            </a:r>
          </a:p>
        </p:txBody>
      </p:sp>
      <p:sp>
        <p:nvSpPr>
          <p:cNvPr id="4" name="Date Placeholder 3">
            <a:extLst>
              <a:ext uri="{FF2B5EF4-FFF2-40B4-BE49-F238E27FC236}">
                <a16:creationId xmlns:a16="http://schemas.microsoft.com/office/drawing/2014/main" id="{CE205D32-D375-394D-9102-67BE6EBA120E}"/>
              </a:ext>
            </a:extLst>
          </p:cNvPr>
          <p:cNvSpPr>
            <a:spLocks noGrp="1"/>
          </p:cNvSpPr>
          <p:nvPr>
            <p:ph type="dt" sz="half" idx="10"/>
          </p:nvPr>
        </p:nvSpPr>
        <p:spPr/>
        <p:txBody>
          <a:bodyPr/>
          <a:lstStyle/>
          <a:p>
            <a:fld id="{0636C7E1-61DC-2149-A6DA-9E55AD1161B8}" type="datetime1">
              <a:rPr lang="en-US" smtClean="0"/>
              <a:t>8/26/2020</a:t>
            </a:fld>
            <a:endParaRPr lang="en-US"/>
          </a:p>
        </p:txBody>
      </p:sp>
      <p:sp>
        <p:nvSpPr>
          <p:cNvPr id="5" name="Footer Placeholder 4">
            <a:extLst>
              <a:ext uri="{FF2B5EF4-FFF2-40B4-BE49-F238E27FC236}">
                <a16:creationId xmlns:a16="http://schemas.microsoft.com/office/drawing/2014/main" id="{D894518B-3AD2-5B47-B621-E6BAF2D49C7D}"/>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28017312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D441F1A-6BB1-ED4C-A80D-4F1FC9F761EE}"/>
              </a:ext>
            </a:extLst>
          </p:cNvPr>
          <p:cNvSpPr>
            <a:spLocks noGrp="1"/>
          </p:cNvSpPr>
          <p:nvPr>
            <p:ph type="title"/>
          </p:nvPr>
        </p:nvSpPr>
        <p:spPr/>
        <p:txBody>
          <a:bodyPr/>
          <a:lstStyle/>
          <a:p>
            <a:r>
              <a:rPr lang="en-US"/>
              <a:t>Authenticity</a:t>
            </a:r>
          </a:p>
        </p:txBody>
      </p:sp>
      <p:sp>
        <p:nvSpPr>
          <p:cNvPr id="3" name="Content Placeholder 2">
            <a:extLst>
              <a:ext uri="{FF2B5EF4-FFF2-40B4-BE49-F238E27FC236}">
                <a16:creationId xmlns:a16="http://schemas.microsoft.com/office/drawing/2014/main" id="{7C61618F-B36C-DE46-9228-0AEAE0A3FDF0}"/>
              </a:ext>
            </a:extLst>
          </p:cNvPr>
          <p:cNvSpPr>
            <a:spLocks noGrp="1"/>
          </p:cNvSpPr>
          <p:nvPr>
            <p:ph idx="1"/>
          </p:nvPr>
        </p:nvSpPr>
        <p:spPr>
          <a:xfrm>
            <a:off x="6900674" y="2014645"/>
            <a:ext cx="4815840" cy="1599861"/>
          </a:xfrm>
        </p:spPr>
        <p:txBody>
          <a:bodyPr/>
          <a:lstStyle/>
          <a:p>
            <a:pPr marL="0" indent="0">
              <a:buNone/>
            </a:pPr>
            <a:r>
              <a:rPr lang="en-US"/>
              <a:t>Authentic assessments not only measure learning but act as a teaching tool, improving skills and understanding of course content (Indiana U Bloomington CITL)</a:t>
            </a:r>
          </a:p>
          <a:p>
            <a:pPr marL="0" indent="0">
              <a:buNone/>
            </a:pPr>
            <a:endParaRPr lang="en-US"/>
          </a:p>
        </p:txBody>
      </p:sp>
      <p:sp>
        <p:nvSpPr>
          <p:cNvPr id="4" name="Text Placeholder 3">
            <a:extLst>
              <a:ext uri="{FF2B5EF4-FFF2-40B4-BE49-F238E27FC236}">
                <a16:creationId xmlns:a16="http://schemas.microsoft.com/office/drawing/2014/main" id="{0B16EDA0-953A-E742-B6E9-BC6D96F48EA9}"/>
              </a:ext>
            </a:extLst>
          </p:cNvPr>
          <p:cNvSpPr>
            <a:spLocks noGrp="1"/>
          </p:cNvSpPr>
          <p:nvPr>
            <p:ph type="body" sz="half" idx="2"/>
          </p:nvPr>
        </p:nvSpPr>
        <p:spPr/>
        <p:txBody>
          <a:bodyPr/>
          <a:lstStyle/>
          <a:p>
            <a:endParaRPr lang="en-US"/>
          </a:p>
        </p:txBody>
      </p:sp>
      <p:sp>
        <p:nvSpPr>
          <p:cNvPr id="5" name="Date Placeholder 4">
            <a:extLst>
              <a:ext uri="{FF2B5EF4-FFF2-40B4-BE49-F238E27FC236}">
                <a16:creationId xmlns:a16="http://schemas.microsoft.com/office/drawing/2014/main" id="{F9647EC1-FF88-FB41-8F67-88229AE48463}"/>
              </a:ext>
            </a:extLst>
          </p:cNvPr>
          <p:cNvSpPr>
            <a:spLocks noGrp="1"/>
          </p:cNvSpPr>
          <p:nvPr>
            <p:ph type="dt" sz="half" idx="10"/>
          </p:nvPr>
        </p:nvSpPr>
        <p:spPr/>
        <p:txBody>
          <a:bodyPr/>
          <a:lstStyle/>
          <a:p>
            <a:fld id="{69D10E88-6F85-5544-AF6A-3EC8F8C264FE}" type="datetime1">
              <a:rPr lang="en-US" smtClean="0"/>
              <a:t>8/26/2020</a:t>
            </a:fld>
            <a:endParaRPr lang="en-US"/>
          </a:p>
        </p:txBody>
      </p:sp>
      <p:sp>
        <p:nvSpPr>
          <p:cNvPr id="6" name="Footer Placeholder 5">
            <a:extLst>
              <a:ext uri="{FF2B5EF4-FFF2-40B4-BE49-F238E27FC236}">
                <a16:creationId xmlns:a16="http://schemas.microsoft.com/office/drawing/2014/main" id="{D9FF84AB-FAB9-BB47-8992-323701105A47}"/>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34147418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59907C-A778-F042-B15C-56546613A75C}"/>
              </a:ext>
            </a:extLst>
          </p:cNvPr>
          <p:cNvSpPr>
            <a:spLocks noGrp="1"/>
          </p:cNvSpPr>
          <p:nvPr>
            <p:ph type="title"/>
          </p:nvPr>
        </p:nvSpPr>
        <p:spPr/>
        <p:txBody>
          <a:bodyPr/>
          <a:lstStyle/>
          <a:p>
            <a:r>
              <a:rPr lang="en-US"/>
              <a:t>Authentic Assessments</a:t>
            </a:r>
          </a:p>
        </p:txBody>
      </p:sp>
      <p:sp>
        <p:nvSpPr>
          <p:cNvPr id="3" name="Content Placeholder 2">
            <a:extLst>
              <a:ext uri="{FF2B5EF4-FFF2-40B4-BE49-F238E27FC236}">
                <a16:creationId xmlns:a16="http://schemas.microsoft.com/office/drawing/2014/main" id="{9A0D46D1-C756-B642-BB64-789A420266F8}"/>
              </a:ext>
            </a:extLst>
          </p:cNvPr>
          <p:cNvSpPr>
            <a:spLocks noGrp="1"/>
          </p:cNvSpPr>
          <p:nvPr>
            <p:ph idx="1"/>
          </p:nvPr>
        </p:nvSpPr>
        <p:spPr/>
        <p:txBody>
          <a:bodyPr>
            <a:normAutofit fontScale="92500" lnSpcReduction="20000"/>
          </a:bodyPr>
          <a:lstStyle/>
          <a:p>
            <a:r>
              <a:rPr lang="en-US"/>
              <a:t>require judgment and innovation.</a:t>
            </a:r>
          </a:p>
          <a:p>
            <a:r>
              <a:rPr lang="en-US"/>
              <a:t>ask students to apply the subject.</a:t>
            </a:r>
          </a:p>
          <a:p>
            <a:r>
              <a:rPr lang="en-US"/>
              <a:t>replicate or simulate contexts where adults realistically encounter the subject,  in the workplace, civic or personal life.</a:t>
            </a:r>
          </a:p>
          <a:p>
            <a:r>
              <a:rPr lang="en-US"/>
              <a:t>assess student’s ability to efficiently and effectively use a repertoire of knowledge and skills to negotiate a complex task.</a:t>
            </a:r>
          </a:p>
          <a:p>
            <a:r>
              <a:rPr lang="en-US"/>
              <a:t>allow appropriate opportunities to rehearse, practice, consult resources, and get feedback on and refine performances and products.</a:t>
            </a:r>
          </a:p>
          <a:p>
            <a:pPr marL="0" indent="0" algn="r">
              <a:buNone/>
            </a:pPr>
            <a:r>
              <a:rPr lang="en-US"/>
              <a:t>- Wiggins, Grant. (1998). Ensuring authentic performance. Chapter 2 in </a:t>
            </a:r>
            <a:r>
              <a:rPr lang="en-US" i="1"/>
              <a:t>Educative Assessment: Designing Assessments to Inform and Improve Student Performance</a:t>
            </a:r>
            <a:r>
              <a:rPr lang="en-US"/>
              <a:t>. San Francisco: Jossey-Bass, pp. 21 – 42. (via </a:t>
            </a:r>
            <a:r>
              <a:rPr lang="en-US">
                <a:hlinkClick r:id="rId2"/>
              </a:rPr>
              <a:t>Indiana U</a:t>
            </a:r>
            <a:r>
              <a:rPr lang="en-US"/>
              <a:t> )</a:t>
            </a:r>
          </a:p>
          <a:p>
            <a:endParaRPr lang="en-US"/>
          </a:p>
          <a:p>
            <a:endParaRPr lang="en-US"/>
          </a:p>
        </p:txBody>
      </p:sp>
      <p:sp>
        <p:nvSpPr>
          <p:cNvPr id="4" name="Date Placeholder 3">
            <a:extLst>
              <a:ext uri="{FF2B5EF4-FFF2-40B4-BE49-F238E27FC236}">
                <a16:creationId xmlns:a16="http://schemas.microsoft.com/office/drawing/2014/main" id="{701EB535-0C61-A349-B4A9-98882B40ACFC}"/>
              </a:ext>
            </a:extLst>
          </p:cNvPr>
          <p:cNvSpPr>
            <a:spLocks noGrp="1"/>
          </p:cNvSpPr>
          <p:nvPr>
            <p:ph type="dt" sz="half" idx="10"/>
          </p:nvPr>
        </p:nvSpPr>
        <p:spPr/>
        <p:txBody>
          <a:bodyPr/>
          <a:lstStyle/>
          <a:p>
            <a:fld id="{78DBC803-8D65-3C47-80C6-8F788D165E5D}" type="datetime1">
              <a:rPr lang="en-US" smtClean="0"/>
              <a:t>8/26/2020</a:t>
            </a:fld>
            <a:endParaRPr lang="en-US"/>
          </a:p>
        </p:txBody>
      </p:sp>
      <p:sp>
        <p:nvSpPr>
          <p:cNvPr id="5" name="Footer Placeholder 4">
            <a:extLst>
              <a:ext uri="{FF2B5EF4-FFF2-40B4-BE49-F238E27FC236}">
                <a16:creationId xmlns:a16="http://schemas.microsoft.com/office/drawing/2014/main" id="{2C9E818A-42ED-8145-A2CE-361B7772A4A0}"/>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8655300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3644496-7D7F-E145-BAE1-A912E79AA42F}"/>
              </a:ext>
            </a:extLst>
          </p:cNvPr>
          <p:cNvSpPr>
            <a:spLocks noGrp="1"/>
          </p:cNvSpPr>
          <p:nvPr>
            <p:ph type="title"/>
          </p:nvPr>
        </p:nvSpPr>
        <p:spPr/>
        <p:txBody>
          <a:bodyPr/>
          <a:lstStyle/>
          <a:p>
            <a:r>
              <a:rPr lang="en-US"/>
              <a:t>Proctored Exams</a:t>
            </a:r>
          </a:p>
        </p:txBody>
      </p:sp>
      <p:sp>
        <p:nvSpPr>
          <p:cNvPr id="3" name="Content Placeholder 2">
            <a:extLst>
              <a:ext uri="{FF2B5EF4-FFF2-40B4-BE49-F238E27FC236}">
                <a16:creationId xmlns:a16="http://schemas.microsoft.com/office/drawing/2014/main" id="{BD8407F8-2064-C442-B875-F491A0E1F761}"/>
              </a:ext>
            </a:extLst>
          </p:cNvPr>
          <p:cNvSpPr>
            <a:spLocks noGrp="1"/>
          </p:cNvSpPr>
          <p:nvPr>
            <p:ph idx="1"/>
          </p:nvPr>
        </p:nvSpPr>
        <p:spPr/>
        <p:txBody>
          <a:bodyPr>
            <a:normAutofit fontScale="92500" lnSpcReduction="10000"/>
          </a:bodyPr>
          <a:lstStyle/>
          <a:p>
            <a:r>
              <a:rPr lang="en-US"/>
              <a:t>Students’ test experience is a performance, with an audience – that is nothing new, and it has always added a layer of anxiety and distraction to the assessment process</a:t>
            </a:r>
          </a:p>
          <a:p>
            <a:r>
              <a:rPr lang="en-US"/>
              <a:t>More reliance on third-party, live or automated, proctoring has paralleled the increase of online instruction</a:t>
            </a:r>
          </a:p>
          <a:p>
            <a:r>
              <a:rPr lang="en-US"/>
              <a:t>Those behaviors are recorded, and subjected to Artificial Intelligence monitoring, analyzed according to algorithms</a:t>
            </a:r>
          </a:p>
          <a:p>
            <a:r>
              <a:rPr lang="en-US"/>
              <a:t>Some live proctoring includes the option for the proctor to interrupt a test-taker based on flagged behavior</a:t>
            </a:r>
          </a:p>
          <a:p>
            <a:r>
              <a:rPr lang="en-US"/>
              <a:t>These methods are based on assumptions about behavior, body movement, what’s normal and what’s suspicious. This raises questions about how we determine norms</a:t>
            </a:r>
          </a:p>
        </p:txBody>
      </p:sp>
      <p:sp>
        <p:nvSpPr>
          <p:cNvPr id="4" name="TextBox 3">
            <a:extLst>
              <a:ext uri="{FF2B5EF4-FFF2-40B4-BE49-F238E27FC236}">
                <a16:creationId xmlns:a16="http://schemas.microsoft.com/office/drawing/2014/main" id="{30D93B73-3A7C-EA46-8794-2251E9681BB8}"/>
              </a:ext>
            </a:extLst>
          </p:cNvPr>
          <p:cNvSpPr txBox="1"/>
          <p:nvPr/>
        </p:nvSpPr>
        <p:spPr>
          <a:xfrm>
            <a:off x="2421468" y="5791200"/>
            <a:ext cx="8771466" cy="646331"/>
          </a:xfrm>
          <a:prstGeom prst="rect">
            <a:avLst/>
          </a:prstGeom>
          <a:noFill/>
        </p:spPr>
        <p:txBody>
          <a:bodyPr wrap="square" rtlCol="0">
            <a:spAutoFit/>
          </a:bodyPr>
          <a:lstStyle/>
          <a:p>
            <a:pPr algn="r"/>
            <a:r>
              <a:rPr lang="en-US"/>
              <a:t>- </a:t>
            </a:r>
            <a:r>
              <a:rPr lang="en-US">
                <a:hlinkClick r:id="rId3"/>
              </a:rPr>
              <a:t>Shea </a:t>
            </a:r>
            <a:r>
              <a:rPr lang="en-US" err="1">
                <a:hlinkClick r:id="rId3"/>
              </a:rPr>
              <a:t>Swauger</a:t>
            </a:r>
            <a:r>
              <a:rPr lang="en-US">
                <a:hlinkClick r:id="rId3"/>
              </a:rPr>
              <a:t>, “Our Bodies Encoded: Algorithmic Test Proctoring in Higher Education,” </a:t>
            </a:r>
            <a:r>
              <a:rPr lang="en-US" i="1">
                <a:hlinkClick r:id="rId3"/>
              </a:rPr>
              <a:t>Hybrid Pedagogy</a:t>
            </a:r>
            <a:r>
              <a:rPr lang="en-US">
                <a:hlinkClick r:id="rId3"/>
              </a:rPr>
              <a:t>, April 2020. Web</a:t>
            </a:r>
            <a:r>
              <a:rPr lang="en-US"/>
              <a:t>.   </a:t>
            </a:r>
          </a:p>
        </p:txBody>
      </p:sp>
      <p:sp>
        <p:nvSpPr>
          <p:cNvPr id="5" name="Date Placeholder 4">
            <a:extLst>
              <a:ext uri="{FF2B5EF4-FFF2-40B4-BE49-F238E27FC236}">
                <a16:creationId xmlns:a16="http://schemas.microsoft.com/office/drawing/2014/main" id="{BF15C697-1C1D-F44D-8257-5EBCBB68EDC9}"/>
              </a:ext>
            </a:extLst>
          </p:cNvPr>
          <p:cNvSpPr>
            <a:spLocks noGrp="1"/>
          </p:cNvSpPr>
          <p:nvPr>
            <p:ph type="dt" sz="half" idx="10"/>
          </p:nvPr>
        </p:nvSpPr>
        <p:spPr/>
        <p:txBody>
          <a:bodyPr/>
          <a:lstStyle/>
          <a:p>
            <a:fld id="{BE6AB87D-104A-7847-89D1-1387589524E9}" type="datetime1">
              <a:rPr lang="en-US" smtClean="0"/>
              <a:t>8/26/2020</a:t>
            </a:fld>
            <a:endParaRPr lang="en-US"/>
          </a:p>
        </p:txBody>
      </p:sp>
      <p:sp>
        <p:nvSpPr>
          <p:cNvPr id="6" name="Footer Placeholder 5">
            <a:extLst>
              <a:ext uri="{FF2B5EF4-FFF2-40B4-BE49-F238E27FC236}">
                <a16:creationId xmlns:a16="http://schemas.microsoft.com/office/drawing/2014/main" id="{E9398A27-00E6-8A41-BBF3-B79B542345D1}"/>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406114530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999BBC-CFD8-4CA8-845E-079B90944AE2}"/>
              </a:ext>
            </a:extLst>
          </p:cNvPr>
          <p:cNvSpPr>
            <a:spLocks noGrp="1"/>
          </p:cNvSpPr>
          <p:nvPr>
            <p:ph type="title"/>
          </p:nvPr>
        </p:nvSpPr>
        <p:spPr>
          <a:xfrm>
            <a:off x="640080" y="2755570"/>
            <a:ext cx="4486656" cy="1346860"/>
          </a:xfrm>
        </p:spPr>
        <p:txBody>
          <a:bodyPr/>
          <a:lstStyle/>
          <a:p>
            <a:r>
              <a:rPr lang="en-US" b="0">
                <a:ea typeface="+mj-lt"/>
                <a:cs typeface="+mj-lt"/>
              </a:rPr>
              <a:t>Remotely Proctored Exams Drawbacks</a:t>
            </a:r>
          </a:p>
          <a:p>
            <a:endParaRPr lang="en-US"/>
          </a:p>
        </p:txBody>
      </p:sp>
      <p:sp>
        <p:nvSpPr>
          <p:cNvPr id="3" name="Content Placeholder 2">
            <a:extLst>
              <a:ext uri="{FF2B5EF4-FFF2-40B4-BE49-F238E27FC236}">
                <a16:creationId xmlns:a16="http://schemas.microsoft.com/office/drawing/2014/main" id="{56320676-4FD1-41FC-AC16-BD4B70A1708B}"/>
              </a:ext>
            </a:extLst>
          </p:cNvPr>
          <p:cNvSpPr>
            <a:spLocks noGrp="1"/>
          </p:cNvSpPr>
          <p:nvPr>
            <p:ph idx="1"/>
          </p:nvPr>
        </p:nvSpPr>
        <p:spPr/>
        <p:txBody>
          <a:bodyPr vert="horz" lIns="91440" tIns="45720" rIns="91440" bIns="45720" rtlCol="0" anchor="t">
            <a:normAutofit fontScale="92500" lnSpcReduction="10000"/>
          </a:bodyPr>
          <a:lstStyle/>
          <a:p>
            <a:r>
              <a:rPr lang="en-US">
                <a:ea typeface="+mn-lt"/>
                <a:cs typeface="+mn-lt"/>
              </a:rPr>
              <a:t>COST!</a:t>
            </a:r>
          </a:p>
          <a:p>
            <a:r>
              <a:rPr lang="en-US">
                <a:ea typeface="+mn-lt"/>
                <a:cs typeface="+mn-lt"/>
              </a:rPr>
              <a:t>They are often even more stressful for students than in-person proctored exams, which can negatively impact student performance.</a:t>
            </a:r>
            <a:endParaRPr lang="en-US"/>
          </a:p>
          <a:p>
            <a:r>
              <a:rPr lang="en-US">
                <a:ea typeface="+mn-lt"/>
                <a:cs typeface="+mn-lt"/>
              </a:rPr>
              <a:t>They require planning and setup on the part of the instructor and the student, and the ProctorU browser extension does not work on smartphones and tablets.</a:t>
            </a:r>
            <a:endParaRPr lang="en-US"/>
          </a:p>
          <a:p>
            <a:r>
              <a:rPr lang="en-US">
                <a:ea typeface="+mn-lt"/>
                <a:cs typeface="+mn-lt"/>
              </a:rPr>
              <a:t>Students may have privacy concerns about installing third-party software.</a:t>
            </a:r>
            <a:endParaRPr lang="en-US"/>
          </a:p>
          <a:p>
            <a:r>
              <a:rPr lang="en-US">
                <a:ea typeface="+mn-lt"/>
                <a:cs typeface="+mn-lt"/>
              </a:rPr>
              <a:t>For these reasons, during this time we recommend using alternatives to timed, proctored exams wherever possible. </a:t>
            </a:r>
            <a:r>
              <a:rPr lang="en-US" i="1">
                <a:ea typeface="+mn-lt"/>
                <a:cs typeface="+mn-lt"/>
              </a:rPr>
              <a:t>Large courses reliant on in-person exams should consider open-book exams or frequent low-stakes assessments as alternative assessment strategies that are relatively easy to grade.</a:t>
            </a:r>
            <a:r>
              <a:rPr lang="en-US">
                <a:ea typeface="+mn-lt"/>
                <a:cs typeface="+mn-lt"/>
              </a:rPr>
              <a:t> </a:t>
            </a:r>
            <a:endParaRPr lang="en-US"/>
          </a:p>
        </p:txBody>
      </p:sp>
      <p:sp>
        <p:nvSpPr>
          <p:cNvPr id="4" name="Date Placeholder 3">
            <a:extLst>
              <a:ext uri="{FF2B5EF4-FFF2-40B4-BE49-F238E27FC236}">
                <a16:creationId xmlns:a16="http://schemas.microsoft.com/office/drawing/2014/main" id="{0B0A13BD-A57A-264E-A8D1-2B5956BD5EDE}"/>
              </a:ext>
            </a:extLst>
          </p:cNvPr>
          <p:cNvSpPr>
            <a:spLocks noGrp="1"/>
          </p:cNvSpPr>
          <p:nvPr>
            <p:ph type="dt" sz="half" idx="10"/>
          </p:nvPr>
        </p:nvSpPr>
        <p:spPr/>
        <p:txBody>
          <a:bodyPr/>
          <a:lstStyle/>
          <a:p>
            <a:fld id="{63759C4E-CC77-CB4D-A2B9-A1BA311AD4C9}" type="datetime1">
              <a:rPr lang="en-US" smtClean="0"/>
              <a:t>8/26/2020</a:t>
            </a:fld>
            <a:endParaRPr lang="en-US"/>
          </a:p>
        </p:txBody>
      </p:sp>
      <p:sp>
        <p:nvSpPr>
          <p:cNvPr id="5" name="Footer Placeholder 4">
            <a:extLst>
              <a:ext uri="{FF2B5EF4-FFF2-40B4-BE49-F238E27FC236}">
                <a16:creationId xmlns:a16="http://schemas.microsoft.com/office/drawing/2014/main" id="{9192FF20-3C80-C045-823E-834720AD6465}"/>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189406061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1577A-1BAB-8E4E-B026-80CA2B2474F1}"/>
              </a:ext>
            </a:extLst>
          </p:cNvPr>
          <p:cNvSpPr>
            <a:spLocks noGrp="1"/>
          </p:cNvSpPr>
          <p:nvPr>
            <p:ph type="title"/>
          </p:nvPr>
        </p:nvSpPr>
        <p:spPr/>
        <p:txBody>
          <a:bodyPr>
            <a:normAutofit/>
          </a:bodyPr>
          <a:lstStyle/>
          <a:p>
            <a:r>
              <a:rPr lang="en-US"/>
              <a:t>Alternatives</a:t>
            </a:r>
          </a:p>
        </p:txBody>
      </p:sp>
      <p:sp>
        <p:nvSpPr>
          <p:cNvPr id="3" name="Content Placeholder 2">
            <a:extLst>
              <a:ext uri="{FF2B5EF4-FFF2-40B4-BE49-F238E27FC236}">
                <a16:creationId xmlns:a16="http://schemas.microsoft.com/office/drawing/2014/main" id="{8D6171A2-F3A8-5347-BC32-7631F3439D58}"/>
              </a:ext>
            </a:extLst>
          </p:cNvPr>
          <p:cNvSpPr>
            <a:spLocks noGrp="1"/>
          </p:cNvSpPr>
          <p:nvPr>
            <p:ph idx="1"/>
          </p:nvPr>
        </p:nvSpPr>
        <p:spPr/>
        <p:txBody>
          <a:bodyPr>
            <a:normAutofit fontScale="92500" lnSpcReduction="10000"/>
          </a:bodyPr>
          <a:lstStyle/>
          <a:p>
            <a:pPr marL="0" indent="0">
              <a:buNone/>
            </a:pPr>
            <a:r>
              <a:rPr lang="en-US"/>
              <a:t>Open-book, open-resources exams allow students access to the information they are learning, application/analysis-based versus memorization-based, lower-order thinking skills</a:t>
            </a:r>
          </a:p>
          <a:p>
            <a:pPr marL="0" indent="0">
              <a:buNone/>
            </a:pPr>
            <a:r>
              <a:rPr lang="en-US"/>
              <a:t>Realistic context: the ability to look things up and use that knowledge accurately and effectively is the goal in the information-based workplace</a:t>
            </a:r>
          </a:p>
          <a:p>
            <a:pPr marL="0" indent="0">
              <a:buNone/>
            </a:pPr>
            <a:r>
              <a:rPr lang="en-US"/>
              <a:t>Often we allow a “cheat sheet” – a single page of formulas, definitions, resources for exams, and the learning takes place in creating the cheat sheet as much as in taking the exam: what is the essence of what we’ve studied in this unit? How can I distill it in an accessible format?</a:t>
            </a:r>
          </a:p>
          <a:p>
            <a:pPr marL="0" indent="0">
              <a:buNone/>
            </a:pPr>
            <a:r>
              <a:rPr lang="en-US"/>
              <a:t>Open-resource exams allow this and on a broader scale: the learning takes place in the problem solving, reference checking, skills applying process.</a:t>
            </a:r>
          </a:p>
        </p:txBody>
      </p:sp>
      <p:sp>
        <p:nvSpPr>
          <p:cNvPr id="4" name="Date Placeholder 3">
            <a:extLst>
              <a:ext uri="{FF2B5EF4-FFF2-40B4-BE49-F238E27FC236}">
                <a16:creationId xmlns:a16="http://schemas.microsoft.com/office/drawing/2014/main" id="{4F183E0F-E2B8-894A-A913-BEE760A0D4ED}"/>
              </a:ext>
            </a:extLst>
          </p:cNvPr>
          <p:cNvSpPr>
            <a:spLocks noGrp="1"/>
          </p:cNvSpPr>
          <p:nvPr>
            <p:ph type="dt" sz="half" idx="10"/>
          </p:nvPr>
        </p:nvSpPr>
        <p:spPr/>
        <p:txBody>
          <a:bodyPr/>
          <a:lstStyle/>
          <a:p>
            <a:fld id="{AB72D038-7570-E74F-9279-66521ED117AB}" type="datetime1">
              <a:rPr lang="en-US" smtClean="0"/>
              <a:t>8/26/2020</a:t>
            </a:fld>
            <a:endParaRPr lang="en-US"/>
          </a:p>
        </p:txBody>
      </p:sp>
      <p:sp>
        <p:nvSpPr>
          <p:cNvPr id="5" name="Footer Placeholder 4">
            <a:extLst>
              <a:ext uri="{FF2B5EF4-FFF2-40B4-BE49-F238E27FC236}">
                <a16:creationId xmlns:a16="http://schemas.microsoft.com/office/drawing/2014/main" id="{008B9A8D-28E4-E94E-A034-9DC0AB1DE6F6}"/>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244153628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A58A7225-CAA4-1C47-8686-F27C1E48D4F3}"/>
              </a:ext>
            </a:extLst>
          </p:cNvPr>
          <p:cNvGraphicFramePr>
            <a:graphicFrameLocks noGrp="1"/>
          </p:cNvGraphicFramePr>
          <p:nvPr>
            <p:ph idx="1"/>
            <p:extLst>
              <p:ext uri="{D42A27DB-BD31-4B8C-83A1-F6EECF244321}">
                <p14:modId xmlns:p14="http://schemas.microsoft.com/office/powerpoint/2010/main" val="3381923477"/>
              </p:ext>
            </p:extLst>
          </p:nvPr>
        </p:nvGraphicFramePr>
        <p:xfrm>
          <a:off x="853723" y="592668"/>
          <a:ext cx="10484553" cy="5328779"/>
        </p:xfrm>
        <a:graphic>
          <a:graphicData uri="http://schemas.openxmlformats.org/drawingml/2006/table">
            <a:tbl>
              <a:tblPr firstRow="1" bandRow="1">
                <a:tableStyleId>{5C22544A-7EE6-4342-B048-85BDC9FD1C3A}</a:tableStyleId>
              </a:tblPr>
              <a:tblGrid>
                <a:gridCol w="3494851">
                  <a:extLst>
                    <a:ext uri="{9D8B030D-6E8A-4147-A177-3AD203B41FA5}">
                      <a16:colId xmlns:a16="http://schemas.microsoft.com/office/drawing/2014/main" val="1819408941"/>
                    </a:ext>
                  </a:extLst>
                </a:gridCol>
                <a:gridCol w="3494851">
                  <a:extLst>
                    <a:ext uri="{9D8B030D-6E8A-4147-A177-3AD203B41FA5}">
                      <a16:colId xmlns:a16="http://schemas.microsoft.com/office/drawing/2014/main" val="4243009752"/>
                    </a:ext>
                  </a:extLst>
                </a:gridCol>
                <a:gridCol w="3494851">
                  <a:extLst>
                    <a:ext uri="{9D8B030D-6E8A-4147-A177-3AD203B41FA5}">
                      <a16:colId xmlns:a16="http://schemas.microsoft.com/office/drawing/2014/main" val="3519094340"/>
                    </a:ext>
                  </a:extLst>
                </a:gridCol>
              </a:tblGrid>
              <a:tr h="317253">
                <a:tc>
                  <a:txBody>
                    <a:bodyPr/>
                    <a:lstStyle/>
                    <a:p>
                      <a:pPr fontAlgn="ctr"/>
                      <a:r>
                        <a:rPr lang="en-US">
                          <a:effectLst/>
                        </a:rPr>
                        <a:t>Typical tests</a:t>
                      </a:r>
                    </a:p>
                  </a:txBody>
                  <a:tcPr marL="0" marR="0" marT="0" marB="0" anchor="ctr">
                    <a:solidFill>
                      <a:srgbClr val="0070C0"/>
                    </a:solidFill>
                  </a:tcPr>
                </a:tc>
                <a:tc>
                  <a:txBody>
                    <a:bodyPr/>
                    <a:lstStyle/>
                    <a:p>
                      <a:pPr fontAlgn="ctr"/>
                      <a:r>
                        <a:rPr lang="en-US">
                          <a:effectLst/>
                        </a:rPr>
                        <a:t>Authentic tasks</a:t>
                      </a:r>
                    </a:p>
                  </a:txBody>
                  <a:tcPr marL="0" marR="0" marT="0" marB="0" anchor="ctr">
                    <a:solidFill>
                      <a:srgbClr val="0070C0"/>
                    </a:solidFill>
                  </a:tcPr>
                </a:tc>
                <a:tc>
                  <a:txBody>
                    <a:bodyPr/>
                    <a:lstStyle/>
                    <a:p>
                      <a:pPr fontAlgn="ctr"/>
                      <a:r>
                        <a:rPr lang="en-US">
                          <a:effectLst/>
                        </a:rPr>
                        <a:t>Indicators of authenticity</a:t>
                      </a:r>
                    </a:p>
                  </a:txBody>
                  <a:tcPr marL="0" marR="0" marT="0" marB="0" anchor="ctr">
                    <a:solidFill>
                      <a:srgbClr val="0070C0"/>
                    </a:solidFill>
                  </a:tcPr>
                </a:tc>
                <a:extLst>
                  <a:ext uri="{0D108BD9-81ED-4DB2-BD59-A6C34878D82A}">
                    <a16:rowId xmlns:a16="http://schemas.microsoft.com/office/drawing/2014/main" val="3199504597"/>
                  </a:ext>
                </a:extLst>
              </a:tr>
              <a:tr h="1173403">
                <a:tc>
                  <a:txBody>
                    <a:bodyPr/>
                    <a:lstStyle/>
                    <a:p>
                      <a:pPr fontAlgn="ctr"/>
                      <a:r>
                        <a:rPr lang="en-US">
                          <a:effectLst/>
                        </a:rPr>
                        <a:t>Require correct responses</a:t>
                      </a:r>
                    </a:p>
                  </a:txBody>
                  <a:tcPr marL="0" marR="0" marT="0" marB="0" anchor="ctr">
                    <a:solidFill>
                      <a:srgbClr val="6EC2FF"/>
                    </a:solidFill>
                  </a:tcPr>
                </a:tc>
                <a:tc>
                  <a:txBody>
                    <a:bodyPr/>
                    <a:lstStyle/>
                    <a:p>
                      <a:pPr fontAlgn="ctr"/>
                      <a:r>
                        <a:rPr lang="en-US">
                          <a:effectLst/>
                        </a:rPr>
                        <a:t>Require a high-quality product or performance, and a justification of the solutions to problems encountered</a:t>
                      </a:r>
                    </a:p>
                  </a:txBody>
                  <a:tcPr marL="0" marR="0" marT="0" marB="0" anchor="ctr">
                    <a:solidFill>
                      <a:srgbClr val="6EC2FF"/>
                    </a:solidFill>
                  </a:tcPr>
                </a:tc>
                <a:tc>
                  <a:txBody>
                    <a:bodyPr/>
                    <a:lstStyle/>
                    <a:p>
                      <a:pPr fontAlgn="ctr"/>
                      <a:r>
                        <a:rPr lang="en-US">
                          <a:effectLst/>
                        </a:rPr>
                        <a:t>Correctness is not the only criterion; students must be able to justify their answers.</a:t>
                      </a:r>
                    </a:p>
                  </a:txBody>
                  <a:tcPr marL="0" marR="0" marT="0" marB="0" anchor="ctr">
                    <a:solidFill>
                      <a:srgbClr val="6EC2FF"/>
                    </a:solidFill>
                  </a:tcPr>
                </a:tc>
                <a:extLst>
                  <a:ext uri="{0D108BD9-81ED-4DB2-BD59-A6C34878D82A}">
                    <a16:rowId xmlns:a16="http://schemas.microsoft.com/office/drawing/2014/main" val="318614662"/>
                  </a:ext>
                </a:extLst>
              </a:tr>
              <a:tr h="755398">
                <a:tc>
                  <a:txBody>
                    <a:bodyPr/>
                    <a:lstStyle/>
                    <a:p>
                      <a:pPr fontAlgn="ctr"/>
                      <a:r>
                        <a:rPr lang="en-US">
                          <a:effectLst/>
                        </a:rPr>
                        <a:t>Must be unknown to the student in advance to be valid</a:t>
                      </a:r>
                    </a:p>
                  </a:txBody>
                  <a:tcPr marL="0" marR="0" marT="0" marB="0" anchor="ctr">
                    <a:solidFill>
                      <a:srgbClr val="CEEAFF"/>
                    </a:solidFill>
                  </a:tcPr>
                </a:tc>
                <a:tc>
                  <a:txBody>
                    <a:bodyPr/>
                    <a:lstStyle/>
                    <a:p>
                      <a:pPr fontAlgn="ctr"/>
                      <a:r>
                        <a:rPr lang="en-US">
                          <a:effectLst/>
                        </a:rPr>
                        <a:t>Should be known in advance to students as much as possible</a:t>
                      </a:r>
                    </a:p>
                  </a:txBody>
                  <a:tcPr marL="0" marR="0" marT="0" marB="0" anchor="ctr">
                    <a:solidFill>
                      <a:srgbClr val="CEEAFF"/>
                    </a:solidFill>
                  </a:tcPr>
                </a:tc>
                <a:tc>
                  <a:txBody>
                    <a:bodyPr/>
                    <a:lstStyle/>
                    <a:p>
                      <a:pPr fontAlgn="ctr"/>
                      <a:r>
                        <a:rPr lang="en-US">
                          <a:effectLst/>
                        </a:rPr>
                        <a:t>The tasks and standards for judgment should be known or predictable.</a:t>
                      </a:r>
                    </a:p>
                  </a:txBody>
                  <a:tcPr marL="0" marR="0" marT="0" marB="0" anchor="ctr">
                    <a:solidFill>
                      <a:srgbClr val="CEEAFF"/>
                    </a:solidFill>
                  </a:tcPr>
                </a:tc>
                <a:extLst>
                  <a:ext uri="{0D108BD9-81ED-4DB2-BD59-A6C34878D82A}">
                    <a16:rowId xmlns:a16="http://schemas.microsoft.com/office/drawing/2014/main" val="17788147"/>
                  </a:ext>
                </a:extLst>
              </a:tr>
              <a:tr h="952891">
                <a:tc>
                  <a:txBody>
                    <a:bodyPr/>
                    <a:lstStyle/>
                    <a:p>
                      <a:pPr fontAlgn="ctr"/>
                      <a:r>
                        <a:rPr lang="en-US">
                          <a:effectLst/>
                        </a:rPr>
                        <a:t>Contain items that isolate particular skills or facts</a:t>
                      </a:r>
                    </a:p>
                  </a:txBody>
                  <a:tcPr marL="0" marR="0" marT="0" marB="0" anchor="ctr">
                    <a:solidFill>
                      <a:srgbClr val="6EC2FF"/>
                    </a:solidFill>
                  </a:tcPr>
                </a:tc>
                <a:tc>
                  <a:txBody>
                    <a:bodyPr/>
                    <a:lstStyle/>
                    <a:p>
                      <a:pPr fontAlgn="ctr"/>
                      <a:r>
                        <a:rPr lang="en-US">
                          <a:effectLst/>
                        </a:rPr>
                        <a:t>Are integrated challenges in which a range of skills and knowledge must be used in coordination</a:t>
                      </a:r>
                    </a:p>
                  </a:txBody>
                  <a:tcPr marL="0" marR="0" marT="0" marB="0" anchor="ctr">
                    <a:solidFill>
                      <a:srgbClr val="6EC2FF"/>
                    </a:solidFill>
                  </a:tcPr>
                </a:tc>
                <a:tc>
                  <a:txBody>
                    <a:bodyPr/>
                    <a:lstStyle/>
                    <a:p>
                      <a:pPr fontAlgn="ctr"/>
                      <a:r>
                        <a:rPr lang="en-US">
                          <a:effectLst/>
                        </a:rPr>
                        <a:t>The task is multifaceted and complex, even if there is a right answer.</a:t>
                      </a:r>
                    </a:p>
                  </a:txBody>
                  <a:tcPr marL="0" marR="0" marT="0" marB="0" anchor="ctr">
                    <a:solidFill>
                      <a:srgbClr val="6EC2FF"/>
                    </a:solidFill>
                  </a:tcPr>
                </a:tc>
                <a:extLst>
                  <a:ext uri="{0D108BD9-81ED-4DB2-BD59-A6C34878D82A}">
                    <a16:rowId xmlns:a16="http://schemas.microsoft.com/office/drawing/2014/main" val="3377634960"/>
                  </a:ext>
                </a:extLst>
              </a:tr>
              <a:tr h="938721">
                <a:tc>
                  <a:txBody>
                    <a:bodyPr/>
                    <a:lstStyle/>
                    <a:p>
                      <a:pPr fontAlgn="ctr"/>
                      <a:r>
                        <a:rPr lang="en-US">
                          <a:effectLst/>
                        </a:rPr>
                        <a:t>Are “one shot”; students get one chance to show their learning</a:t>
                      </a:r>
                    </a:p>
                  </a:txBody>
                  <a:tcPr marL="0" marR="0" marT="0" marB="0" anchor="ctr">
                    <a:solidFill>
                      <a:srgbClr val="CEEAFF"/>
                    </a:solidFill>
                  </a:tcPr>
                </a:tc>
                <a:tc>
                  <a:txBody>
                    <a:bodyPr/>
                    <a:lstStyle/>
                    <a:p>
                      <a:pPr fontAlgn="ctr"/>
                      <a:r>
                        <a:rPr lang="en-US">
                          <a:effectLst/>
                        </a:rPr>
                        <a:t>Are iterative; contain recurring tasks</a:t>
                      </a:r>
                    </a:p>
                  </a:txBody>
                  <a:tcPr marL="0" marR="0" marT="0" marB="0" anchor="ctr">
                    <a:solidFill>
                      <a:srgbClr val="CEEAFF"/>
                    </a:solidFill>
                  </a:tcPr>
                </a:tc>
                <a:tc>
                  <a:txBody>
                    <a:bodyPr/>
                    <a:lstStyle/>
                    <a:p>
                      <a:pPr fontAlgn="ctr"/>
                      <a:r>
                        <a:rPr lang="en-US">
                          <a:effectLst/>
                        </a:rPr>
                        <a:t>Students may use particular knowledge or skills in several different ways or contexts.</a:t>
                      </a:r>
                    </a:p>
                  </a:txBody>
                  <a:tcPr marL="0" marR="0" marT="0" marB="0" anchor="ctr">
                    <a:solidFill>
                      <a:srgbClr val="CEEAFF"/>
                    </a:solidFill>
                  </a:tcPr>
                </a:tc>
                <a:extLst>
                  <a:ext uri="{0D108BD9-81ED-4DB2-BD59-A6C34878D82A}">
                    <a16:rowId xmlns:a16="http://schemas.microsoft.com/office/drawing/2014/main" val="820426941"/>
                  </a:ext>
                </a:extLst>
              </a:tr>
              <a:tr h="1191113">
                <a:tc>
                  <a:txBody>
                    <a:bodyPr/>
                    <a:lstStyle/>
                    <a:p>
                      <a:pPr fontAlgn="ctr"/>
                      <a:r>
                        <a:rPr lang="en-US">
                          <a:effectLst/>
                        </a:rPr>
                        <a:t>Provide a score</a:t>
                      </a:r>
                    </a:p>
                  </a:txBody>
                  <a:tcPr marL="0" marR="0" marT="0" marB="0" anchor="ctr">
                    <a:solidFill>
                      <a:srgbClr val="6EC2FF"/>
                    </a:solidFill>
                  </a:tcPr>
                </a:tc>
                <a:tc>
                  <a:txBody>
                    <a:bodyPr/>
                    <a:lstStyle/>
                    <a:p>
                      <a:pPr fontAlgn="ctr"/>
                      <a:r>
                        <a:rPr lang="en-US">
                          <a:effectLst/>
                        </a:rPr>
                        <a:t>Provide usable diagnostic information about students’ skills and knowledge</a:t>
                      </a:r>
                    </a:p>
                  </a:txBody>
                  <a:tcPr marL="0" marR="0" marT="0" marB="0" anchor="ctr">
                    <a:solidFill>
                      <a:srgbClr val="6EC2FF"/>
                    </a:solidFill>
                  </a:tcPr>
                </a:tc>
                <a:tc>
                  <a:txBody>
                    <a:bodyPr/>
                    <a:lstStyle/>
                    <a:p>
                      <a:pPr fontAlgn="ctr"/>
                      <a:r>
                        <a:rPr lang="en-US">
                          <a:effectLst/>
                        </a:rPr>
                        <a:t>The assessment is designed to improve future performance, and students are important “consumers” of such information.</a:t>
                      </a:r>
                    </a:p>
                  </a:txBody>
                  <a:tcPr marL="0" marR="0" marT="0" marB="0" anchor="ctr">
                    <a:solidFill>
                      <a:srgbClr val="6EC2FF"/>
                    </a:solidFill>
                  </a:tcPr>
                </a:tc>
                <a:extLst>
                  <a:ext uri="{0D108BD9-81ED-4DB2-BD59-A6C34878D82A}">
                    <a16:rowId xmlns:a16="http://schemas.microsoft.com/office/drawing/2014/main" val="2920650184"/>
                  </a:ext>
                </a:extLst>
              </a:tr>
            </a:tbl>
          </a:graphicData>
        </a:graphic>
      </p:graphicFrame>
      <p:sp>
        <p:nvSpPr>
          <p:cNvPr id="2" name="Date Placeholder 1">
            <a:extLst>
              <a:ext uri="{FF2B5EF4-FFF2-40B4-BE49-F238E27FC236}">
                <a16:creationId xmlns:a16="http://schemas.microsoft.com/office/drawing/2014/main" id="{DC623455-844C-FE48-B84C-BBF9545A4111}"/>
              </a:ext>
            </a:extLst>
          </p:cNvPr>
          <p:cNvSpPr>
            <a:spLocks noGrp="1"/>
          </p:cNvSpPr>
          <p:nvPr>
            <p:ph type="dt" sz="half" idx="10"/>
          </p:nvPr>
        </p:nvSpPr>
        <p:spPr/>
        <p:txBody>
          <a:bodyPr/>
          <a:lstStyle/>
          <a:p>
            <a:fld id="{ACF8D265-466E-E54F-A413-580D5CB8FBE9}" type="datetime1">
              <a:rPr lang="en-US" smtClean="0"/>
              <a:t>8/26/2020</a:t>
            </a:fld>
            <a:endParaRPr lang="en-US"/>
          </a:p>
        </p:txBody>
      </p:sp>
      <p:sp>
        <p:nvSpPr>
          <p:cNvPr id="3" name="Footer Placeholder 2">
            <a:extLst>
              <a:ext uri="{FF2B5EF4-FFF2-40B4-BE49-F238E27FC236}">
                <a16:creationId xmlns:a16="http://schemas.microsoft.com/office/drawing/2014/main" id="{C99FCC2D-3B1F-3448-A788-6DDF8D4BBE36}"/>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18193452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a:extLst>
              <a:ext uri="{FF2B5EF4-FFF2-40B4-BE49-F238E27FC236}">
                <a16:creationId xmlns:a16="http://schemas.microsoft.com/office/drawing/2014/main" id="{DEBEB758-0568-5B47-8E2B-9BC716408D87}"/>
              </a:ext>
            </a:extLst>
          </p:cNvPr>
          <p:cNvGraphicFramePr>
            <a:graphicFrameLocks noGrp="1"/>
          </p:cNvGraphicFramePr>
          <p:nvPr>
            <p:extLst>
              <p:ext uri="{D42A27DB-BD31-4B8C-83A1-F6EECF244321}">
                <p14:modId xmlns:p14="http://schemas.microsoft.com/office/powerpoint/2010/main" val="372132013"/>
              </p:ext>
            </p:extLst>
          </p:nvPr>
        </p:nvGraphicFramePr>
        <p:xfrm>
          <a:off x="733778" y="452120"/>
          <a:ext cx="10766778" cy="5813213"/>
        </p:xfrm>
        <a:graphic>
          <a:graphicData uri="http://schemas.openxmlformats.org/drawingml/2006/table">
            <a:tbl>
              <a:tblPr firstRow="1" bandRow="1">
                <a:tableStyleId>{5C22544A-7EE6-4342-B048-85BDC9FD1C3A}</a:tableStyleId>
              </a:tblPr>
              <a:tblGrid>
                <a:gridCol w="5304311">
                  <a:extLst>
                    <a:ext uri="{9D8B030D-6E8A-4147-A177-3AD203B41FA5}">
                      <a16:colId xmlns:a16="http://schemas.microsoft.com/office/drawing/2014/main" val="3540690392"/>
                    </a:ext>
                  </a:extLst>
                </a:gridCol>
                <a:gridCol w="5462467">
                  <a:extLst>
                    <a:ext uri="{9D8B030D-6E8A-4147-A177-3AD203B41FA5}">
                      <a16:colId xmlns:a16="http://schemas.microsoft.com/office/drawing/2014/main" val="1788586039"/>
                    </a:ext>
                  </a:extLst>
                </a:gridCol>
              </a:tblGrid>
              <a:tr h="386137">
                <a:tc>
                  <a:txBody>
                    <a:bodyPr/>
                    <a:lstStyle/>
                    <a:p>
                      <a:pPr fontAlgn="ctr"/>
                      <a:r>
                        <a:rPr lang="en-US" b="1">
                          <a:solidFill>
                            <a:schemeClr val="bg1"/>
                          </a:solidFill>
                          <a:effectLst/>
                        </a:rPr>
                        <a:t>Course</a:t>
                      </a:r>
                    </a:p>
                  </a:txBody>
                  <a:tcPr marL="0" marR="0" marT="0" marB="0" anchor="ctr">
                    <a:solidFill>
                      <a:srgbClr val="0070C0"/>
                    </a:solidFill>
                  </a:tcPr>
                </a:tc>
                <a:tc>
                  <a:txBody>
                    <a:bodyPr/>
                    <a:lstStyle/>
                    <a:p>
                      <a:pPr fontAlgn="ctr"/>
                      <a:r>
                        <a:rPr lang="en-US" b="1">
                          <a:solidFill>
                            <a:schemeClr val="bg1"/>
                          </a:solidFill>
                          <a:effectLst/>
                        </a:rPr>
                        <a:t>Assessment Idea</a:t>
                      </a:r>
                    </a:p>
                  </a:txBody>
                  <a:tcPr marL="0" marR="0" marT="0" marB="0" anchor="ctr">
                    <a:solidFill>
                      <a:srgbClr val="0070C0"/>
                    </a:solidFill>
                  </a:tcPr>
                </a:tc>
                <a:extLst>
                  <a:ext uri="{0D108BD9-81ED-4DB2-BD59-A6C34878D82A}">
                    <a16:rowId xmlns:a16="http://schemas.microsoft.com/office/drawing/2014/main" val="2163939416"/>
                  </a:ext>
                </a:extLst>
              </a:tr>
              <a:tr h="856906">
                <a:tc>
                  <a:txBody>
                    <a:bodyPr/>
                    <a:lstStyle/>
                    <a:p>
                      <a:pPr fontAlgn="ctr"/>
                      <a:r>
                        <a:rPr lang="en-US" b="0">
                          <a:solidFill>
                            <a:schemeClr val="tx1"/>
                          </a:solidFill>
                          <a:effectLst/>
                        </a:rPr>
                        <a:t>Business</a:t>
                      </a:r>
                    </a:p>
                  </a:txBody>
                  <a:tcPr marL="0" marR="0" marT="0" marB="0" anchor="ctr">
                    <a:solidFill>
                      <a:srgbClr val="6EC2FF"/>
                    </a:solidFill>
                  </a:tcPr>
                </a:tc>
                <a:tc>
                  <a:txBody>
                    <a:bodyPr/>
                    <a:lstStyle/>
                    <a:p>
                      <a:pPr fontAlgn="ctr"/>
                      <a:r>
                        <a:rPr lang="en-US" b="0">
                          <a:solidFill>
                            <a:schemeClr val="tx1"/>
                          </a:solidFill>
                          <a:effectLst/>
                        </a:rPr>
                        <a:t>Develop a business/marketing/sales plan for an imaginary (or real) company in a student's area of interest.</a:t>
                      </a:r>
                    </a:p>
                  </a:txBody>
                  <a:tcPr marL="0" marR="0" marT="0" marB="0" anchor="ctr">
                    <a:solidFill>
                      <a:srgbClr val="6EC2FF"/>
                    </a:solidFill>
                  </a:tcPr>
                </a:tc>
                <a:extLst>
                  <a:ext uri="{0D108BD9-81ED-4DB2-BD59-A6C34878D82A}">
                    <a16:rowId xmlns:a16="http://schemas.microsoft.com/office/drawing/2014/main" val="1971545987"/>
                  </a:ext>
                </a:extLst>
              </a:tr>
              <a:tr h="1142542">
                <a:tc>
                  <a:txBody>
                    <a:bodyPr/>
                    <a:lstStyle/>
                    <a:p>
                      <a:pPr fontAlgn="ctr"/>
                      <a:r>
                        <a:rPr lang="en-US">
                          <a:effectLst/>
                        </a:rPr>
                        <a:t>Computer Science</a:t>
                      </a:r>
                    </a:p>
                  </a:txBody>
                  <a:tcPr marL="0" marR="0" marT="0" marB="0" anchor="ctr">
                    <a:solidFill>
                      <a:srgbClr val="CEEAFF"/>
                    </a:solidFill>
                  </a:tcPr>
                </a:tc>
                <a:tc>
                  <a:txBody>
                    <a:bodyPr/>
                    <a:lstStyle/>
                    <a:p>
                      <a:pPr fontAlgn="ctr"/>
                      <a:r>
                        <a:rPr lang="en-US">
                          <a:effectLst/>
                        </a:rPr>
                        <a:t>Troubleshoot a </a:t>
                      </a:r>
                      <a:r>
                        <a:rPr lang="en-US" err="1">
                          <a:effectLst/>
                        </a:rPr>
                        <a:t>problemmatic</a:t>
                      </a:r>
                      <a:r>
                        <a:rPr lang="en-US">
                          <a:effectLst/>
                        </a:rPr>
                        <a:t> piece of code; Develop a website/app to solve a particular problem and/or meet a set of criteria</a:t>
                      </a:r>
                    </a:p>
                  </a:txBody>
                  <a:tcPr marL="0" marR="0" marT="0" marB="0" anchor="ctr">
                    <a:solidFill>
                      <a:srgbClr val="CEEAFF"/>
                    </a:solidFill>
                  </a:tcPr>
                </a:tc>
                <a:extLst>
                  <a:ext uri="{0D108BD9-81ED-4DB2-BD59-A6C34878D82A}">
                    <a16:rowId xmlns:a16="http://schemas.microsoft.com/office/drawing/2014/main" val="1708077921"/>
                  </a:ext>
                </a:extLst>
              </a:tr>
              <a:tr h="571272">
                <a:tc>
                  <a:txBody>
                    <a:bodyPr/>
                    <a:lstStyle/>
                    <a:p>
                      <a:pPr fontAlgn="ctr"/>
                      <a:r>
                        <a:rPr lang="en-US">
                          <a:effectLst/>
                        </a:rPr>
                        <a:t>Psychology</a:t>
                      </a:r>
                    </a:p>
                  </a:txBody>
                  <a:tcPr marL="0" marR="0" marT="0" marB="0" anchor="ctr">
                    <a:solidFill>
                      <a:srgbClr val="6EC2FF"/>
                    </a:solidFill>
                  </a:tcPr>
                </a:tc>
                <a:tc>
                  <a:txBody>
                    <a:bodyPr/>
                    <a:lstStyle/>
                    <a:p>
                      <a:pPr fontAlgn="ctr"/>
                      <a:r>
                        <a:rPr lang="en-US">
                          <a:effectLst/>
                        </a:rPr>
                        <a:t>Examine/critique a case study from multiple theoretical positions</a:t>
                      </a:r>
                    </a:p>
                  </a:txBody>
                  <a:tcPr marL="0" marR="0" marT="0" marB="0" anchor="ctr">
                    <a:solidFill>
                      <a:srgbClr val="6EC2FF"/>
                    </a:solidFill>
                  </a:tcPr>
                </a:tc>
                <a:extLst>
                  <a:ext uri="{0D108BD9-81ED-4DB2-BD59-A6C34878D82A}">
                    <a16:rowId xmlns:a16="http://schemas.microsoft.com/office/drawing/2014/main" val="2205173903"/>
                  </a:ext>
                </a:extLst>
              </a:tr>
              <a:tr h="1142542">
                <a:tc>
                  <a:txBody>
                    <a:bodyPr/>
                    <a:lstStyle/>
                    <a:p>
                      <a:pPr fontAlgn="ctr"/>
                      <a:r>
                        <a:rPr lang="en-US">
                          <a:effectLst/>
                        </a:rPr>
                        <a:t>Public Affairs or Service Learning Courses</a:t>
                      </a:r>
                    </a:p>
                  </a:txBody>
                  <a:tcPr marL="0" marR="0" marT="0" marB="0" anchor="ctr">
                    <a:solidFill>
                      <a:srgbClr val="CEEAFF"/>
                    </a:solidFill>
                  </a:tcPr>
                </a:tc>
                <a:tc>
                  <a:txBody>
                    <a:bodyPr/>
                    <a:lstStyle/>
                    <a:p>
                      <a:pPr fontAlgn="ctr"/>
                      <a:r>
                        <a:rPr lang="en-US">
                          <a:effectLst/>
                        </a:rPr>
                        <a:t>Consider how a community agency might be impacted by a particular challenge (budget cuts, infrastructure outage, public health crisis, etc.)</a:t>
                      </a:r>
                    </a:p>
                  </a:txBody>
                  <a:tcPr marL="0" marR="0" marT="0" marB="0" anchor="ctr">
                    <a:solidFill>
                      <a:srgbClr val="CEEAFF"/>
                    </a:solidFill>
                  </a:tcPr>
                </a:tc>
                <a:extLst>
                  <a:ext uri="{0D108BD9-81ED-4DB2-BD59-A6C34878D82A}">
                    <a16:rowId xmlns:a16="http://schemas.microsoft.com/office/drawing/2014/main" val="3655671364"/>
                  </a:ext>
                </a:extLst>
              </a:tr>
              <a:tr h="571272">
                <a:tc>
                  <a:txBody>
                    <a:bodyPr/>
                    <a:lstStyle/>
                    <a:p>
                      <a:pPr fontAlgn="ctr"/>
                      <a:r>
                        <a:rPr lang="en-US">
                          <a:effectLst/>
                        </a:rPr>
                        <a:t>Biology/Chemistry</a:t>
                      </a:r>
                    </a:p>
                  </a:txBody>
                  <a:tcPr marL="0" marR="0" marT="0" marB="0" anchor="ctr">
                    <a:solidFill>
                      <a:srgbClr val="6EC2FF"/>
                    </a:solidFill>
                  </a:tcPr>
                </a:tc>
                <a:tc>
                  <a:txBody>
                    <a:bodyPr/>
                    <a:lstStyle/>
                    <a:p>
                      <a:pPr fontAlgn="ctr"/>
                      <a:r>
                        <a:rPr lang="en-US">
                          <a:effectLst/>
                        </a:rPr>
                        <a:t>Draw a diagram of how a process works, indicating what happens if X occurs</a:t>
                      </a:r>
                    </a:p>
                  </a:txBody>
                  <a:tcPr marL="0" marR="0" marT="0" marB="0" anchor="ctr">
                    <a:solidFill>
                      <a:srgbClr val="6EC2FF"/>
                    </a:solidFill>
                  </a:tcPr>
                </a:tc>
                <a:extLst>
                  <a:ext uri="{0D108BD9-81ED-4DB2-BD59-A6C34878D82A}">
                    <a16:rowId xmlns:a16="http://schemas.microsoft.com/office/drawing/2014/main" val="3176327577"/>
                  </a:ext>
                </a:extLst>
              </a:tr>
              <a:tr h="1142542">
                <a:tc>
                  <a:txBody>
                    <a:bodyPr/>
                    <a:lstStyle/>
                    <a:p>
                      <a:pPr fontAlgn="ctr"/>
                      <a:r>
                        <a:rPr lang="en-US">
                          <a:effectLst/>
                        </a:rPr>
                        <a:t>History</a:t>
                      </a:r>
                    </a:p>
                  </a:txBody>
                  <a:tcPr marL="0" marR="0" marT="0" marB="0" anchor="ctr">
                    <a:solidFill>
                      <a:srgbClr val="CEEAFF"/>
                    </a:solidFill>
                  </a:tcPr>
                </a:tc>
                <a:tc>
                  <a:txBody>
                    <a:bodyPr/>
                    <a:lstStyle/>
                    <a:p>
                      <a:pPr fontAlgn="ctr"/>
                      <a:r>
                        <a:rPr lang="en-US">
                          <a:effectLst/>
                        </a:rPr>
                        <a:t>Engage in a role play of a particular event in history; Describe what might have happened if one element of a historical event had changed.</a:t>
                      </a:r>
                    </a:p>
                  </a:txBody>
                  <a:tcPr marL="0" marR="0" marT="0" marB="0" anchor="ctr">
                    <a:solidFill>
                      <a:srgbClr val="CEEAFF"/>
                    </a:solidFill>
                  </a:tcPr>
                </a:tc>
                <a:extLst>
                  <a:ext uri="{0D108BD9-81ED-4DB2-BD59-A6C34878D82A}">
                    <a16:rowId xmlns:a16="http://schemas.microsoft.com/office/drawing/2014/main" val="3387985345"/>
                  </a:ext>
                </a:extLst>
              </a:tr>
            </a:tbl>
          </a:graphicData>
        </a:graphic>
      </p:graphicFrame>
      <p:sp>
        <p:nvSpPr>
          <p:cNvPr id="3" name="Date Placeholder 2">
            <a:extLst>
              <a:ext uri="{FF2B5EF4-FFF2-40B4-BE49-F238E27FC236}">
                <a16:creationId xmlns:a16="http://schemas.microsoft.com/office/drawing/2014/main" id="{BE041975-C192-AF47-941B-5C4D17722822}"/>
              </a:ext>
            </a:extLst>
          </p:cNvPr>
          <p:cNvSpPr>
            <a:spLocks noGrp="1"/>
          </p:cNvSpPr>
          <p:nvPr>
            <p:ph type="dt" sz="half" idx="10"/>
          </p:nvPr>
        </p:nvSpPr>
        <p:spPr/>
        <p:txBody>
          <a:bodyPr/>
          <a:lstStyle/>
          <a:p>
            <a:fld id="{94FFA58C-74FF-6D4B-9018-DB52FCBB1827}" type="datetime1">
              <a:rPr lang="en-US" smtClean="0"/>
              <a:t>8/26/2020</a:t>
            </a:fld>
            <a:endParaRPr lang="en-US"/>
          </a:p>
        </p:txBody>
      </p:sp>
      <p:sp>
        <p:nvSpPr>
          <p:cNvPr id="4" name="Footer Placeholder 3">
            <a:extLst>
              <a:ext uri="{FF2B5EF4-FFF2-40B4-BE49-F238E27FC236}">
                <a16:creationId xmlns:a16="http://schemas.microsoft.com/office/drawing/2014/main" id="{448F5F11-90BE-E143-A628-BDA0A0C0F50E}"/>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13740926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C5DB-2AFC-4288-B2E6-A712BC5FE3E0}"/>
              </a:ext>
            </a:extLst>
          </p:cNvPr>
          <p:cNvSpPr>
            <a:spLocks noGrp="1"/>
          </p:cNvSpPr>
          <p:nvPr>
            <p:ph type="title"/>
          </p:nvPr>
        </p:nvSpPr>
        <p:spPr/>
        <p:txBody>
          <a:bodyPr>
            <a:normAutofit fontScale="90000"/>
          </a:bodyPr>
          <a:lstStyle/>
          <a:p>
            <a:r>
              <a:rPr lang="en-US">
                <a:latin typeface="+mn-lt"/>
              </a:rPr>
              <a:t>10 alternatives to Remotely Proctored Exams</a:t>
            </a:r>
          </a:p>
        </p:txBody>
      </p:sp>
      <p:sp>
        <p:nvSpPr>
          <p:cNvPr id="3" name="Content Placeholder 2">
            <a:extLst>
              <a:ext uri="{FF2B5EF4-FFF2-40B4-BE49-F238E27FC236}">
                <a16:creationId xmlns:a16="http://schemas.microsoft.com/office/drawing/2014/main" id="{C69D4A2D-74CF-45F3-83FD-13BB2C1BA43C}"/>
              </a:ext>
            </a:extLst>
          </p:cNvPr>
          <p:cNvSpPr>
            <a:spLocks noGrp="1"/>
          </p:cNvSpPr>
          <p:nvPr>
            <p:ph idx="1"/>
          </p:nvPr>
        </p:nvSpPr>
        <p:spPr/>
        <p:txBody>
          <a:bodyPr vert="horz" lIns="91440" tIns="45720" rIns="91440" bIns="45720" rtlCol="0" anchor="t">
            <a:normAutofit fontScale="77500" lnSpcReduction="20000"/>
          </a:bodyPr>
          <a:lstStyle/>
          <a:p>
            <a:r>
              <a:rPr lang="en-US" b="1">
                <a:ea typeface="+mn-lt"/>
                <a:cs typeface="+mn-lt"/>
              </a:rPr>
              <a:t>Series of quizzes:</a:t>
            </a:r>
            <a:r>
              <a:rPr lang="en-US">
                <a:ea typeface="+mn-lt"/>
                <a:cs typeface="+mn-lt"/>
              </a:rPr>
              <a:t> offer a low-stakes opportunity for students to demonstrate mastery of material, and give you ongoing information about student understanding. Frequent quizzing has also been shown to reinforce student understanding. Moodle can randomize questions in quizzes, making cheating more difficult.</a:t>
            </a:r>
            <a:endParaRPr lang="en-US"/>
          </a:p>
          <a:p>
            <a:r>
              <a:rPr lang="en-US" b="1">
                <a:ea typeface="+mn-lt"/>
                <a:cs typeface="+mn-lt"/>
              </a:rPr>
              <a:t>Student-developed quiz questions:</a:t>
            </a:r>
            <a:r>
              <a:rPr lang="en-US">
                <a:ea typeface="+mn-lt"/>
                <a:cs typeface="+mn-lt"/>
              </a:rPr>
              <a:t> writing quiz questions builds and demonstrates students’ understanding of the material. This assignment can be structured as a collaborative group activity.</a:t>
            </a:r>
            <a:endParaRPr lang="en-US"/>
          </a:p>
          <a:p>
            <a:r>
              <a:rPr lang="en-US" b="1">
                <a:ea typeface="+mn-lt"/>
                <a:cs typeface="+mn-lt"/>
              </a:rPr>
              <a:t>Open-book, take-home assessments:</a:t>
            </a:r>
            <a:r>
              <a:rPr lang="en-US">
                <a:ea typeface="+mn-lt"/>
                <a:cs typeface="+mn-lt"/>
              </a:rPr>
              <a:t> many disciplines already have a tradition of take-home exams, typically involving more conceptual or applied questions that students cannot quickly look up in a textbook.</a:t>
            </a:r>
            <a:endParaRPr lang="en-US"/>
          </a:p>
          <a:p>
            <a:r>
              <a:rPr lang="en-US" b="1">
                <a:ea typeface="+mn-lt"/>
                <a:cs typeface="+mn-lt"/>
              </a:rPr>
              <a:t>Professional presentations or demonstrations:</a:t>
            </a:r>
            <a:r>
              <a:rPr lang="en-US">
                <a:ea typeface="+mn-lt"/>
                <a:cs typeface="+mn-lt"/>
              </a:rPr>
              <a:t> students can create audiovisual presentations using a variety of media, Zoom, PowerPoint, </a:t>
            </a:r>
            <a:r>
              <a:rPr lang="en-US" err="1">
                <a:ea typeface="+mn-lt"/>
                <a:cs typeface="+mn-lt"/>
              </a:rPr>
              <a:t>Prezi</a:t>
            </a:r>
            <a:r>
              <a:rPr lang="en-US">
                <a:ea typeface="+mn-lt"/>
                <a:cs typeface="+mn-lt"/>
              </a:rPr>
              <a:t>, and other tools.</a:t>
            </a:r>
            <a:endParaRPr lang="en-US"/>
          </a:p>
          <a:p>
            <a:r>
              <a:rPr lang="en-US" b="1">
                <a:ea typeface="+mn-lt"/>
                <a:cs typeface="+mn-lt"/>
              </a:rPr>
              <a:t>Annotated anthology or bibliography:</a:t>
            </a:r>
            <a:r>
              <a:rPr lang="en-US">
                <a:ea typeface="+mn-lt"/>
                <a:cs typeface="+mn-lt"/>
              </a:rPr>
              <a:t> this project gives students choice in selecting works while assessing their higher-order abilities to evaluate sources, compare multiple perspectives, and provide rationales for their choices.</a:t>
            </a:r>
            <a:endParaRPr lang="en-US"/>
          </a:p>
          <a:p>
            <a:endParaRPr lang="en-US"/>
          </a:p>
        </p:txBody>
      </p:sp>
      <p:sp>
        <p:nvSpPr>
          <p:cNvPr id="4" name="Text Placeholder 3">
            <a:extLst>
              <a:ext uri="{FF2B5EF4-FFF2-40B4-BE49-F238E27FC236}">
                <a16:creationId xmlns:a16="http://schemas.microsoft.com/office/drawing/2014/main" id="{2C8768E9-A80D-4627-8B8C-64A86FBD149D}"/>
              </a:ext>
            </a:extLst>
          </p:cNvPr>
          <p:cNvSpPr>
            <a:spLocks noGrp="1"/>
          </p:cNvSpPr>
          <p:nvPr>
            <p:ph type="body" sz="half" idx="2"/>
          </p:nvPr>
        </p:nvSpPr>
        <p:spPr>
          <a:xfrm>
            <a:off x="1115568" y="3549918"/>
            <a:ext cx="3794760" cy="824526"/>
          </a:xfrm>
          <a:solidFill>
            <a:schemeClr val="bg1">
              <a:lumMod val="90000"/>
            </a:schemeClr>
          </a:solidFill>
          <a:ln>
            <a:solidFill>
              <a:schemeClr val="tx1"/>
            </a:solidFill>
          </a:ln>
        </p:spPr>
        <p:txBody>
          <a:bodyPr vert="horz" lIns="91440" tIns="45720" rIns="91440" bIns="45720" rtlCol="0" anchor="t">
            <a:normAutofit/>
          </a:bodyPr>
          <a:lstStyle/>
          <a:p>
            <a:r>
              <a:rPr lang="en-US">
                <a:ea typeface="+mn-lt"/>
                <a:cs typeface="+mn-lt"/>
                <a:hlinkClick r:id="rId2"/>
              </a:rPr>
              <a:t>Karen Harris of Rutgers’ Teaching and Learning With Technology - view the presentation</a:t>
            </a:r>
            <a:endParaRPr lang="en-US">
              <a:ea typeface="+mn-lt"/>
              <a:cs typeface="+mn-lt"/>
            </a:endParaRPr>
          </a:p>
          <a:p>
            <a:endParaRPr lang="en-US">
              <a:ea typeface="+mn-lt"/>
              <a:cs typeface="+mn-lt"/>
            </a:endParaRPr>
          </a:p>
        </p:txBody>
      </p:sp>
      <p:sp>
        <p:nvSpPr>
          <p:cNvPr id="5" name="Date Placeholder 4">
            <a:extLst>
              <a:ext uri="{FF2B5EF4-FFF2-40B4-BE49-F238E27FC236}">
                <a16:creationId xmlns:a16="http://schemas.microsoft.com/office/drawing/2014/main" id="{AC0DC8C0-D463-F642-AB69-4BFA55AA6FBD}"/>
              </a:ext>
            </a:extLst>
          </p:cNvPr>
          <p:cNvSpPr>
            <a:spLocks noGrp="1"/>
          </p:cNvSpPr>
          <p:nvPr>
            <p:ph type="dt" sz="half" idx="10"/>
          </p:nvPr>
        </p:nvSpPr>
        <p:spPr/>
        <p:txBody>
          <a:bodyPr/>
          <a:lstStyle/>
          <a:p>
            <a:fld id="{40C0B665-900A-5743-97D5-3A5413CA980A}" type="datetime1">
              <a:rPr lang="en-US" smtClean="0"/>
              <a:t>8/26/2020</a:t>
            </a:fld>
            <a:endParaRPr lang="en-US"/>
          </a:p>
        </p:txBody>
      </p:sp>
      <p:sp>
        <p:nvSpPr>
          <p:cNvPr id="6" name="Footer Placeholder 5">
            <a:extLst>
              <a:ext uri="{FF2B5EF4-FFF2-40B4-BE49-F238E27FC236}">
                <a16:creationId xmlns:a16="http://schemas.microsoft.com/office/drawing/2014/main" id="{F1250FD7-0D89-6241-B0F4-9FE223C58275}"/>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1244260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C5DB-2AFC-4288-B2E6-A712BC5FE3E0}"/>
              </a:ext>
            </a:extLst>
          </p:cNvPr>
          <p:cNvSpPr>
            <a:spLocks noGrp="1"/>
          </p:cNvSpPr>
          <p:nvPr>
            <p:ph type="title"/>
          </p:nvPr>
        </p:nvSpPr>
        <p:spPr/>
        <p:txBody>
          <a:bodyPr>
            <a:normAutofit fontScale="90000"/>
          </a:bodyPr>
          <a:lstStyle/>
          <a:p>
            <a:r>
              <a:rPr lang="en-US"/>
              <a:t>10 alternatives to Remotely Proctored Exams</a:t>
            </a:r>
          </a:p>
        </p:txBody>
      </p:sp>
      <p:sp>
        <p:nvSpPr>
          <p:cNvPr id="4" name="Text Placeholder 3">
            <a:extLst>
              <a:ext uri="{FF2B5EF4-FFF2-40B4-BE49-F238E27FC236}">
                <a16:creationId xmlns:a16="http://schemas.microsoft.com/office/drawing/2014/main" id="{2C8768E9-A80D-4627-8B8C-64A86FBD149D}"/>
              </a:ext>
            </a:extLst>
          </p:cNvPr>
          <p:cNvSpPr>
            <a:spLocks noGrp="1"/>
          </p:cNvSpPr>
          <p:nvPr>
            <p:ph type="body" sz="half" idx="2"/>
          </p:nvPr>
        </p:nvSpPr>
        <p:spPr>
          <a:xfrm>
            <a:off x="1115568" y="3549918"/>
            <a:ext cx="3794760" cy="824526"/>
          </a:xfrm>
          <a:solidFill>
            <a:schemeClr val="bg1">
              <a:lumMod val="90000"/>
            </a:schemeClr>
          </a:solidFill>
          <a:ln>
            <a:solidFill>
              <a:schemeClr val="tx1"/>
            </a:solidFill>
          </a:ln>
        </p:spPr>
        <p:txBody>
          <a:bodyPr vert="horz" lIns="91440" tIns="45720" rIns="91440" bIns="45720" rtlCol="0" anchor="t">
            <a:normAutofit/>
          </a:bodyPr>
          <a:lstStyle/>
          <a:p>
            <a:r>
              <a:rPr lang="en-US">
                <a:ea typeface="+mn-lt"/>
                <a:cs typeface="+mn-lt"/>
                <a:hlinkClick r:id="rId2"/>
              </a:rPr>
              <a:t>Karen Harris of Rutgers’ Teaching and Learning With Technology - view the presentation</a:t>
            </a:r>
            <a:endParaRPr lang="en-US">
              <a:ea typeface="+mn-lt"/>
              <a:cs typeface="+mn-lt"/>
            </a:endParaRPr>
          </a:p>
          <a:p>
            <a:endParaRPr lang="en-US">
              <a:ea typeface="+mn-lt"/>
              <a:cs typeface="+mn-lt"/>
            </a:endParaRPr>
          </a:p>
        </p:txBody>
      </p:sp>
      <p:sp>
        <p:nvSpPr>
          <p:cNvPr id="6" name="Content Placeholder 2">
            <a:extLst>
              <a:ext uri="{FF2B5EF4-FFF2-40B4-BE49-F238E27FC236}">
                <a16:creationId xmlns:a16="http://schemas.microsoft.com/office/drawing/2014/main" id="{4FAA960E-40D3-0C40-BBE5-657A5694BF9A}"/>
              </a:ext>
            </a:extLst>
          </p:cNvPr>
          <p:cNvSpPr txBox="1">
            <a:spLocks/>
          </p:cNvSpPr>
          <p:nvPr/>
        </p:nvSpPr>
        <p:spPr>
          <a:xfrm>
            <a:off x="6900674" y="925590"/>
            <a:ext cx="4815840" cy="5248656"/>
          </a:xfrm>
          <a:prstGeom prst="rect">
            <a:avLst/>
          </a:prstGeom>
        </p:spPr>
        <p:txBody>
          <a:bodyPr vert="horz" lIns="91440" tIns="45720" rIns="91440" bIns="45720" rtlCol="0" anchor="t">
            <a:normAutofit fontScale="77500" lnSpcReduction="20000"/>
          </a:bodyPr>
          <a:lst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900" kern="1200">
                <a:solidFill>
                  <a:schemeClr val="tx1"/>
                </a:solidFill>
                <a:latin typeface="+mn-lt"/>
                <a:ea typeface="+mn-ea"/>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a:lstStyle>
          <a:p>
            <a:r>
              <a:rPr lang="en-US" b="1"/>
              <a:t>Fact sheet:</a:t>
            </a:r>
            <a:r>
              <a:rPr lang="en-US"/>
              <a:t> students create a one-page fact sheet on a topic. Students must select relevant facts and explain them clearly and concisely.</a:t>
            </a:r>
            <a:endParaRPr lang="en-US">
              <a:ea typeface="+mn-lt"/>
              <a:cs typeface="+mn-lt"/>
            </a:endParaRPr>
          </a:p>
          <a:p>
            <a:r>
              <a:rPr lang="en-US" b="1"/>
              <a:t>Peer- and self-review activity:</a:t>
            </a:r>
            <a:r>
              <a:rPr lang="en-US"/>
              <a:t> these allow for personal reflection on learning and peer-to-peer instruction, both of which reinforce and deepen understanding. Students need instruction in the task of providing constructive feedback. Targeted rubrics laying out expectations for student work are very helpful.</a:t>
            </a:r>
            <a:endParaRPr lang="en-US">
              <a:ea typeface="+mn-lt"/>
              <a:cs typeface="+mn-lt"/>
            </a:endParaRPr>
          </a:p>
          <a:p>
            <a:r>
              <a:rPr lang="en-US" b="1"/>
              <a:t>E-Portfolio:</a:t>
            </a:r>
            <a:r>
              <a:rPr lang="en-US"/>
              <a:t> a student-selected portfolio of work from the semester. Students compile their best or representative work from the semester, writing a critical introduction to the portfolio and a brief introduction to each piece.</a:t>
            </a:r>
            <a:endParaRPr lang="en-US">
              <a:ea typeface="+mn-lt"/>
              <a:cs typeface="+mn-lt"/>
            </a:endParaRPr>
          </a:p>
          <a:p>
            <a:r>
              <a:rPr lang="en-US" b="1"/>
              <a:t>Non-Traditional Paper or Project:</a:t>
            </a:r>
            <a:r>
              <a:rPr lang="en-US"/>
              <a:t> creative assignments work best when they have some “real-world” relevance and offer students some choice in delivery format.</a:t>
            </a:r>
            <a:endParaRPr lang="en-US">
              <a:ea typeface="+mn-lt"/>
              <a:cs typeface="+mn-lt"/>
            </a:endParaRPr>
          </a:p>
          <a:p>
            <a:r>
              <a:rPr lang="en-US" b="1"/>
              <a:t>Group Project:</a:t>
            </a:r>
            <a:r>
              <a:rPr lang="en-US"/>
              <a:t> group projects require students to demonstrate mastery of subject matter and develop their ability to communicate and work collaboratively. It is crucial to make your assessment criteria and grading scheme clear, and to ensure that there are clear, explicit expectations for each team member.</a:t>
            </a:r>
            <a:endParaRPr lang="en-US">
              <a:ea typeface="+mn-lt"/>
              <a:cs typeface="+mn-lt"/>
            </a:endParaRPr>
          </a:p>
          <a:p>
            <a:endParaRPr lang="en-US"/>
          </a:p>
        </p:txBody>
      </p:sp>
      <p:sp>
        <p:nvSpPr>
          <p:cNvPr id="3" name="Date Placeholder 2">
            <a:extLst>
              <a:ext uri="{FF2B5EF4-FFF2-40B4-BE49-F238E27FC236}">
                <a16:creationId xmlns:a16="http://schemas.microsoft.com/office/drawing/2014/main" id="{3CE68523-F11C-944F-B5B9-E0230CF62C9B}"/>
              </a:ext>
            </a:extLst>
          </p:cNvPr>
          <p:cNvSpPr>
            <a:spLocks noGrp="1"/>
          </p:cNvSpPr>
          <p:nvPr>
            <p:ph type="dt" sz="half" idx="10"/>
          </p:nvPr>
        </p:nvSpPr>
        <p:spPr/>
        <p:txBody>
          <a:bodyPr/>
          <a:lstStyle/>
          <a:p>
            <a:fld id="{3559716D-73DD-2A40-AD1C-6D3A24C36136}" type="datetime1">
              <a:rPr lang="en-US" smtClean="0"/>
              <a:t>8/26/2020</a:t>
            </a:fld>
            <a:endParaRPr lang="en-US"/>
          </a:p>
        </p:txBody>
      </p:sp>
      <p:sp>
        <p:nvSpPr>
          <p:cNvPr id="5" name="Footer Placeholder 4">
            <a:extLst>
              <a:ext uri="{FF2B5EF4-FFF2-40B4-BE49-F238E27FC236}">
                <a16:creationId xmlns:a16="http://schemas.microsoft.com/office/drawing/2014/main" id="{4967E7D8-C5E5-A84D-A57C-E09F8A523499}"/>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26166188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CEEAFF"/>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2AEFFFF2-9EB4-4B6C-B9F8-2BA3EF89A21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3070172" cy="6858000"/>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0" name="Rectangle 9">
            <a:extLst>
              <a:ext uri="{FF2B5EF4-FFF2-40B4-BE49-F238E27FC236}">
                <a16:creationId xmlns:a16="http://schemas.microsoft.com/office/drawing/2014/main" id="{0D65299F-028F-4AFC-B46A-8DB33E20FE4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70172" y="0"/>
            <a:ext cx="9121828"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Oval 11">
            <a:extLst>
              <a:ext uri="{FF2B5EF4-FFF2-40B4-BE49-F238E27FC236}">
                <a16:creationId xmlns:a16="http://schemas.microsoft.com/office/drawing/2014/main" id="{BAC87F6E-526A-49B5-995D-42DB656594C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17423" y="1443035"/>
            <a:ext cx="3971932" cy="3971930"/>
          </a:xfrm>
          <a:prstGeom prst="ellipse">
            <a:avLst/>
          </a:prstGeom>
          <a:solidFill>
            <a:srgbClr val="FFFFFF"/>
          </a:solidFill>
          <a:ln w="31750">
            <a:solidFill>
              <a:schemeClr val="accent2">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503F6158-FD85-A04E-9FCB-782ADC74A761}"/>
              </a:ext>
            </a:extLst>
          </p:cNvPr>
          <p:cNvSpPr>
            <a:spLocks noGrp="1"/>
          </p:cNvSpPr>
          <p:nvPr>
            <p:ph type="title"/>
          </p:nvPr>
        </p:nvSpPr>
        <p:spPr>
          <a:xfrm>
            <a:off x="1260873" y="1586484"/>
            <a:ext cx="3685032" cy="3685032"/>
          </a:xfrm>
          <a:prstGeom prst="ellipse">
            <a:avLst/>
          </a:prstGeom>
          <a:solidFill>
            <a:srgbClr val="0070C0"/>
          </a:solidFill>
          <a:ln>
            <a:noFill/>
          </a:ln>
        </p:spPr>
        <p:txBody>
          <a:bodyPr>
            <a:normAutofit/>
          </a:bodyPr>
          <a:lstStyle/>
          <a:p>
            <a:r>
              <a:rPr lang="en-US">
                <a:solidFill>
                  <a:srgbClr val="FFFFFF"/>
                </a:solidFill>
              </a:rPr>
              <a:t>Resources</a:t>
            </a:r>
          </a:p>
        </p:txBody>
      </p:sp>
      <p:sp>
        <p:nvSpPr>
          <p:cNvPr id="3" name="Content Placeholder 2">
            <a:extLst>
              <a:ext uri="{FF2B5EF4-FFF2-40B4-BE49-F238E27FC236}">
                <a16:creationId xmlns:a16="http://schemas.microsoft.com/office/drawing/2014/main" id="{B511BAAD-69D9-1E4F-9838-0C98F6C61CA8}"/>
              </a:ext>
            </a:extLst>
          </p:cNvPr>
          <p:cNvSpPr>
            <a:spLocks noGrp="1"/>
          </p:cNvSpPr>
          <p:nvPr>
            <p:ph idx="1"/>
          </p:nvPr>
        </p:nvSpPr>
        <p:spPr>
          <a:xfrm>
            <a:off x="6206777" y="1058333"/>
            <a:ext cx="5320696" cy="4741333"/>
          </a:xfrm>
        </p:spPr>
        <p:txBody>
          <a:bodyPr vert="horz" lIns="91440" tIns="45720" rIns="91440" bIns="45720" rtlCol="0" anchor="ctr">
            <a:normAutofit fontScale="92500"/>
          </a:bodyPr>
          <a:lstStyle/>
          <a:p>
            <a:r>
              <a:rPr lang="en-US">
                <a:solidFill>
                  <a:schemeClr val="tx1"/>
                </a:solidFill>
              </a:rPr>
              <a:t>Indiana University at Bloomington </a:t>
            </a:r>
            <a:r>
              <a:rPr lang="en-US">
                <a:solidFill>
                  <a:schemeClr val="tx1"/>
                </a:solidFill>
                <a:hlinkClick r:id="rId2">
                  <a:extLst>
                    <a:ext uri="{A12FA001-AC4F-418D-AE19-62706E023703}">
                      <ahyp:hlinkClr xmlns:ahyp="http://schemas.microsoft.com/office/drawing/2018/hyperlinkcolor" val="tx"/>
                    </a:ext>
                  </a:extLst>
                </a:hlinkClick>
              </a:rPr>
              <a:t>alternative assessments</a:t>
            </a:r>
            <a:endParaRPr lang="en-US">
              <a:solidFill>
                <a:schemeClr val="tx1"/>
              </a:solidFill>
              <a:hlinkClick r:id="rId3">
                <a:extLst>
                  <a:ext uri="{A12FA001-AC4F-418D-AE19-62706E023703}">
                    <ahyp:hlinkClr xmlns:ahyp="http://schemas.microsoft.com/office/drawing/2018/hyperlinkcolor" val="tx"/>
                  </a:ext>
                </a:extLst>
              </a:hlinkClick>
            </a:endParaRPr>
          </a:p>
          <a:p>
            <a:r>
              <a:rPr lang="en-US">
                <a:solidFill>
                  <a:schemeClr val="tx1"/>
                </a:solidFill>
              </a:rPr>
              <a:t>University of Windsor </a:t>
            </a:r>
            <a:r>
              <a:rPr lang="en-US">
                <a:solidFill>
                  <a:schemeClr val="tx1"/>
                </a:solidFill>
                <a:hlinkClick r:id="rId4">
                  <a:extLst>
                    <a:ext uri="{A12FA001-AC4F-418D-AE19-62706E023703}">
                      <ahyp:hlinkClr xmlns:ahyp="http://schemas.microsoft.com/office/drawing/2018/hyperlinkcolor" val="tx"/>
                    </a:ext>
                  </a:extLst>
                </a:hlinkClick>
              </a:rPr>
              <a:t>flowchart</a:t>
            </a:r>
            <a:r>
              <a:rPr lang="en-US">
                <a:solidFill>
                  <a:schemeClr val="tx1"/>
                </a:solidFill>
              </a:rPr>
              <a:t> and </a:t>
            </a:r>
            <a:r>
              <a:rPr lang="en-US">
                <a:solidFill>
                  <a:schemeClr val="tx1"/>
                </a:solidFill>
                <a:hlinkClick r:id="rId5">
                  <a:extLst>
                    <a:ext uri="{A12FA001-AC4F-418D-AE19-62706E023703}">
                      <ahyp:hlinkClr xmlns:ahyp="http://schemas.microsoft.com/office/drawing/2018/hyperlinkcolor" val="tx"/>
                    </a:ext>
                  </a:extLst>
                </a:hlinkClick>
              </a:rPr>
              <a:t>table of foundational knowledge assessment</a:t>
            </a:r>
            <a:endParaRPr lang="en-US">
              <a:solidFill>
                <a:schemeClr val="tx1"/>
              </a:solidFill>
            </a:endParaRPr>
          </a:p>
          <a:p>
            <a:r>
              <a:rPr lang="en-US">
                <a:solidFill>
                  <a:schemeClr val="tx1"/>
                </a:solidFill>
              </a:rPr>
              <a:t>Nursing instructor Laura </a:t>
            </a:r>
            <a:r>
              <a:rPr lang="en-US" err="1">
                <a:solidFill>
                  <a:schemeClr val="tx1"/>
                </a:solidFill>
              </a:rPr>
              <a:t>Killam</a:t>
            </a:r>
            <a:r>
              <a:rPr lang="en-US">
                <a:solidFill>
                  <a:schemeClr val="tx1"/>
                </a:solidFill>
              </a:rPr>
              <a:t> </a:t>
            </a:r>
            <a:r>
              <a:rPr lang="en-US">
                <a:solidFill>
                  <a:schemeClr val="tx1"/>
                </a:solidFill>
                <a:hlinkClick r:id="rId6">
                  <a:extLst>
                    <a:ext uri="{A12FA001-AC4F-418D-AE19-62706E023703}">
                      <ahyp:hlinkClr xmlns:ahyp="http://schemas.microsoft.com/office/drawing/2018/hyperlinkcolor" val="tx"/>
                    </a:ext>
                  </a:extLst>
                </a:hlinkClick>
              </a:rPr>
              <a:t>post on Exam Design</a:t>
            </a:r>
            <a:endParaRPr lang="en-US">
              <a:solidFill>
                <a:schemeClr val="tx1"/>
              </a:solidFill>
            </a:endParaRPr>
          </a:p>
          <a:p>
            <a:r>
              <a:rPr lang="en-US">
                <a:solidFill>
                  <a:schemeClr val="tx1"/>
                </a:solidFill>
              </a:rPr>
              <a:t>Rutgers' </a:t>
            </a:r>
            <a:r>
              <a:rPr lang="en-US">
                <a:solidFill>
                  <a:schemeClr val="tx1"/>
                </a:solidFill>
                <a:hlinkClick r:id="rId7">
                  <a:extLst>
                    <a:ext uri="{A12FA001-AC4F-418D-AE19-62706E023703}">
                      <ahyp:hlinkClr xmlns:ahyp="http://schemas.microsoft.com/office/drawing/2018/hyperlinkcolor" val="tx"/>
                    </a:ext>
                  </a:extLst>
                </a:hlinkClick>
              </a:rPr>
              <a:t>presentation on alternative assessments</a:t>
            </a:r>
            <a:r>
              <a:rPr lang="en-US">
                <a:solidFill>
                  <a:schemeClr val="tx1"/>
                </a:solidFill>
              </a:rPr>
              <a:t> and </a:t>
            </a:r>
            <a:r>
              <a:rPr lang="en-US">
                <a:solidFill>
                  <a:schemeClr val="tx1"/>
                </a:solidFill>
                <a:hlinkClick r:id="rId7">
                  <a:extLst>
                    <a:ext uri="{A12FA001-AC4F-418D-AE19-62706E023703}">
                      <ahyp:hlinkClr xmlns:ahyp="http://schemas.microsoft.com/office/drawing/2018/hyperlinkcolor" val="tx"/>
                    </a:ext>
                  </a:extLst>
                </a:hlinkClick>
              </a:rPr>
              <a:t>summary page</a:t>
            </a:r>
            <a:endParaRPr lang="en-US">
              <a:solidFill>
                <a:schemeClr val="tx1"/>
              </a:solidFill>
            </a:endParaRPr>
          </a:p>
          <a:p>
            <a:r>
              <a:rPr lang="en-US">
                <a:solidFill>
                  <a:schemeClr val="tx1"/>
                </a:solidFill>
                <a:hlinkClick r:id="rId8">
                  <a:extLst>
                    <a:ext uri="{A12FA001-AC4F-418D-AE19-62706E023703}">
                      <ahyp:hlinkClr xmlns:ahyp="http://schemas.microsoft.com/office/drawing/2018/hyperlinkcolor" val="tx"/>
                    </a:ext>
                  </a:extLst>
                </a:hlinkClick>
              </a:rPr>
              <a:t>Shea </a:t>
            </a:r>
            <a:r>
              <a:rPr lang="en-US" err="1">
                <a:solidFill>
                  <a:schemeClr val="tx1"/>
                </a:solidFill>
                <a:hlinkClick r:id="rId8">
                  <a:extLst>
                    <a:ext uri="{A12FA001-AC4F-418D-AE19-62706E023703}">
                      <ahyp:hlinkClr xmlns:ahyp="http://schemas.microsoft.com/office/drawing/2018/hyperlinkcolor" val="tx"/>
                    </a:ext>
                  </a:extLst>
                </a:hlinkClick>
              </a:rPr>
              <a:t>Swauger</a:t>
            </a:r>
            <a:r>
              <a:rPr lang="en-US">
                <a:solidFill>
                  <a:schemeClr val="tx1"/>
                </a:solidFill>
                <a:hlinkClick r:id="rId8">
                  <a:extLst>
                    <a:ext uri="{A12FA001-AC4F-418D-AE19-62706E023703}">
                      <ahyp:hlinkClr xmlns:ahyp="http://schemas.microsoft.com/office/drawing/2018/hyperlinkcolor" val="tx"/>
                    </a:ext>
                  </a:extLst>
                </a:hlinkClick>
              </a:rPr>
              <a:t>, “Our Bodies Encoded: Algorithmic Test Proctoring in Higher Education,” </a:t>
            </a:r>
            <a:r>
              <a:rPr lang="en-US" i="1">
                <a:solidFill>
                  <a:schemeClr val="tx1"/>
                </a:solidFill>
                <a:hlinkClick r:id="rId8">
                  <a:extLst>
                    <a:ext uri="{A12FA001-AC4F-418D-AE19-62706E023703}">
                      <ahyp:hlinkClr xmlns:ahyp="http://schemas.microsoft.com/office/drawing/2018/hyperlinkcolor" val="tx"/>
                    </a:ext>
                  </a:extLst>
                </a:hlinkClick>
              </a:rPr>
              <a:t>Hybrid Pedagogy</a:t>
            </a:r>
            <a:r>
              <a:rPr lang="en-US">
                <a:solidFill>
                  <a:schemeClr val="tx1"/>
                </a:solidFill>
                <a:hlinkClick r:id="rId8">
                  <a:extLst>
                    <a:ext uri="{A12FA001-AC4F-418D-AE19-62706E023703}">
                      <ahyp:hlinkClr xmlns:ahyp="http://schemas.microsoft.com/office/drawing/2018/hyperlinkcolor" val="tx"/>
                    </a:ext>
                  </a:extLst>
                </a:hlinkClick>
              </a:rPr>
              <a:t>, April 2020. Web</a:t>
            </a:r>
            <a:r>
              <a:rPr lang="en-US">
                <a:solidFill>
                  <a:schemeClr val="tx1"/>
                </a:solidFill>
              </a:rPr>
              <a:t>.   </a:t>
            </a:r>
          </a:p>
          <a:p>
            <a:r>
              <a:rPr lang="en-US">
                <a:solidFill>
                  <a:schemeClr val="tx1"/>
                </a:solidFill>
                <a:ea typeface="+mn-lt"/>
                <a:cs typeface="+mn-lt"/>
                <a:hlinkClick r:id="rId9">
                  <a:extLst>
                    <a:ext uri="{A12FA001-AC4F-418D-AE19-62706E023703}">
                      <ahyp:hlinkClr xmlns:ahyp="http://schemas.microsoft.com/office/drawing/2018/hyperlinkcolor" val="tx"/>
                    </a:ext>
                  </a:extLst>
                </a:hlinkClick>
              </a:rPr>
              <a:t>Tips on project-based learning</a:t>
            </a:r>
            <a:r>
              <a:rPr lang="en-US">
                <a:solidFill>
                  <a:schemeClr val="tx1"/>
                </a:solidFill>
                <a:ea typeface="+mn-lt"/>
                <a:cs typeface="+mn-lt"/>
              </a:rPr>
              <a:t>. </a:t>
            </a:r>
            <a:endParaRPr lang="en-US">
              <a:solidFill>
                <a:schemeClr val="tx1"/>
              </a:solidFill>
            </a:endParaRPr>
          </a:p>
          <a:p>
            <a:r>
              <a:rPr lang="en-US">
                <a:solidFill>
                  <a:schemeClr val="tx1"/>
                </a:solidFill>
              </a:rPr>
              <a:t>Wiggins, Grant. (1998). Ensuring authentic performance. Chapter 2 in </a:t>
            </a:r>
            <a:r>
              <a:rPr lang="en-US" i="1">
                <a:solidFill>
                  <a:schemeClr val="tx1"/>
                </a:solidFill>
              </a:rPr>
              <a:t>Educative Assessment: Designing Assessments to Inform and Improve Student Performance</a:t>
            </a:r>
            <a:r>
              <a:rPr lang="en-US">
                <a:solidFill>
                  <a:schemeClr val="tx1"/>
                </a:solidFill>
              </a:rPr>
              <a:t>. San Francisco: </a:t>
            </a:r>
            <a:r>
              <a:rPr lang="en-US" err="1">
                <a:solidFill>
                  <a:schemeClr val="tx1"/>
                </a:solidFill>
              </a:rPr>
              <a:t>Jossey-Bass</a:t>
            </a:r>
            <a:r>
              <a:rPr lang="en-US">
                <a:solidFill>
                  <a:schemeClr val="tx1"/>
                </a:solidFill>
              </a:rPr>
              <a:t>, pp. 21 – 42. (via </a:t>
            </a:r>
            <a:r>
              <a:rPr lang="en-US">
                <a:solidFill>
                  <a:schemeClr val="tx1"/>
                </a:solidFill>
                <a:hlinkClick r:id="rId10">
                  <a:extLst>
                    <a:ext uri="{A12FA001-AC4F-418D-AE19-62706E023703}">
                      <ahyp:hlinkClr xmlns:ahyp="http://schemas.microsoft.com/office/drawing/2018/hyperlinkcolor" val="tx"/>
                    </a:ext>
                  </a:extLst>
                </a:hlinkClick>
              </a:rPr>
              <a:t>Indiana U</a:t>
            </a:r>
            <a:r>
              <a:rPr lang="en-US">
                <a:solidFill>
                  <a:schemeClr val="tx1"/>
                </a:solidFill>
              </a:rPr>
              <a:t> )</a:t>
            </a:r>
          </a:p>
        </p:txBody>
      </p:sp>
      <p:sp>
        <p:nvSpPr>
          <p:cNvPr id="4" name="Date Placeholder 3">
            <a:extLst>
              <a:ext uri="{FF2B5EF4-FFF2-40B4-BE49-F238E27FC236}">
                <a16:creationId xmlns:a16="http://schemas.microsoft.com/office/drawing/2014/main" id="{81085C4D-79E0-884E-9C17-599755D357DC}"/>
              </a:ext>
            </a:extLst>
          </p:cNvPr>
          <p:cNvSpPr>
            <a:spLocks noGrp="1"/>
          </p:cNvSpPr>
          <p:nvPr>
            <p:ph type="dt" sz="half" idx="10"/>
          </p:nvPr>
        </p:nvSpPr>
        <p:spPr/>
        <p:txBody>
          <a:bodyPr/>
          <a:lstStyle/>
          <a:p>
            <a:fld id="{031B7817-6105-6F41-B116-5713C8351B37}" type="datetime1">
              <a:rPr lang="en-US" smtClean="0"/>
              <a:t>8/26/2020</a:t>
            </a:fld>
            <a:endParaRPr lang="en-US"/>
          </a:p>
        </p:txBody>
      </p:sp>
      <p:sp>
        <p:nvSpPr>
          <p:cNvPr id="5" name="Footer Placeholder 4">
            <a:extLst>
              <a:ext uri="{FF2B5EF4-FFF2-40B4-BE49-F238E27FC236}">
                <a16:creationId xmlns:a16="http://schemas.microsoft.com/office/drawing/2014/main" id="{70307652-6FC4-E34F-A808-9568005FD6CA}"/>
              </a:ext>
            </a:extLst>
          </p:cNvPr>
          <p:cNvSpPr>
            <a:spLocks noGrp="1"/>
          </p:cNvSpPr>
          <p:nvPr>
            <p:ph type="ftr" sz="quarter" idx="11"/>
          </p:nvPr>
        </p:nvSpPr>
        <p:spPr/>
        <p:txBody>
          <a:bodyPr/>
          <a:lstStyle/>
          <a:p>
            <a:r>
              <a:rPr lang="en-US"/>
              <a:t>Summer 2020 Faculty Development Series</a:t>
            </a:r>
          </a:p>
        </p:txBody>
      </p:sp>
    </p:spTree>
    <p:extLst>
      <p:ext uri="{BB962C8B-B14F-4D97-AF65-F5344CB8AC3E}">
        <p14:creationId xmlns:p14="http://schemas.microsoft.com/office/powerpoint/2010/main" val="2826735021"/>
      </p:ext>
    </p:extLst>
  </p:cSld>
  <p:clrMapOvr>
    <a:masterClrMapping/>
  </p:clrMapOvr>
</p:sld>
</file>

<file path=ppt/theme/theme1.xml><?xml version="1.0" encoding="utf-8"?>
<a:theme xmlns:a="http://schemas.openxmlformats.org/drawingml/2006/main" name="Parcel">
  <a:themeElements>
    <a:clrScheme name="Parcel">
      <a:dk1>
        <a:srgbClr val="000000"/>
      </a:dk1>
      <a:lt1>
        <a:srgbClr val="FFFFFF"/>
      </a:lt1>
      <a:dk2>
        <a:srgbClr val="4A5356"/>
      </a:dk2>
      <a:lt2>
        <a:srgbClr val="E8E3CE"/>
      </a:lt2>
      <a:accent1>
        <a:srgbClr val="F6A21D"/>
      </a:accent1>
      <a:accent2>
        <a:srgbClr val="9BAFB5"/>
      </a:accent2>
      <a:accent3>
        <a:srgbClr val="C96731"/>
      </a:accent3>
      <a:accent4>
        <a:srgbClr val="9CA383"/>
      </a:accent4>
      <a:accent5>
        <a:srgbClr val="87795D"/>
      </a:accent5>
      <a:accent6>
        <a:srgbClr val="A0988C"/>
      </a:accent6>
      <a:hlink>
        <a:srgbClr val="00B0F0"/>
      </a:hlink>
      <a:folHlink>
        <a:srgbClr val="738F97"/>
      </a:folHlink>
    </a:clrScheme>
    <a:fontScheme name="Parcel">
      <a:maj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panose="020B0502020104020203"/>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extraClrSchemeLst/>
  <a:extLst>
    <a:ext uri="{05A4C25C-085E-4340-85A3-A5531E510DB2}">
      <thm15:themeFamily xmlns:thm15="http://schemas.microsoft.com/office/thememl/2012/main" name="Parcel" id="{8BEC4385-4EB9-4D53-BFB5-0EA123736B6D}" vid="{4DB32801-28C0-48B0-8C1D-A9A58613615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1808</Words>
  <Application>Microsoft Office PowerPoint</Application>
  <PresentationFormat>Widescreen</PresentationFormat>
  <Paragraphs>125</Paragraphs>
  <Slides>13</Slides>
  <Notes>5</Notes>
  <HiddenSlides>0</HiddenSlides>
  <MMClips>0</MMClips>
  <ScaleCrop>false</ScaleCrop>
  <HeadingPairs>
    <vt:vector size="4" baseType="variant">
      <vt:variant>
        <vt:lpstr>Theme</vt:lpstr>
      </vt:variant>
      <vt:variant>
        <vt:i4>1</vt:i4>
      </vt:variant>
      <vt:variant>
        <vt:lpstr>Slide Titles</vt:lpstr>
      </vt:variant>
      <vt:variant>
        <vt:i4>13</vt:i4>
      </vt:variant>
    </vt:vector>
  </HeadingPairs>
  <TitlesOfParts>
    <vt:vector size="14" baseType="lpstr">
      <vt:lpstr>Parcel</vt:lpstr>
      <vt:lpstr>Assessments</vt:lpstr>
      <vt:lpstr>Validity</vt:lpstr>
      <vt:lpstr>How Do We Measure Reliability</vt:lpstr>
      <vt:lpstr>Authenticity</vt:lpstr>
      <vt:lpstr>Authentic Assessments</vt:lpstr>
      <vt:lpstr>Proctored Exams</vt:lpstr>
      <vt:lpstr>Remotely Proctored Exams Drawbacks </vt:lpstr>
      <vt:lpstr>Alternatives</vt:lpstr>
      <vt:lpstr>PowerPoint Presentation</vt:lpstr>
      <vt:lpstr>PowerPoint Presentation</vt:lpstr>
      <vt:lpstr>10 alternatives to Remotely Proctored Exams</vt:lpstr>
      <vt:lpstr>10 alternatives to Remotely Proctored Exams</vt:lpstr>
      <vt:lpstr>Resources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Elizabeth Ruth Blankenship</dc:creator>
  <cp:lastModifiedBy>Elizabeth Ruth Blankenship</cp:lastModifiedBy>
  <cp:revision>4</cp:revision>
  <dcterms:created xsi:type="dcterms:W3CDTF">2020-04-15T01:53:08Z</dcterms:created>
  <dcterms:modified xsi:type="dcterms:W3CDTF">2020-08-26T20:41:48Z</dcterms:modified>
</cp:coreProperties>
</file>