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77" r:id="rId5"/>
    <p:sldId id="260" r:id="rId6"/>
    <p:sldId id="278" r:id="rId7"/>
    <p:sldId id="279" r:id="rId8"/>
    <p:sldId id="280" r:id="rId9"/>
    <p:sldId id="281" r:id="rId10"/>
    <p:sldId id="282" r:id="rId11"/>
    <p:sldId id="283" r:id="rId12"/>
    <p:sldId id="267" r:id="rId13"/>
    <p:sldId id="268" r:id="rId14"/>
    <p:sldId id="269" r:id="rId15"/>
    <p:sldId id="270" r:id="rId16"/>
    <p:sldId id="271" r:id="rId17"/>
    <p:sldId id="273" r:id="rId18"/>
    <p:sldId id="274" r:id="rId19"/>
    <p:sldId id="275" r:id="rId20"/>
  </p:sldIdLst>
  <p:sldSz cx="16256000" cy="9144000"/>
  <p:notesSz cx="16256000" cy="9144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2CC"/>
    <a:srgbClr val="062F6E"/>
    <a:srgbClr val="4D4D4F"/>
    <a:srgbClr val="E1F5FB"/>
    <a:srgbClr val="66CFEB"/>
    <a:srgbClr val="E63232"/>
    <a:srgbClr val="E8E6E6"/>
    <a:srgbClr val="F7A46B"/>
    <a:srgbClr val="E74C31"/>
    <a:srgbClr val="E1F3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60"/>
  </p:normalViewPr>
  <p:slideViewPr>
    <p:cSldViewPr>
      <p:cViewPr>
        <p:scale>
          <a:sx n="40" d="100"/>
          <a:sy n="40" d="100"/>
        </p:scale>
        <p:origin x="-648" y="27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Holder 3"/>
          <p:cNvSpPr>
            <a:spLocks noGrp="1"/>
          </p:cNvSpPr>
          <p:nvPr>
            <p:ph type="subTitle" idx="4"/>
          </p:nvPr>
        </p:nvSpPr>
        <p:spPr>
          <a:xfrm>
            <a:off x="2438400" y="5120640"/>
            <a:ext cx="11379200" cy="22860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9" name="Title 8"/>
          <p:cNvSpPr>
            <a:spLocks noGrp="1"/>
          </p:cNvSpPr>
          <p:nvPr>
            <p:ph type="title"/>
          </p:nvPr>
        </p:nvSpPr>
        <p:spPr>
          <a:xfrm>
            <a:off x="711200" y="2977837"/>
            <a:ext cx="14020800" cy="1045523"/>
          </a:xfrm>
        </p:spPr>
        <p:txBody>
          <a:bodyPr/>
          <a:lstStyle/>
          <a:p>
            <a:r>
              <a:rPr lang="en-US"/>
              <a:t>Click to edit Master 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Holder 3"/>
          <p:cNvSpPr>
            <a:spLocks noGrp="1"/>
          </p:cNvSpPr>
          <p:nvPr>
            <p:ph sz="half" idx="2"/>
          </p:nvPr>
        </p:nvSpPr>
        <p:spPr>
          <a:xfrm>
            <a:off x="812800" y="2103120"/>
            <a:ext cx="7071360" cy="603504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8371840" y="2103120"/>
            <a:ext cx="7071360" cy="603504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11/18/2025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11/18/2025</a:t>
            </a:fld>
            <a:endParaRPr lang="en-US"/>
          </a:p>
        </p:txBody>
      </p:sp>
      <p:pic>
        <p:nvPicPr>
          <p:cNvPr id="6" name="Picture 5"/>
          <p:cNvPicPr>
            <a:picLocks noChangeAspect="1"/>
          </p:cNvPicPr>
          <p:nvPr userDrawn="1"/>
        </p:nvPicPr>
        <p:blipFill rotWithShape="1">
          <a:blip r:embed="rId2" cstate="print">
            <a:extLst>
              <a:ext uri="{28A0092B-C50C-407E-A947-70E740481C1C}">
                <a14:useLocalDpi xmlns:a14="http://schemas.microsoft.com/office/drawing/2010/main" val="0"/>
              </a:ext>
            </a:extLst>
          </a:blip>
          <a:srcRect t="13851" b="16181"/>
          <a:stretch/>
        </p:blipFill>
        <p:spPr>
          <a:xfrm>
            <a:off x="14059721" y="7532370"/>
            <a:ext cx="2068012" cy="1447800"/>
          </a:xfrm>
          <a:prstGeom prst="rect">
            <a:avLst/>
          </a:prstGeom>
        </p:spPr>
      </p:pic>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
        <p:nvSpPr>
          <p:cNvPr id="7" name="Title 6"/>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11/18/2025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type="body" idx="1"/>
          </p:nvPr>
        </p:nvSpPr>
        <p:spPr>
          <a:xfrm>
            <a:off x="977900" y="2412997"/>
            <a:ext cx="11451590" cy="5718809"/>
          </a:xfrm>
          <a:prstGeom prst="rect">
            <a:avLst/>
          </a:prstGeom>
        </p:spPr>
        <p:txBody>
          <a:bodyPr wrap="square" lIns="0" tIns="0" rIns="0" bIns="0">
            <a:spAutoFit/>
          </a:bodyPr>
          <a:lstStyle>
            <a:lvl1pPr>
              <a:defRPr b="0" i="0">
                <a:solidFill>
                  <a:schemeClr val="tx1"/>
                </a:solidFill>
              </a:defRPr>
            </a:lvl1pPr>
          </a:lstStyle>
          <a:p>
            <a:endParaRPr dirty="0"/>
          </a:p>
        </p:txBody>
      </p:sp>
      <p:sp>
        <p:nvSpPr>
          <p:cNvPr id="4" name="Holder 4"/>
          <p:cNvSpPr>
            <a:spLocks noGrp="1"/>
          </p:cNvSpPr>
          <p:nvPr>
            <p:ph type="ftr" sz="quarter" idx="5"/>
          </p:nvPr>
        </p:nvSpPr>
        <p:spPr>
          <a:xfrm>
            <a:off x="5527040" y="8503920"/>
            <a:ext cx="5201920" cy="4572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812800" y="8503920"/>
            <a:ext cx="3738880" cy="4572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11/18/2025</a:t>
            </a:fld>
            <a:endParaRPr lang="en-US"/>
          </a:p>
        </p:txBody>
      </p:sp>
      <p:sp>
        <p:nvSpPr>
          <p:cNvPr id="6" name="Holder 6"/>
          <p:cNvSpPr>
            <a:spLocks noGrp="1"/>
          </p:cNvSpPr>
          <p:nvPr>
            <p:ph type="sldNum" sz="quarter" idx="7"/>
          </p:nvPr>
        </p:nvSpPr>
        <p:spPr>
          <a:xfrm>
            <a:off x="11704320" y="8503920"/>
            <a:ext cx="3738880" cy="4572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
        <p:nvSpPr>
          <p:cNvPr id="7" name="TextBox 6"/>
          <p:cNvSpPr txBox="1"/>
          <p:nvPr userDrawn="1"/>
        </p:nvSpPr>
        <p:spPr>
          <a:xfrm>
            <a:off x="977900" y="1447800"/>
            <a:ext cx="184731" cy="369332"/>
          </a:xfrm>
          <a:prstGeom prst="rect">
            <a:avLst/>
          </a:prstGeom>
          <a:noFill/>
        </p:spPr>
        <p:txBody>
          <a:bodyPr wrap="none" rtlCol="0">
            <a:spAutoFit/>
          </a:bodyPr>
          <a:lstStyle/>
          <a:p>
            <a:endParaRPr lang="en-US" dirty="0"/>
          </a:p>
        </p:txBody>
      </p:sp>
      <p:sp>
        <p:nvSpPr>
          <p:cNvPr id="8" name="Title Placeholder 7"/>
          <p:cNvSpPr>
            <a:spLocks noGrp="1"/>
          </p:cNvSpPr>
          <p:nvPr>
            <p:ph type="title"/>
          </p:nvPr>
        </p:nvSpPr>
        <p:spPr>
          <a:xfrm>
            <a:off x="711200" y="468313"/>
            <a:ext cx="14020800" cy="1045523"/>
          </a:xfrm>
          <a:prstGeom prst="rect">
            <a:avLst/>
          </a:prstGeom>
        </p:spPr>
        <p:txBody>
          <a:bodyPr vert="horz" lIns="91440" tIns="45720" rIns="91440" bIns="45720" rtlCol="0" anchor="ctr">
            <a:normAutofit/>
          </a:bodyPr>
          <a:lstStyle/>
          <a:p>
            <a:r>
              <a:rPr lang="en-US" dirty="0"/>
              <a:t>Click to edit Master title style</a:t>
            </a:r>
          </a:p>
        </p:txBody>
      </p:sp>
      <p:cxnSp>
        <p:nvCxnSpPr>
          <p:cNvPr id="11" name="Straight Connector 10"/>
          <p:cNvCxnSpPr/>
          <p:nvPr userDrawn="1"/>
        </p:nvCxnSpPr>
        <p:spPr>
          <a:xfrm>
            <a:off x="736600" y="1828800"/>
            <a:ext cx="14782800" cy="0"/>
          </a:xfrm>
          <a:prstGeom prst="line">
            <a:avLst/>
          </a:prstGeom>
          <a:ln w="38100">
            <a:solidFill>
              <a:srgbClr val="0082CC"/>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sz="4000" b="1" i="0" spc="100" baseline="0">
          <a:solidFill>
            <a:srgbClr val="4D4D4F"/>
          </a:solidFill>
          <a:latin typeface="Arial" panose="020B0604020202020204" pitchFamily="34" charset="0"/>
          <a:ea typeface="+mj-ea"/>
          <a:cs typeface="Arial" panose="020B0604020202020204" pitchFamily="34" charset="0"/>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hyperlink" Target="https://www.medicare.gov/drug-coverage-part-d/costs-for-medicare-drug-coverage/monthly-premium-for-drug-plan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goodrx.com/"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secure.ssa.gov/i1020/start"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hyperlink" Target="https://www.medicare.gov/basics/get-started-with-medicare/sign-up/when-does-medicare-coverage-start" TargetMode="External"/><Relationship Id="rId2" Type="http://schemas.openxmlformats.org/officeDocument/2006/relationships/hyperlink" Target="https://secure.ssa.gov/iClaim/rib"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s://agents.kelloggins.com/wp-content/uploads/2021/04/2020-2021-Election-Perio.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hyperlink" Target="https://www.cms.gov/Research-Statistics-Data-and-Systems/Statistics-Trends-and-Reports/CMS-Statistics-Reference-Booklet/Downloads/2016_CMS_Stats.pdf"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www.medicare.gov/basics/get-started-with-medicare/sign-up/when-does-medicare-coverage-start" TargetMode="External"/><Relationship Id="rId2" Type="http://schemas.openxmlformats.org/officeDocument/2006/relationships/hyperlink" Target="https://secure.ssa.gov/iClaim/rib" TargetMode="Externa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NUL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2" Type="http://schemas.openxmlformats.org/officeDocument/2006/relationships/hyperlink" Target="https://www.medicare.gov/basics/costs/medicare-costs"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hyperlink" Target="https://www.medicare.gov/supplements-other-insurance/how-to-compare-medigap-policies"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secure.ssa.gov/i1020/start" TargetMode="External"/><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062F6E"/>
        </a:solidFill>
        <a:effectLst/>
      </p:bgPr>
    </p:bg>
    <p:spTree>
      <p:nvGrpSpPr>
        <p:cNvPr id="1" name=""/>
        <p:cNvGrpSpPr/>
        <p:nvPr/>
      </p:nvGrpSpPr>
      <p:grpSpPr>
        <a:xfrm>
          <a:off x="0" y="0"/>
          <a:ext cx="0" cy="0"/>
          <a:chOff x="0" y="0"/>
          <a:chExt cx="0" cy="0"/>
        </a:xfrm>
      </p:grpSpPr>
      <p:sp>
        <p:nvSpPr>
          <p:cNvPr id="12" name="Rectangle 11"/>
          <p:cNvSpPr/>
          <p:nvPr/>
        </p:nvSpPr>
        <p:spPr>
          <a:xfrm>
            <a:off x="0" y="0"/>
            <a:ext cx="3860800" cy="9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bject 5"/>
          <p:cNvSpPr txBox="1">
            <a:spLocks noGrp="1"/>
          </p:cNvSpPr>
          <p:nvPr>
            <p:ph type="title"/>
          </p:nvPr>
        </p:nvSpPr>
        <p:spPr>
          <a:xfrm>
            <a:off x="4927600" y="3479393"/>
            <a:ext cx="10540020" cy="2185214"/>
          </a:xfrm>
          <a:prstGeom prst="rect">
            <a:avLst/>
          </a:prstGeom>
        </p:spPr>
        <p:txBody>
          <a:bodyPr vert="horz" wrap="square" lIns="0" tIns="182880" rIns="0" bIns="0" rtlCol="0">
            <a:spAutoFit/>
          </a:bodyPr>
          <a:lstStyle/>
          <a:p>
            <a:pPr marR="5080" algn="ctr">
              <a:lnSpc>
                <a:spcPts val="7800"/>
              </a:lnSpc>
            </a:pPr>
            <a:r>
              <a:rPr sz="11500" b="1" dirty="0">
                <a:solidFill>
                  <a:schemeClr val="bg1"/>
                </a:solidFill>
                <a:latin typeface="Arial" panose="020B0604020202020204" pitchFamily="34" charset="0"/>
                <a:cs typeface="Arial" panose="020B0604020202020204" pitchFamily="34" charset="0"/>
              </a:rPr>
              <a:t>MEDICARE</a:t>
            </a:r>
            <a:br>
              <a:rPr lang="en-US" sz="7500" b="1" dirty="0">
                <a:solidFill>
                  <a:schemeClr val="bg1"/>
                </a:solidFill>
                <a:latin typeface="Arial" panose="020B0604020202020204" pitchFamily="34" charset="0"/>
                <a:cs typeface="Arial" panose="020B0604020202020204" pitchFamily="34" charset="0"/>
              </a:rPr>
            </a:br>
            <a:r>
              <a:rPr sz="6600" b="1" dirty="0">
                <a:solidFill>
                  <a:schemeClr val="bg1"/>
                </a:solidFill>
                <a:latin typeface="Arial" panose="020B0604020202020204" pitchFamily="34" charset="0"/>
                <a:cs typeface="Arial" panose="020B0604020202020204" pitchFamily="34" charset="0"/>
              </a:rPr>
              <a:t>EXPLAINED</a:t>
            </a:r>
            <a:endParaRPr sz="7500"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7"/>
          <p:cNvGraphicFramePr>
            <a:graphicFrameLocks noGrp="1"/>
          </p:cNvGraphicFramePr>
          <p:nvPr>
            <p:extLst>
              <p:ext uri="{D42A27DB-BD31-4B8C-83A1-F6EECF244321}">
                <p14:modId xmlns:p14="http://schemas.microsoft.com/office/powerpoint/2010/main" val="3828437023"/>
              </p:ext>
            </p:extLst>
          </p:nvPr>
        </p:nvGraphicFramePr>
        <p:xfrm>
          <a:off x="1016000" y="2209800"/>
          <a:ext cx="11356340" cy="5917569"/>
        </p:xfrm>
        <a:graphic>
          <a:graphicData uri="http://schemas.openxmlformats.org/drawingml/2006/table">
            <a:tbl>
              <a:tblPr firstRow="1" bandRow="1">
                <a:tableStyleId>{2D5ABB26-0587-4C30-8999-92F81FD0307C}</a:tableStyleId>
              </a:tblPr>
              <a:tblGrid>
                <a:gridCol w="2736850">
                  <a:extLst>
                    <a:ext uri="{9D8B030D-6E8A-4147-A177-3AD203B41FA5}">
                      <a16:colId xmlns:a16="http://schemas.microsoft.com/office/drawing/2014/main" val="20000"/>
                    </a:ext>
                  </a:extLst>
                </a:gridCol>
                <a:gridCol w="3060700">
                  <a:extLst>
                    <a:ext uri="{9D8B030D-6E8A-4147-A177-3AD203B41FA5}">
                      <a16:colId xmlns:a16="http://schemas.microsoft.com/office/drawing/2014/main" val="20001"/>
                    </a:ext>
                  </a:extLst>
                </a:gridCol>
                <a:gridCol w="3263265">
                  <a:extLst>
                    <a:ext uri="{9D8B030D-6E8A-4147-A177-3AD203B41FA5}">
                      <a16:colId xmlns:a16="http://schemas.microsoft.com/office/drawing/2014/main" val="20002"/>
                    </a:ext>
                  </a:extLst>
                </a:gridCol>
                <a:gridCol w="2295525">
                  <a:extLst>
                    <a:ext uri="{9D8B030D-6E8A-4147-A177-3AD203B41FA5}">
                      <a16:colId xmlns:a16="http://schemas.microsoft.com/office/drawing/2014/main" val="20003"/>
                    </a:ext>
                  </a:extLst>
                </a:gridCol>
              </a:tblGrid>
              <a:tr h="729709">
                <a:tc>
                  <a:txBody>
                    <a:bodyPr/>
                    <a:lstStyle/>
                    <a:p>
                      <a:pPr marL="861060" marR="572135" indent="-584200">
                        <a:lnSpc>
                          <a:spcPts val="2160"/>
                        </a:lnSpc>
                        <a:spcBef>
                          <a:spcPts val="25"/>
                        </a:spcBef>
                      </a:pPr>
                      <a:r>
                        <a:rPr sz="1600" b="1" dirty="0">
                          <a:solidFill>
                            <a:srgbClr val="062F6E"/>
                          </a:solidFill>
                          <a:latin typeface="Arial"/>
                          <a:cs typeface="Arial"/>
                        </a:rPr>
                        <a:t>File</a:t>
                      </a:r>
                      <a:r>
                        <a:rPr sz="1600" b="1" spc="200" dirty="0">
                          <a:solidFill>
                            <a:srgbClr val="062F6E"/>
                          </a:solidFill>
                          <a:latin typeface="Arial"/>
                          <a:cs typeface="Arial"/>
                        </a:rPr>
                        <a:t> </a:t>
                      </a:r>
                      <a:r>
                        <a:rPr sz="1600" b="1" dirty="0">
                          <a:solidFill>
                            <a:srgbClr val="062F6E"/>
                          </a:solidFill>
                          <a:latin typeface="Arial"/>
                          <a:cs typeface="Arial"/>
                        </a:rPr>
                        <a:t>Individual</a:t>
                      </a:r>
                      <a:r>
                        <a:rPr sz="1600" b="1" spc="204" dirty="0">
                          <a:solidFill>
                            <a:srgbClr val="062F6E"/>
                          </a:solidFill>
                          <a:latin typeface="Arial"/>
                          <a:cs typeface="Arial"/>
                        </a:rPr>
                        <a:t> </a:t>
                      </a:r>
                      <a:r>
                        <a:rPr sz="1600" b="1" spc="-60" dirty="0">
                          <a:solidFill>
                            <a:srgbClr val="062F6E"/>
                          </a:solidFill>
                          <a:latin typeface="Arial"/>
                          <a:cs typeface="Arial"/>
                        </a:rPr>
                        <a:t>Tax </a:t>
                      </a:r>
                      <a:r>
                        <a:rPr sz="1600" b="1" spc="-10" dirty="0">
                          <a:solidFill>
                            <a:srgbClr val="062F6E"/>
                          </a:solidFill>
                          <a:latin typeface="Arial"/>
                          <a:cs typeface="Arial"/>
                        </a:rPr>
                        <a:t>Return</a:t>
                      </a:r>
                      <a:endParaRPr sz="1600" b="1" dirty="0">
                        <a:solidFill>
                          <a:srgbClr val="062F6E"/>
                        </a:solidFill>
                        <a:latin typeface="Arial"/>
                        <a:cs typeface="Arial"/>
                      </a:endParaRPr>
                    </a:p>
                  </a:txBody>
                  <a:tcPr marL="0" marR="0" marT="3175" marB="0" anchor="ctr">
                    <a:lnB w="12700" cap="flat" cmpd="sng" algn="ctr">
                      <a:solidFill>
                        <a:srgbClr val="6F7073"/>
                      </a:solidFill>
                      <a:prstDash val="solid"/>
                      <a:round/>
                      <a:headEnd type="none" w="med" len="med"/>
                      <a:tailEnd type="none" w="med" len="med"/>
                    </a:lnB>
                  </a:tcPr>
                </a:tc>
                <a:tc>
                  <a:txBody>
                    <a:bodyPr/>
                    <a:lstStyle/>
                    <a:p>
                      <a:pPr marL="440690">
                        <a:lnSpc>
                          <a:spcPts val="2115"/>
                        </a:lnSpc>
                      </a:pPr>
                      <a:r>
                        <a:rPr sz="1600" b="1" dirty="0">
                          <a:solidFill>
                            <a:srgbClr val="062F6E"/>
                          </a:solidFill>
                          <a:latin typeface="Arial"/>
                          <a:cs typeface="Arial"/>
                        </a:rPr>
                        <a:t>File</a:t>
                      </a:r>
                      <a:r>
                        <a:rPr sz="1600" b="1" spc="-20" dirty="0">
                          <a:solidFill>
                            <a:srgbClr val="062F6E"/>
                          </a:solidFill>
                          <a:latin typeface="Arial"/>
                          <a:cs typeface="Arial"/>
                        </a:rPr>
                        <a:t> </a:t>
                      </a:r>
                      <a:r>
                        <a:rPr sz="1600" b="1" spc="50" dirty="0">
                          <a:solidFill>
                            <a:srgbClr val="062F6E"/>
                          </a:solidFill>
                          <a:latin typeface="Arial"/>
                          <a:cs typeface="Arial"/>
                        </a:rPr>
                        <a:t>Joint</a:t>
                      </a:r>
                      <a:r>
                        <a:rPr sz="1600" b="1" spc="-20" dirty="0">
                          <a:solidFill>
                            <a:srgbClr val="062F6E"/>
                          </a:solidFill>
                          <a:latin typeface="Arial"/>
                          <a:cs typeface="Arial"/>
                        </a:rPr>
                        <a:t> Tax </a:t>
                      </a:r>
                      <a:r>
                        <a:rPr sz="1600" b="1" spc="-10" dirty="0">
                          <a:solidFill>
                            <a:srgbClr val="062F6E"/>
                          </a:solidFill>
                          <a:latin typeface="Arial"/>
                          <a:cs typeface="Arial"/>
                        </a:rPr>
                        <a:t>Return</a:t>
                      </a:r>
                      <a:endParaRPr sz="1600" b="1" dirty="0">
                        <a:solidFill>
                          <a:srgbClr val="062F6E"/>
                        </a:solidFill>
                        <a:latin typeface="Arial"/>
                        <a:cs typeface="Arial"/>
                      </a:endParaRPr>
                    </a:p>
                  </a:txBody>
                  <a:tcPr marL="0" marR="0" marT="0" marB="0" anchor="ctr">
                    <a:lnB w="12700" cap="flat" cmpd="sng" algn="ctr">
                      <a:solidFill>
                        <a:srgbClr val="6F7073"/>
                      </a:solidFill>
                      <a:prstDash val="solid"/>
                      <a:round/>
                      <a:headEnd type="none" w="med" len="med"/>
                      <a:tailEnd type="none" w="med" len="med"/>
                    </a:lnB>
                  </a:tcPr>
                </a:tc>
                <a:tc>
                  <a:txBody>
                    <a:bodyPr/>
                    <a:lstStyle/>
                    <a:p>
                      <a:pPr marL="437515" marR="696595" indent="217804" algn="l">
                        <a:lnSpc>
                          <a:spcPts val="2160"/>
                        </a:lnSpc>
                        <a:spcBef>
                          <a:spcPts val="25"/>
                        </a:spcBef>
                      </a:pPr>
                      <a:r>
                        <a:rPr sz="1600" b="1" dirty="0">
                          <a:solidFill>
                            <a:srgbClr val="062F6E"/>
                          </a:solidFill>
                          <a:latin typeface="Arial"/>
                          <a:cs typeface="Arial"/>
                        </a:rPr>
                        <a:t>Income-</a:t>
                      </a:r>
                      <a:r>
                        <a:rPr sz="1600" b="1" spc="-10" dirty="0">
                          <a:solidFill>
                            <a:srgbClr val="062F6E"/>
                          </a:solidFill>
                          <a:latin typeface="Arial"/>
                          <a:cs typeface="Arial"/>
                        </a:rPr>
                        <a:t>Related </a:t>
                      </a:r>
                      <a:r>
                        <a:rPr sz="1600" b="1" spc="50" dirty="0">
                          <a:solidFill>
                            <a:srgbClr val="062F6E"/>
                          </a:solidFill>
                          <a:latin typeface="Arial"/>
                          <a:cs typeface="Arial"/>
                        </a:rPr>
                        <a:t>Monthly</a:t>
                      </a:r>
                      <a:r>
                        <a:rPr sz="1600" b="1" spc="25" dirty="0">
                          <a:solidFill>
                            <a:srgbClr val="062F6E"/>
                          </a:solidFill>
                          <a:latin typeface="Arial"/>
                          <a:cs typeface="Arial"/>
                        </a:rPr>
                        <a:t> </a:t>
                      </a:r>
                      <a:r>
                        <a:rPr sz="1600" b="1" spc="-10" dirty="0">
                          <a:solidFill>
                            <a:srgbClr val="062F6E"/>
                          </a:solidFill>
                          <a:latin typeface="Arial"/>
                          <a:cs typeface="Arial"/>
                        </a:rPr>
                        <a:t>Adjustment</a:t>
                      </a:r>
                      <a:endParaRPr sz="1600" b="1" dirty="0">
                        <a:solidFill>
                          <a:srgbClr val="062F6E"/>
                        </a:solidFill>
                        <a:latin typeface="Arial"/>
                        <a:cs typeface="Arial"/>
                      </a:endParaRPr>
                    </a:p>
                  </a:txBody>
                  <a:tcPr marL="0" marR="0" marT="3175" marB="0" anchor="ctr">
                    <a:lnB w="12700" cap="flat" cmpd="sng" algn="ctr">
                      <a:solidFill>
                        <a:srgbClr val="6F7073"/>
                      </a:solidFill>
                      <a:prstDash val="solid"/>
                      <a:round/>
                      <a:headEnd type="none" w="med" len="med"/>
                      <a:tailEnd type="none" w="med" len="med"/>
                    </a:lnB>
                  </a:tcPr>
                </a:tc>
                <a:tc>
                  <a:txBody>
                    <a:bodyPr/>
                    <a:lstStyle/>
                    <a:p>
                      <a:pPr marL="0" marR="45085" indent="0" algn="ctr">
                        <a:lnSpc>
                          <a:spcPct val="100000"/>
                        </a:lnSpc>
                        <a:spcBef>
                          <a:spcPts val="0"/>
                        </a:spcBef>
                      </a:pPr>
                      <a:r>
                        <a:rPr sz="1800" b="1" spc="-10" dirty="0">
                          <a:solidFill>
                            <a:srgbClr val="0082CC"/>
                          </a:solidFill>
                          <a:latin typeface="Arial"/>
                          <a:cs typeface="Arial"/>
                        </a:rPr>
                        <a:t>You </a:t>
                      </a:r>
                      <a:r>
                        <a:rPr sz="1800" b="1" dirty="0">
                          <a:solidFill>
                            <a:srgbClr val="0082CC"/>
                          </a:solidFill>
                          <a:latin typeface="Arial"/>
                          <a:cs typeface="Arial"/>
                        </a:rPr>
                        <a:t>Pay</a:t>
                      </a:r>
                      <a:r>
                        <a:rPr sz="1800" b="1" spc="-10" dirty="0">
                          <a:solidFill>
                            <a:srgbClr val="0082CC"/>
                          </a:solidFill>
                          <a:latin typeface="Arial"/>
                          <a:cs typeface="Arial"/>
                        </a:rPr>
                        <a:t> </a:t>
                      </a:r>
                      <a:r>
                        <a:rPr sz="1800" b="1" dirty="0">
                          <a:solidFill>
                            <a:srgbClr val="0082CC"/>
                          </a:solidFill>
                          <a:latin typeface="Arial"/>
                          <a:cs typeface="Arial"/>
                        </a:rPr>
                        <a:t>Each</a:t>
                      </a:r>
                      <a:r>
                        <a:rPr lang="en-US" sz="1800" b="1" spc="-5" baseline="0" dirty="0">
                          <a:solidFill>
                            <a:srgbClr val="0082CC"/>
                          </a:solidFill>
                          <a:latin typeface="Arial"/>
                          <a:cs typeface="Arial"/>
                        </a:rPr>
                        <a:t> </a:t>
                      </a:r>
                      <a:r>
                        <a:rPr sz="1800" b="1" spc="50" dirty="0">
                          <a:solidFill>
                            <a:srgbClr val="0082CC"/>
                          </a:solidFill>
                          <a:latin typeface="Arial"/>
                          <a:cs typeface="Arial"/>
                        </a:rPr>
                        <a:t>Month </a:t>
                      </a:r>
                      <a:r>
                        <a:rPr sz="1800" b="1" dirty="0">
                          <a:solidFill>
                            <a:srgbClr val="0082CC"/>
                          </a:solidFill>
                          <a:latin typeface="Arial"/>
                          <a:cs typeface="Arial"/>
                        </a:rPr>
                        <a:t>(in</a:t>
                      </a:r>
                      <a:r>
                        <a:rPr sz="1800" b="1" spc="-50" dirty="0">
                          <a:solidFill>
                            <a:srgbClr val="0082CC"/>
                          </a:solidFill>
                          <a:latin typeface="Arial"/>
                          <a:cs typeface="Arial"/>
                        </a:rPr>
                        <a:t> </a:t>
                      </a:r>
                      <a:r>
                        <a:rPr sz="1800" b="1" spc="-10" dirty="0">
                          <a:solidFill>
                            <a:srgbClr val="0082CC"/>
                          </a:solidFill>
                          <a:latin typeface="Arial"/>
                          <a:cs typeface="Arial"/>
                        </a:rPr>
                        <a:t>202</a:t>
                      </a:r>
                      <a:r>
                        <a:rPr lang="en-US" sz="1800" b="1" spc="-10" dirty="0">
                          <a:solidFill>
                            <a:srgbClr val="0082CC"/>
                          </a:solidFill>
                          <a:latin typeface="Arial"/>
                          <a:cs typeface="Arial"/>
                        </a:rPr>
                        <a:t>5</a:t>
                      </a:r>
                      <a:r>
                        <a:rPr sz="1800" b="1" spc="-10" dirty="0">
                          <a:solidFill>
                            <a:srgbClr val="0082CC"/>
                          </a:solidFill>
                          <a:latin typeface="Arial"/>
                          <a:cs typeface="Arial"/>
                        </a:rPr>
                        <a:t>)</a:t>
                      </a:r>
                      <a:endParaRPr sz="1800" b="1" dirty="0">
                        <a:solidFill>
                          <a:srgbClr val="0082CC"/>
                        </a:solidFill>
                        <a:latin typeface="Arial"/>
                        <a:cs typeface="Arial"/>
                      </a:endParaRPr>
                    </a:p>
                  </a:txBody>
                  <a:tcPr marL="0" marR="0" marT="3175" marB="0">
                    <a:lnB w="28575" cap="flat" cmpd="sng" algn="ctr">
                      <a:solidFill>
                        <a:srgbClr val="0082CC"/>
                      </a:solidFill>
                      <a:prstDash val="solid"/>
                      <a:round/>
                      <a:headEnd type="none" w="med" len="med"/>
                      <a:tailEnd type="none" w="med" len="med"/>
                    </a:lnB>
                  </a:tcPr>
                </a:tc>
                <a:extLst>
                  <a:ext uri="{0D108BD9-81ED-4DB2-BD59-A6C34878D82A}">
                    <a16:rowId xmlns:a16="http://schemas.microsoft.com/office/drawing/2014/main" val="10000"/>
                  </a:ext>
                </a:extLst>
              </a:tr>
              <a:tr h="807736">
                <a:tc>
                  <a:txBody>
                    <a:bodyPr/>
                    <a:lstStyle/>
                    <a:p>
                      <a:pPr marL="12700" algn="ctr">
                        <a:lnSpc>
                          <a:spcPct val="100000"/>
                        </a:lnSpc>
                        <a:spcBef>
                          <a:spcPts val="100"/>
                        </a:spcBef>
                      </a:pPr>
                      <a:r>
                        <a:rPr lang="en-US" sz="1800" spc="-10" dirty="0">
                          <a:solidFill>
                            <a:srgbClr val="515254"/>
                          </a:solidFill>
                          <a:latin typeface="Arial"/>
                          <a:ea typeface="+mn-ea"/>
                          <a:cs typeface="Arial"/>
                        </a:rPr>
                        <a:t>$109,000 or less</a:t>
                      </a:r>
                    </a:p>
                  </a:txBody>
                  <a:tcPr>
                    <a:lnT w="12700">
                      <a:solidFill>
                        <a:srgbClr val="6F7073"/>
                      </a:solidFill>
                      <a:prstDash val="solid"/>
                    </a:lnT>
                  </a:tcPr>
                </a:tc>
                <a:tc>
                  <a:txBody>
                    <a:bodyPr/>
                    <a:lstStyle/>
                    <a:p>
                      <a:pPr marL="12700" marR="0" lvl="0" indent="0" algn="ctr" defTabSz="914400" eaLnBrk="1" fontAlgn="auto" latinLnBrk="0" hangingPunct="1">
                        <a:lnSpc>
                          <a:spcPct val="100000"/>
                        </a:lnSpc>
                        <a:spcBef>
                          <a:spcPts val="100"/>
                        </a:spcBef>
                        <a:spcAft>
                          <a:spcPts val="0"/>
                        </a:spcAft>
                        <a:buClrTx/>
                        <a:buSzTx/>
                        <a:buFontTx/>
                        <a:buNone/>
                        <a:tabLst/>
                        <a:defRPr/>
                      </a:pPr>
                      <a:r>
                        <a:rPr lang="en-US" sz="1800" spc="-10" dirty="0">
                          <a:solidFill>
                            <a:srgbClr val="515254"/>
                          </a:solidFill>
                          <a:latin typeface="Arial"/>
                          <a:ea typeface="+mn-ea"/>
                          <a:cs typeface="Arial"/>
                        </a:rPr>
                        <a:t>$218,000 or less</a:t>
                      </a:r>
                    </a:p>
                  </a:txBody>
                  <a:tcPr>
                    <a:lnT w="12700">
                      <a:solidFill>
                        <a:srgbClr val="6F7073"/>
                      </a:solidFill>
                      <a:prstDash val="solid"/>
                    </a:lnT>
                  </a:tcPr>
                </a:tc>
                <a:tc>
                  <a:txBody>
                    <a:bodyPr/>
                    <a:lstStyle/>
                    <a:p>
                      <a:pPr marL="12700" algn="ctr">
                        <a:lnSpc>
                          <a:spcPct val="100000"/>
                        </a:lnSpc>
                        <a:spcBef>
                          <a:spcPts val="100"/>
                        </a:spcBef>
                      </a:pPr>
                      <a:r>
                        <a:rPr lang="en-US" sz="1800" spc="-10" dirty="0">
                          <a:solidFill>
                            <a:srgbClr val="515254"/>
                          </a:solidFill>
                          <a:latin typeface="Arial"/>
                          <a:ea typeface="+mn-ea"/>
                          <a:cs typeface="Arial"/>
                        </a:rPr>
                        <a:t>$0</a:t>
                      </a:r>
                    </a:p>
                  </a:txBody>
                  <a:tcPr>
                    <a:lnR w="28575" cap="flat" cmpd="sng" algn="ctr">
                      <a:solidFill>
                        <a:srgbClr val="0082CC"/>
                      </a:solidFill>
                      <a:prstDash val="solid"/>
                      <a:round/>
                      <a:headEnd type="none" w="med" len="med"/>
                      <a:tailEnd type="none" w="med" len="med"/>
                    </a:lnR>
                    <a:lnT w="12700">
                      <a:solidFill>
                        <a:srgbClr val="6F7073"/>
                      </a:solidFill>
                      <a:prstDash val="solid"/>
                    </a:lnT>
                  </a:tcPr>
                </a:tc>
                <a:tc>
                  <a:txBody>
                    <a:bodyPr/>
                    <a:lstStyle/>
                    <a:p>
                      <a:pPr marL="12700" algn="ctr">
                        <a:lnSpc>
                          <a:spcPct val="100000"/>
                        </a:lnSpc>
                        <a:spcBef>
                          <a:spcPts val="100"/>
                        </a:spcBef>
                      </a:pPr>
                      <a:r>
                        <a:rPr lang="en-US" sz="1800" spc="-10" dirty="0">
                          <a:solidFill>
                            <a:srgbClr val="515254"/>
                          </a:solidFill>
                          <a:latin typeface="Arial"/>
                          <a:ea typeface="+mn-ea"/>
                          <a:cs typeface="Arial"/>
                        </a:rPr>
                        <a:t>$0 + Your </a:t>
                      </a:r>
                    </a:p>
                    <a:p>
                      <a:pPr marL="12700" algn="ctr">
                        <a:lnSpc>
                          <a:spcPct val="100000"/>
                        </a:lnSpc>
                        <a:spcBef>
                          <a:spcPts val="100"/>
                        </a:spcBef>
                      </a:pPr>
                      <a:r>
                        <a:rPr lang="en-US" sz="1800" spc="-10" dirty="0">
                          <a:solidFill>
                            <a:srgbClr val="515254"/>
                          </a:solidFill>
                          <a:latin typeface="Arial"/>
                          <a:ea typeface="+mn-ea"/>
                          <a:cs typeface="Arial"/>
                        </a:rPr>
                        <a:t>Plan Premium</a:t>
                      </a:r>
                    </a:p>
                  </a:txBody>
                  <a:tcPr marL="0" marR="0" marT="180340" marB="0">
                    <a:lnL w="28575" cap="flat" cmpd="sng" algn="ctr">
                      <a:solidFill>
                        <a:srgbClr val="0082CC"/>
                      </a:solidFill>
                      <a:prstDash val="solid"/>
                      <a:round/>
                      <a:headEnd type="none" w="med" len="med"/>
                      <a:tailEnd type="none" w="med" len="med"/>
                    </a:lnL>
                    <a:lnR w="28575" cap="flat" cmpd="sng" algn="ctr">
                      <a:solidFill>
                        <a:srgbClr val="0082CC"/>
                      </a:solidFill>
                      <a:prstDash val="solid"/>
                      <a:round/>
                      <a:headEnd type="none" w="med" len="med"/>
                      <a:tailEnd type="none" w="med" len="med"/>
                    </a:lnR>
                    <a:lnT w="28575" cap="flat" cmpd="sng" algn="ctr">
                      <a:solidFill>
                        <a:srgbClr val="0082CC"/>
                      </a:solidFill>
                      <a:prstDash val="solid"/>
                      <a:round/>
                      <a:headEnd type="none" w="med" len="med"/>
                      <a:tailEnd type="none" w="med" len="med"/>
                    </a:lnT>
                  </a:tcPr>
                </a:tc>
                <a:extLst>
                  <a:ext uri="{0D108BD9-81ED-4DB2-BD59-A6C34878D82A}">
                    <a16:rowId xmlns:a16="http://schemas.microsoft.com/office/drawing/2014/main" val="10001"/>
                  </a:ext>
                </a:extLst>
              </a:tr>
              <a:tr h="812105">
                <a:tc>
                  <a:txBody>
                    <a:bodyPr/>
                    <a:lstStyle/>
                    <a:p>
                      <a:pPr marL="12700" algn="ctr">
                        <a:lnSpc>
                          <a:spcPct val="100000"/>
                        </a:lnSpc>
                        <a:spcBef>
                          <a:spcPts val="100"/>
                        </a:spcBef>
                      </a:pPr>
                      <a:r>
                        <a:rPr lang="en-US" sz="1800" spc="-10" dirty="0">
                          <a:solidFill>
                            <a:srgbClr val="515254"/>
                          </a:solidFill>
                          <a:latin typeface="Arial"/>
                          <a:ea typeface="+mn-ea"/>
                          <a:cs typeface="Arial"/>
                        </a:rPr>
                        <a:t>$109,001 - $137,000</a:t>
                      </a:r>
                    </a:p>
                  </a:txBody>
                  <a:tcPr/>
                </a:tc>
                <a:tc>
                  <a:txBody>
                    <a:bodyPr/>
                    <a:lstStyle/>
                    <a:p>
                      <a:pPr marL="12700" algn="ctr">
                        <a:lnSpc>
                          <a:spcPct val="100000"/>
                        </a:lnSpc>
                        <a:spcBef>
                          <a:spcPts val="100"/>
                        </a:spcBef>
                      </a:pPr>
                      <a:r>
                        <a:rPr lang="en-US" sz="1800" spc="-10" dirty="0">
                          <a:solidFill>
                            <a:srgbClr val="515254"/>
                          </a:solidFill>
                          <a:latin typeface="Arial"/>
                          <a:ea typeface="+mn-ea"/>
                          <a:cs typeface="Arial"/>
                        </a:rPr>
                        <a:t>$218,001 - $274,000</a:t>
                      </a:r>
                    </a:p>
                  </a:txBody>
                  <a:tcPr/>
                </a:tc>
                <a:tc>
                  <a:txBody>
                    <a:bodyPr/>
                    <a:lstStyle/>
                    <a:p>
                      <a:pPr marL="12700" algn="ctr">
                        <a:lnSpc>
                          <a:spcPct val="100000"/>
                        </a:lnSpc>
                        <a:spcBef>
                          <a:spcPts val="100"/>
                        </a:spcBef>
                      </a:pPr>
                      <a:r>
                        <a:rPr lang="en-US" sz="1800" spc="-10" dirty="0">
                          <a:solidFill>
                            <a:srgbClr val="515254"/>
                          </a:solidFill>
                          <a:latin typeface="Arial"/>
                          <a:ea typeface="+mn-ea"/>
                          <a:cs typeface="Arial"/>
                        </a:rPr>
                        <a:t>$14.50</a:t>
                      </a:r>
                    </a:p>
                  </a:txBody>
                  <a:tcPr>
                    <a:lnR w="28575" cap="flat" cmpd="sng" algn="ctr">
                      <a:solidFill>
                        <a:srgbClr val="0082CC"/>
                      </a:solidFill>
                      <a:prstDash val="solid"/>
                      <a:round/>
                      <a:headEnd type="none" w="med" len="med"/>
                      <a:tailEnd type="none" w="med" len="med"/>
                    </a:lnR>
                  </a:tcPr>
                </a:tc>
                <a:tc>
                  <a:txBody>
                    <a:bodyPr/>
                    <a:lstStyle/>
                    <a:p>
                      <a:pPr marL="12700" marR="527685" indent="12700" algn="r">
                        <a:lnSpc>
                          <a:spcPct val="100000"/>
                        </a:lnSpc>
                        <a:spcBef>
                          <a:spcPts val="100"/>
                        </a:spcBef>
                      </a:pPr>
                      <a:r>
                        <a:rPr sz="1800" spc="-10" dirty="0">
                          <a:solidFill>
                            <a:srgbClr val="515254"/>
                          </a:solidFill>
                          <a:latin typeface="Arial"/>
                          <a:ea typeface="+mn-ea"/>
                          <a:cs typeface="Arial"/>
                        </a:rPr>
                        <a:t>$1</a:t>
                      </a:r>
                      <a:r>
                        <a:rPr lang="en-US" sz="1800" spc="-10" dirty="0">
                          <a:solidFill>
                            <a:srgbClr val="515254"/>
                          </a:solidFill>
                          <a:latin typeface="Arial"/>
                          <a:ea typeface="+mn-ea"/>
                          <a:cs typeface="Arial"/>
                        </a:rPr>
                        <a:t>4.5</a:t>
                      </a:r>
                      <a:r>
                        <a:rPr sz="1800" spc="-10" dirty="0">
                          <a:solidFill>
                            <a:srgbClr val="515254"/>
                          </a:solidFill>
                          <a:latin typeface="Arial"/>
                          <a:ea typeface="+mn-ea"/>
                          <a:cs typeface="Arial"/>
                        </a:rPr>
                        <a:t>0 + Your Plan Premium</a:t>
                      </a:r>
                    </a:p>
                  </a:txBody>
                  <a:tcPr marL="0" marR="0" marT="188595" marB="0">
                    <a:lnL w="28575" cap="flat" cmpd="sng" algn="ctr">
                      <a:solidFill>
                        <a:srgbClr val="0082CC"/>
                      </a:solidFill>
                      <a:prstDash val="solid"/>
                      <a:round/>
                      <a:headEnd type="none" w="med" len="med"/>
                      <a:tailEnd type="none" w="med" len="med"/>
                    </a:lnL>
                    <a:lnR w="28575" cap="flat" cmpd="sng" algn="ctr">
                      <a:solidFill>
                        <a:srgbClr val="0082CC"/>
                      </a:solidFill>
                      <a:prstDash val="solid"/>
                      <a:round/>
                      <a:headEnd type="none" w="med" len="med"/>
                      <a:tailEnd type="none" w="med" len="med"/>
                    </a:lnR>
                  </a:tcPr>
                </a:tc>
                <a:extLst>
                  <a:ext uri="{0D108BD9-81ED-4DB2-BD59-A6C34878D82A}">
                    <a16:rowId xmlns:a16="http://schemas.microsoft.com/office/drawing/2014/main" val="10002"/>
                  </a:ext>
                </a:extLst>
              </a:tr>
              <a:tr h="808360">
                <a:tc>
                  <a:txBody>
                    <a:bodyPr/>
                    <a:lstStyle/>
                    <a:p>
                      <a:pPr marL="12700" algn="ctr">
                        <a:lnSpc>
                          <a:spcPct val="100000"/>
                        </a:lnSpc>
                        <a:spcBef>
                          <a:spcPts val="100"/>
                        </a:spcBef>
                      </a:pPr>
                      <a:r>
                        <a:rPr lang="en-US" sz="1800" spc="-10" dirty="0">
                          <a:solidFill>
                            <a:srgbClr val="515254"/>
                          </a:solidFill>
                          <a:latin typeface="Arial"/>
                          <a:ea typeface="+mn-ea"/>
                          <a:cs typeface="Arial"/>
                        </a:rPr>
                        <a:t>$137,001 - $171,000</a:t>
                      </a:r>
                    </a:p>
                  </a:txBody>
                  <a:tcPr/>
                </a:tc>
                <a:tc>
                  <a:txBody>
                    <a:bodyPr/>
                    <a:lstStyle/>
                    <a:p>
                      <a:pPr marL="12700" algn="ctr">
                        <a:lnSpc>
                          <a:spcPct val="100000"/>
                        </a:lnSpc>
                        <a:spcBef>
                          <a:spcPts val="100"/>
                        </a:spcBef>
                      </a:pPr>
                      <a:r>
                        <a:rPr lang="en-US" sz="1800" spc="-10" dirty="0">
                          <a:solidFill>
                            <a:srgbClr val="515254"/>
                          </a:solidFill>
                          <a:latin typeface="Arial"/>
                          <a:ea typeface="+mn-ea"/>
                          <a:cs typeface="Arial"/>
                        </a:rPr>
                        <a:t>$274,001 - $342,000</a:t>
                      </a:r>
                    </a:p>
                  </a:txBody>
                  <a:tcPr/>
                </a:tc>
                <a:tc>
                  <a:txBody>
                    <a:bodyPr/>
                    <a:lstStyle/>
                    <a:p>
                      <a:pPr marL="12700" algn="ctr">
                        <a:lnSpc>
                          <a:spcPct val="100000"/>
                        </a:lnSpc>
                        <a:spcBef>
                          <a:spcPts val="100"/>
                        </a:spcBef>
                      </a:pPr>
                      <a:r>
                        <a:rPr lang="en-US" sz="1800" spc="-10" dirty="0">
                          <a:solidFill>
                            <a:srgbClr val="515254"/>
                          </a:solidFill>
                          <a:latin typeface="Arial"/>
                          <a:ea typeface="+mn-ea"/>
                          <a:cs typeface="Arial"/>
                        </a:rPr>
                        <a:t>$37.50</a:t>
                      </a:r>
                    </a:p>
                  </a:txBody>
                  <a:tcPr>
                    <a:lnR w="28575" cap="flat" cmpd="sng" algn="ctr">
                      <a:solidFill>
                        <a:srgbClr val="0082CC"/>
                      </a:solidFill>
                      <a:prstDash val="solid"/>
                      <a:round/>
                      <a:headEnd type="none" w="med" len="med"/>
                      <a:tailEnd type="none" w="med" len="med"/>
                    </a:lnR>
                  </a:tcPr>
                </a:tc>
                <a:tc>
                  <a:txBody>
                    <a:bodyPr/>
                    <a:lstStyle/>
                    <a:p>
                      <a:pPr marL="12700" marR="527685" indent="12700" algn="r">
                        <a:lnSpc>
                          <a:spcPct val="100000"/>
                        </a:lnSpc>
                        <a:spcBef>
                          <a:spcPts val="100"/>
                        </a:spcBef>
                      </a:pPr>
                      <a:r>
                        <a:rPr sz="1800" spc="-10" dirty="0">
                          <a:solidFill>
                            <a:srgbClr val="515254"/>
                          </a:solidFill>
                          <a:latin typeface="Arial"/>
                          <a:ea typeface="+mn-ea"/>
                          <a:cs typeface="Arial"/>
                        </a:rPr>
                        <a:t>$3</a:t>
                      </a:r>
                      <a:r>
                        <a:rPr lang="en-US" sz="1800" spc="-10" dirty="0">
                          <a:solidFill>
                            <a:srgbClr val="515254"/>
                          </a:solidFill>
                          <a:latin typeface="Arial"/>
                          <a:ea typeface="+mn-ea"/>
                          <a:cs typeface="Arial"/>
                        </a:rPr>
                        <a:t>7.5</a:t>
                      </a:r>
                      <a:r>
                        <a:rPr sz="1800" spc="-10" dirty="0">
                          <a:solidFill>
                            <a:srgbClr val="515254"/>
                          </a:solidFill>
                          <a:latin typeface="Arial"/>
                          <a:ea typeface="+mn-ea"/>
                          <a:cs typeface="Arial"/>
                        </a:rPr>
                        <a:t>0 + Your Plan Premium</a:t>
                      </a:r>
                    </a:p>
                  </a:txBody>
                  <a:tcPr marL="0" marR="0" marT="184150" marB="0">
                    <a:lnL w="28575" cap="flat" cmpd="sng" algn="ctr">
                      <a:solidFill>
                        <a:srgbClr val="0082CC"/>
                      </a:solidFill>
                      <a:prstDash val="solid"/>
                      <a:round/>
                      <a:headEnd type="none" w="med" len="med"/>
                      <a:tailEnd type="none" w="med" len="med"/>
                    </a:lnL>
                    <a:lnR w="28575" cap="flat" cmpd="sng" algn="ctr">
                      <a:solidFill>
                        <a:srgbClr val="0082CC"/>
                      </a:solidFill>
                      <a:prstDash val="solid"/>
                      <a:round/>
                      <a:headEnd type="none" w="med" len="med"/>
                      <a:tailEnd type="none" w="med" len="med"/>
                    </a:lnR>
                  </a:tcPr>
                </a:tc>
                <a:extLst>
                  <a:ext uri="{0D108BD9-81ED-4DB2-BD59-A6C34878D82A}">
                    <a16:rowId xmlns:a16="http://schemas.microsoft.com/office/drawing/2014/main" val="10003"/>
                  </a:ext>
                </a:extLst>
              </a:tr>
              <a:tr h="808984">
                <a:tc>
                  <a:txBody>
                    <a:bodyPr/>
                    <a:lstStyle/>
                    <a:p>
                      <a:pPr marL="12700" algn="ctr">
                        <a:lnSpc>
                          <a:spcPct val="100000"/>
                        </a:lnSpc>
                        <a:spcBef>
                          <a:spcPts val="100"/>
                        </a:spcBef>
                      </a:pPr>
                      <a:r>
                        <a:rPr lang="en-US" sz="1800" spc="-10" dirty="0">
                          <a:solidFill>
                            <a:srgbClr val="515254"/>
                          </a:solidFill>
                          <a:latin typeface="Arial"/>
                          <a:ea typeface="+mn-ea"/>
                          <a:cs typeface="Arial"/>
                        </a:rPr>
                        <a:t>$171,001 - $205,000</a:t>
                      </a:r>
                    </a:p>
                  </a:txBody>
                  <a:tcPr/>
                </a:tc>
                <a:tc>
                  <a:txBody>
                    <a:bodyPr/>
                    <a:lstStyle/>
                    <a:p>
                      <a:pPr marL="12700" algn="ctr">
                        <a:lnSpc>
                          <a:spcPct val="100000"/>
                        </a:lnSpc>
                        <a:spcBef>
                          <a:spcPts val="100"/>
                        </a:spcBef>
                      </a:pPr>
                      <a:r>
                        <a:rPr lang="en-US" sz="1800" spc="-10" dirty="0">
                          <a:solidFill>
                            <a:srgbClr val="515254"/>
                          </a:solidFill>
                          <a:latin typeface="Arial"/>
                          <a:ea typeface="+mn-ea"/>
                          <a:cs typeface="Arial"/>
                        </a:rPr>
                        <a:t>$342,001 - $410,000</a:t>
                      </a:r>
                    </a:p>
                  </a:txBody>
                  <a:tcPr/>
                </a:tc>
                <a:tc>
                  <a:txBody>
                    <a:bodyPr/>
                    <a:lstStyle/>
                    <a:p>
                      <a:pPr marL="12700" algn="ctr">
                        <a:lnSpc>
                          <a:spcPct val="100000"/>
                        </a:lnSpc>
                        <a:spcBef>
                          <a:spcPts val="100"/>
                        </a:spcBef>
                      </a:pPr>
                      <a:r>
                        <a:rPr lang="en-US" sz="1800" spc="-10" dirty="0">
                          <a:solidFill>
                            <a:srgbClr val="515254"/>
                          </a:solidFill>
                          <a:latin typeface="Arial"/>
                          <a:ea typeface="+mn-ea"/>
                          <a:cs typeface="Arial"/>
                        </a:rPr>
                        <a:t>$60.40</a:t>
                      </a:r>
                    </a:p>
                  </a:txBody>
                  <a:tcPr>
                    <a:lnR w="28575" cap="flat" cmpd="sng" algn="ctr">
                      <a:solidFill>
                        <a:srgbClr val="0082CC"/>
                      </a:solidFill>
                      <a:prstDash val="solid"/>
                      <a:round/>
                      <a:headEnd type="none" w="med" len="med"/>
                      <a:tailEnd type="none" w="med" len="med"/>
                    </a:lnR>
                  </a:tcPr>
                </a:tc>
                <a:tc>
                  <a:txBody>
                    <a:bodyPr/>
                    <a:lstStyle/>
                    <a:p>
                      <a:pPr marL="12700" marR="527685" indent="12700" algn="r">
                        <a:lnSpc>
                          <a:spcPct val="100000"/>
                        </a:lnSpc>
                        <a:spcBef>
                          <a:spcPts val="100"/>
                        </a:spcBef>
                      </a:pPr>
                      <a:r>
                        <a:rPr sz="1800" spc="-10" dirty="0">
                          <a:solidFill>
                            <a:srgbClr val="515254"/>
                          </a:solidFill>
                          <a:latin typeface="Arial"/>
                          <a:ea typeface="+mn-ea"/>
                          <a:cs typeface="Arial"/>
                        </a:rPr>
                        <a:t>$</a:t>
                      </a:r>
                      <a:r>
                        <a:rPr lang="en-US" sz="1800" spc="-10" dirty="0">
                          <a:solidFill>
                            <a:srgbClr val="515254"/>
                          </a:solidFill>
                          <a:latin typeface="Arial"/>
                          <a:ea typeface="+mn-ea"/>
                          <a:cs typeface="Arial"/>
                        </a:rPr>
                        <a:t>60.4</a:t>
                      </a:r>
                      <a:r>
                        <a:rPr sz="1800" spc="-10" dirty="0">
                          <a:solidFill>
                            <a:srgbClr val="515254"/>
                          </a:solidFill>
                          <a:latin typeface="Arial"/>
                          <a:ea typeface="+mn-ea"/>
                          <a:cs typeface="Arial"/>
                        </a:rPr>
                        <a:t>0 + Your Plan Premium</a:t>
                      </a:r>
                    </a:p>
                  </a:txBody>
                  <a:tcPr marL="0" marR="0" marT="185420" marB="0">
                    <a:lnL w="28575" cap="flat" cmpd="sng" algn="ctr">
                      <a:solidFill>
                        <a:srgbClr val="0082CC"/>
                      </a:solidFill>
                      <a:prstDash val="solid"/>
                      <a:round/>
                      <a:headEnd type="none" w="med" len="med"/>
                      <a:tailEnd type="none" w="med" len="med"/>
                    </a:lnL>
                    <a:lnR w="28575" cap="flat" cmpd="sng" algn="ctr">
                      <a:solidFill>
                        <a:srgbClr val="0082CC"/>
                      </a:solidFill>
                      <a:prstDash val="solid"/>
                      <a:round/>
                      <a:headEnd type="none" w="med" len="med"/>
                      <a:tailEnd type="none" w="med" len="med"/>
                    </a:lnR>
                  </a:tcPr>
                </a:tc>
                <a:extLst>
                  <a:ext uri="{0D108BD9-81ED-4DB2-BD59-A6C34878D82A}">
                    <a16:rowId xmlns:a16="http://schemas.microsoft.com/office/drawing/2014/main" val="10004"/>
                  </a:ext>
                </a:extLst>
              </a:tr>
              <a:tr h="808984">
                <a:tc>
                  <a:txBody>
                    <a:bodyPr/>
                    <a:lstStyle/>
                    <a:p>
                      <a:pPr marL="12700" algn="ctr">
                        <a:lnSpc>
                          <a:spcPct val="100000"/>
                        </a:lnSpc>
                        <a:spcBef>
                          <a:spcPts val="100"/>
                        </a:spcBef>
                      </a:pPr>
                      <a:r>
                        <a:rPr lang="en-US" sz="1800" spc="-10" dirty="0">
                          <a:solidFill>
                            <a:srgbClr val="515254"/>
                          </a:solidFill>
                          <a:latin typeface="Arial"/>
                          <a:ea typeface="+mn-ea"/>
                          <a:cs typeface="Arial"/>
                        </a:rPr>
                        <a:t>$205,001 - $499,999</a:t>
                      </a:r>
                    </a:p>
                  </a:txBody>
                  <a:tcPr/>
                </a:tc>
                <a:tc>
                  <a:txBody>
                    <a:bodyPr/>
                    <a:lstStyle/>
                    <a:p>
                      <a:pPr marL="12700" algn="ctr">
                        <a:lnSpc>
                          <a:spcPct val="100000"/>
                        </a:lnSpc>
                        <a:spcBef>
                          <a:spcPts val="100"/>
                        </a:spcBef>
                      </a:pPr>
                      <a:r>
                        <a:rPr lang="en-US" sz="1800" spc="-10" dirty="0">
                          <a:solidFill>
                            <a:srgbClr val="515254"/>
                          </a:solidFill>
                          <a:latin typeface="Arial"/>
                          <a:ea typeface="+mn-ea"/>
                          <a:cs typeface="Arial"/>
                        </a:rPr>
                        <a:t>$410,001 - $749,999</a:t>
                      </a:r>
                    </a:p>
                  </a:txBody>
                  <a:tcPr/>
                </a:tc>
                <a:tc>
                  <a:txBody>
                    <a:bodyPr/>
                    <a:lstStyle/>
                    <a:p>
                      <a:pPr marL="12700" algn="ctr">
                        <a:lnSpc>
                          <a:spcPct val="100000"/>
                        </a:lnSpc>
                        <a:spcBef>
                          <a:spcPts val="100"/>
                        </a:spcBef>
                      </a:pPr>
                      <a:r>
                        <a:rPr lang="en-US" sz="1800" spc="-10" dirty="0">
                          <a:solidFill>
                            <a:srgbClr val="515254"/>
                          </a:solidFill>
                          <a:latin typeface="Arial"/>
                          <a:ea typeface="+mn-ea"/>
                          <a:cs typeface="Arial"/>
                        </a:rPr>
                        <a:t>$83.30</a:t>
                      </a:r>
                    </a:p>
                  </a:txBody>
                  <a:tcPr>
                    <a:lnR w="28575" cap="flat" cmpd="sng" algn="ctr">
                      <a:solidFill>
                        <a:srgbClr val="0082CC"/>
                      </a:solidFill>
                      <a:prstDash val="solid"/>
                      <a:round/>
                      <a:headEnd type="none" w="med" len="med"/>
                      <a:tailEnd type="none" w="med" len="med"/>
                    </a:lnR>
                  </a:tcPr>
                </a:tc>
                <a:tc>
                  <a:txBody>
                    <a:bodyPr/>
                    <a:lstStyle/>
                    <a:p>
                      <a:pPr marL="12700" marR="527685" indent="12700" algn="r">
                        <a:lnSpc>
                          <a:spcPct val="100000"/>
                        </a:lnSpc>
                        <a:spcBef>
                          <a:spcPts val="100"/>
                        </a:spcBef>
                      </a:pPr>
                      <a:r>
                        <a:rPr sz="1800" spc="-10" dirty="0">
                          <a:solidFill>
                            <a:srgbClr val="515254"/>
                          </a:solidFill>
                          <a:latin typeface="Arial"/>
                          <a:ea typeface="+mn-ea"/>
                          <a:cs typeface="Arial"/>
                        </a:rPr>
                        <a:t>$</a:t>
                      </a:r>
                      <a:r>
                        <a:rPr lang="en-US" sz="1800" spc="-10" dirty="0">
                          <a:solidFill>
                            <a:srgbClr val="515254"/>
                          </a:solidFill>
                          <a:latin typeface="Arial"/>
                          <a:ea typeface="+mn-ea"/>
                          <a:cs typeface="Arial"/>
                        </a:rPr>
                        <a:t>83.3</a:t>
                      </a:r>
                      <a:r>
                        <a:rPr sz="1800" spc="-10" dirty="0">
                          <a:solidFill>
                            <a:srgbClr val="515254"/>
                          </a:solidFill>
                          <a:latin typeface="Arial"/>
                          <a:ea typeface="+mn-ea"/>
                          <a:cs typeface="Arial"/>
                        </a:rPr>
                        <a:t>0 + Your Plan Premium</a:t>
                      </a:r>
                    </a:p>
                  </a:txBody>
                  <a:tcPr marL="0" marR="0" marT="184785" marB="0">
                    <a:lnL w="28575" cap="flat" cmpd="sng" algn="ctr">
                      <a:solidFill>
                        <a:srgbClr val="0082CC"/>
                      </a:solidFill>
                      <a:prstDash val="solid"/>
                      <a:round/>
                      <a:headEnd type="none" w="med" len="med"/>
                      <a:tailEnd type="none" w="med" len="med"/>
                    </a:lnL>
                    <a:lnR w="28575" cap="flat" cmpd="sng" algn="ctr">
                      <a:solidFill>
                        <a:srgbClr val="0082CC"/>
                      </a:solidFill>
                      <a:prstDash val="solid"/>
                      <a:round/>
                      <a:headEnd type="none" w="med" len="med"/>
                      <a:tailEnd type="none" w="med" len="med"/>
                    </a:lnR>
                  </a:tcPr>
                </a:tc>
                <a:extLst>
                  <a:ext uri="{0D108BD9-81ED-4DB2-BD59-A6C34878D82A}">
                    <a16:rowId xmlns:a16="http://schemas.microsoft.com/office/drawing/2014/main" val="10005"/>
                  </a:ext>
                </a:extLst>
              </a:tr>
              <a:tr h="1141691">
                <a:tc>
                  <a:txBody>
                    <a:bodyPr/>
                    <a:lstStyle/>
                    <a:p>
                      <a:pPr marL="12700" algn="ctr">
                        <a:lnSpc>
                          <a:spcPct val="100000"/>
                        </a:lnSpc>
                        <a:spcBef>
                          <a:spcPts val="100"/>
                        </a:spcBef>
                      </a:pPr>
                      <a:r>
                        <a:rPr lang="en-US" sz="1800" spc="-10" dirty="0">
                          <a:solidFill>
                            <a:srgbClr val="515254"/>
                          </a:solidFill>
                          <a:latin typeface="Arial"/>
                          <a:ea typeface="+mn-ea"/>
                          <a:cs typeface="Arial"/>
                        </a:rPr>
                        <a:t>$500,000 and above</a:t>
                      </a:r>
                    </a:p>
                  </a:txBody>
                  <a:tcPr/>
                </a:tc>
                <a:tc>
                  <a:txBody>
                    <a:bodyPr/>
                    <a:lstStyle/>
                    <a:p>
                      <a:pPr marL="12700" algn="ctr">
                        <a:lnSpc>
                          <a:spcPct val="100000"/>
                        </a:lnSpc>
                        <a:spcBef>
                          <a:spcPts val="100"/>
                        </a:spcBef>
                      </a:pPr>
                      <a:r>
                        <a:rPr lang="en-US" sz="1800" spc="-10" dirty="0">
                          <a:solidFill>
                            <a:srgbClr val="515254"/>
                          </a:solidFill>
                          <a:latin typeface="Arial"/>
                          <a:ea typeface="+mn-ea"/>
                          <a:cs typeface="Arial"/>
                        </a:rPr>
                        <a:t>$750,000 and above</a:t>
                      </a:r>
                    </a:p>
                  </a:txBody>
                  <a:tcPr/>
                </a:tc>
                <a:tc>
                  <a:txBody>
                    <a:bodyPr/>
                    <a:lstStyle/>
                    <a:p>
                      <a:pPr marL="12700" algn="ctr">
                        <a:lnSpc>
                          <a:spcPct val="100000"/>
                        </a:lnSpc>
                        <a:spcBef>
                          <a:spcPts val="100"/>
                        </a:spcBef>
                      </a:pPr>
                      <a:r>
                        <a:rPr lang="en-US" sz="1800" spc="-10" dirty="0">
                          <a:solidFill>
                            <a:srgbClr val="515254"/>
                          </a:solidFill>
                          <a:latin typeface="Arial"/>
                          <a:ea typeface="+mn-ea"/>
                          <a:cs typeface="Arial"/>
                        </a:rPr>
                        <a:t>$91.00</a:t>
                      </a:r>
                    </a:p>
                  </a:txBody>
                  <a:tcPr>
                    <a:lnR w="28575" cap="flat" cmpd="sng" algn="ctr">
                      <a:solidFill>
                        <a:srgbClr val="0082CC"/>
                      </a:solidFill>
                      <a:prstDash val="solid"/>
                      <a:round/>
                      <a:headEnd type="none" w="med" len="med"/>
                      <a:tailEnd type="none" w="med" len="med"/>
                    </a:lnR>
                  </a:tcPr>
                </a:tc>
                <a:tc>
                  <a:txBody>
                    <a:bodyPr/>
                    <a:lstStyle/>
                    <a:p>
                      <a:pPr marL="12700" marR="527685" indent="12700" algn="r">
                        <a:lnSpc>
                          <a:spcPct val="100000"/>
                        </a:lnSpc>
                        <a:spcBef>
                          <a:spcPts val="100"/>
                        </a:spcBef>
                      </a:pPr>
                      <a:r>
                        <a:rPr sz="1800" spc="-10" dirty="0">
                          <a:solidFill>
                            <a:srgbClr val="515254"/>
                          </a:solidFill>
                          <a:latin typeface="Arial"/>
                          <a:ea typeface="+mn-ea"/>
                          <a:cs typeface="Arial"/>
                        </a:rPr>
                        <a:t>$</a:t>
                      </a:r>
                      <a:r>
                        <a:rPr lang="en-US" sz="1800" spc="-10" dirty="0">
                          <a:solidFill>
                            <a:srgbClr val="515254"/>
                          </a:solidFill>
                          <a:latin typeface="Arial"/>
                          <a:ea typeface="+mn-ea"/>
                          <a:cs typeface="Arial"/>
                        </a:rPr>
                        <a:t>91.0</a:t>
                      </a:r>
                      <a:r>
                        <a:rPr sz="1800" spc="-10" dirty="0">
                          <a:solidFill>
                            <a:srgbClr val="515254"/>
                          </a:solidFill>
                          <a:latin typeface="Arial"/>
                          <a:ea typeface="+mn-ea"/>
                          <a:cs typeface="Arial"/>
                        </a:rPr>
                        <a:t>0 + Your Plan Premium</a:t>
                      </a:r>
                    </a:p>
                  </a:txBody>
                  <a:tcPr marL="0" marR="0" marT="184785" marB="0">
                    <a:lnL w="28575" cap="flat" cmpd="sng" algn="ctr">
                      <a:solidFill>
                        <a:srgbClr val="0082CC"/>
                      </a:solidFill>
                      <a:prstDash val="solid"/>
                      <a:round/>
                      <a:headEnd type="none" w="med" len="med"/>
                      <a:tailEnd type="none" w="med" len="med"/>
                    </a:lnL>
                    <a:lnR w="28575" cap="flat" cmpd="sng" algn="ctr">
                      <a:solidFill>
                        <a:srgbClr val="0082CC"/>
                      </a:solidFill>
                      <a:prstDash val="solid"/>
                      <a:round/>
                      <a:headEnd type="none" w="med" len="med"/>
                      <a:tailEnd type="none" w="med" len="med"/>
                    </a:lnR>
                    <a:lnB w="28575" cap="flat" cmpd="sng" algn="ctr">
                      <a:solidFill>
                        <a:srgbClr val="0082CC"/>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grpSp>
        <p:nvGrpSpPr>
          <p:cNvPr id="8" name="object 8"/>
          <p:cNvGrpSpPr/>
          <p:nvPr/>
        </p:nvGrpSpPr>
        <p:grpSpPr>
          <a:xfrm>
            <a:off x="3746500" y="3003553"/>
            <a:ext cx="3073400" cy="5130165"/>
            <a:chOff x="3746500" y="3206750"/>
            <a:chExt cx="3073400" cy="5130165"/>
          </a:xfrm>
        </p:grpSpPr>
        <p:sp>
          <p:nvSpPr>
            <p:cNvPr id="9" name="object 9"/>
            <p:cNvSpPr/>
            <p:nvPr/>
          </p:nvSpPr>
          <p:spPr>
            <a:xfrm>
              <a:off x="3752850" y="3213100"/>
              <a:ext cx="0" cy="5117465"/>
            </a:xfrm>
            <a:custGeom>
              <a:avLst/>
              <a:gdLst/>
              <a:ahLst/>
              <a:cxnLst/>
              <a:rect l="l" t="t" r="r" b="b"/>
              <a:pathLst>
                <a:path h="5117465">
                  <a:moveTo>
                    <a:pt x="0" y="0"/>
                  </a:moveTo>
                  <a:lnTo>
                    <a:pt x="0" y="5117338"/>
                  </a:lnTo>
                </a:path>
              </a:pathLst>
            </a:custGeom>
            <a:ln w="12700">
              <a:solidFill>
                <a:srgbClr val="6F7073"/>
              </a:solidFill>
            </a:ln>
          </p:spPr>
          <p:txBody>
            <a:bodyPr wrap="square" lIns="0" tIns="0" rIns="0" bIns="0" rtlCol="0"/>
            <a:lstStyle/>
            <a:p>
              <a:endParaRPr/>
            </a:p>
          </p:txBody>
        </p:sp>
        <p:sp>
          <p:nvSpPr>
            <p:cNvPr id="10" name="object 10"/>
            <p:cNvSpPr/>
            <p:nvPr/>
          </p:nvSpPr>
          <p:spPr>
            <a:xfrm>
              <a:off x="6813550" y="3213100"/>
              <a:ext cx="0" cy="5117465"/>
            </a:xfrm>
            <a:custGeom>
              <a:avLst/>
              <a:gdLst/>
              <a:ahLst/>
              <a:cxnLst/>
              <a:rect l="l" t="t" r="r" b="b"/>
              <a:pathLst>
                <a:path h="5117465">
                  <a:moveTo>
                    <a:pt x="0" y="0"/>
                  </a:moveTo>
                  <a:lnTo>
                    <a:pt x="0" y="5117338"/>
                  </a:lnTo>
                </a:path>
              </a:pathLst>
            </a:custGeom>
            <a:ln w="12700">
              <a:solidFill>
                <a:srgbClr val="6F7073"/>
              </a:solidFill>
            </a:ln>
          </p:spPr>
          <p:txBody>
            <a:bodyPr wrap="square" lIns="0" tIns="0" rIns="0" bIns="0" rtlCol="0"/>
            <a:lstStyle/>
            <a:p>
              <a:endParaRPr/>
            </a:p>
          </p:txBody>
        </p:sp>
      </p:grpSp>
      <p:sp>
        <p:nvSpPr>
          <p:cNvPr id="11" name="object 11"/>
          <p:cNvSpPr txBox="1"/>
          <p:nvPr/>
        </p:nvSpPr>
        <p:spPr>
          <a:xfrm>
            <a:off x="13087484" y="2824328"/>
            <a:ext cx="2660649" cy="2494280"/>
          </a:xfrm>
          <a:prstGeom prst="rect">
            <a:avLst/>
          </a:prstGeom>
        </p:spPr>
        <p:txBody>
          <a:bodyPr vert="horz" wrap="square" lIns="0" tIns="12700" rIns="0" bIns="0" rtlCol="0">
            <a:spAutoFit/>
          </a:bodyPr>
          <a:lstStyle/>
          <a:p>
            <a:pPr marR="5080" algn="l">
              <a:lnSpc>
                <a:spcPct val="100000"/>
              </a:lnSpc>
            </a:pPr>
            <a:r>
              <a:rPr sz="1800" spc="-30" dirty="0">
                <a:solidFill>
                  <a:srgbClr val="515254"/>
                </a:solidFill>
                <a:latin typeface="+mj-lt"/>
                <a:cs typeface="Tahoma"/>
              </a:rPr>
              <a:t>The</a:t>
            </a:r>
            <a:r>
              <a:rPr sz="1800" spc="-105" dirty="0">
                <a:solidFill>
                  <a:srgbClr val="515254"/>
                </a:solidFill>
                <a:latin typeface="+mj-lt"/>
                <a:cs typeface="Tahoma"/>
              </a:rPr>
              <a:t> </a:t>
            </a:r>
            <a:r>
              <a:rPr sz="1800" dirty="0">
                <a:solidFill>
                  <a:srgbClr val="515254"/>
                </a:solidFill>
                <a:latin typeface="+mj-lt"/>
                <a:cs typeface="Tahoma"/>
              </a:rPr>
              <a:t>attached</a:t>
            </a:r>
            <a:r>
              <a:rPr sz="1800" spc="-105" dirty="0">
                <a:solidFill>
                  <a:srgbClr val="515254"/>
                </a:solidFill>
                <a:latin typeface="+mj-lt"/>
                <a:cs typeface="Tahoma"/>
              </a:rPr>
              <a:t> </a:t>
            </a:r>
            <a:r>
              <a:rPr sz="1800" spc="-20" dirty="0">
                <a:solidFill>
                  <a:srgbClr val="515254"/>
                </a:solidFill>
                <a:latin typeface="+mj-lt"/>
                <a:cs typeface="Tahoma"/>
              </a:rPr>
              <a:t>chart</a:t>
            </a:r>
            <a:r>
              <a:rPr sz="1800" spc="-105" dirty="0">
                <a:solidFill>
                  <a:srgbClr val="515254"/>
                </a:solidFill>
                <a:latin typeface="+mj-lt"/>
                <a:cs typeface="Tahoma"/>
              </a:rPr>
              <a:t> </a:t>
            </a:r>
            <a:r>
              <a:rPr sz="1800" spc="-10" dirty="0">
                <a:solidFill>
                  <a:srgbClr val="515254"/>
                </a:solidFill>
                <a:latin typeface="+mj-lt"/>
                <a:cs typeface="Tahoma"/>
              </a:rPr>
              <a:t>shows </a:t>
            </a:r>
            <a:r>
              <a:rPr sz="1800" dirty="0">
                <a:solidFill>
                  <a:srgbClr val="515254"/>
                </a:solidFill>
                <a:latin typeface="+mj-lt"/>
                <a:cs typeface="Tahoma"/>
              </a:rPr>
              <a:t>how</a:t>
            </a:r>
            <a:r>
              <a:rPr sz="1800" spc="-90" dirty="0">
                <a:solidFill>
                  <a:srgbClr val="515254"/>
                </a:solidFill>
                <a:latin typeface="+mj-lt"/>
                <a:cs typeface="Tahoma"/>
              </a:rPr>
              <a:t> </a:t>
            </a:r>
            <a:r>
              <a:rPr sz="1800" spc="-35" dirty="0">
                <a:solidFill>
                  <a:srgbClr val="515254"/>
                </a:solidFill>
                <a:latin typeface="+mj-lt"/>
                <a:cs typeface="Tahoma"/>
              </a:rPr>
              <a:t>the</a:t>
            </a:r>
            <a:r>
              <a:rPr sz="1800" spc="-85" dirty="0">
                <a:solidFill>
                  <a:srgbClr val="515254"/>
                </a:solidFill>
                <a:latin typeface="+mj-lt"/>
                <a:cs typeface="Tahoma"/>
              </a:rPr>
              <a:t> </a:t>
            </a:r>
            <a:r>
              <a:rPr sz="1800" dirty="0">
                <a:solidFill>
                  <a:srgbClr val="515254"/>
                </a:solidFill>
                <a:latin typeface="+mj-lt"/>
                <a:cs typeface="Tahoma"/>
              </a:rPr>
              <a:t>Part</a:t>
            </a:r>
            <a:r>
              <a:rPr sz="1800" spc="-90" dirty="0">
                <a:solidFill>
                  <a:srgbClr val="515254"/>
                </a:solidFill>
                <a:latin typeface="+mj-lt"/>
                <a:cs typeface="Tahoma"/>
              </a:rPr>
              <a:t> </a:t>
            </a:r>
            <a:r>
              <a:rPr sz="1800" dirty="0">
                <a:solidFill>
                  <a:srgbClr val="515254"/>
                </a:solidFill>
                <a:latin typeface="+mj-lt"/>
                <a:cs typeface="Tahoma"/>
              </a:rPr>
              <a:t>D</a:t>
            </a:r>
            <a:r>
              <a:rPr sz="1800" spc="-85" dirty="0">
                <a:solidFill>
                  <a:srgbClr val="515254"/>
                </a:solidFill>
                <a:latin typeface="+mj-lt"/>
                <a:cs typeface="Tahoma"/>
              </a:rPr>
              <a:t> </a:t>
            </a:r>
            <a:r>
              <a:rPr sz="1800" spc="-10" dirty="0">
                <a:solidFill>
                  <a:srgbClr val="515254"/>
                </a:solidFill>
                <a:latin typeface="+mj-lt"/>
                <a:cs typeface="Tahoma"/>
              </a:rPr>
              <a:t>premium </a:t>
            </a:r>
            <a:r>
              <a:rPr sz="1800" dirty="0">
                <a:solidFill>
                  <a:srgbClr val="515254"/>
                </a:solidFill>
                <a:latin typeface="+mj-lt"/>
                <a:cs typeface="Tahoma"/>
              </a:rPr>
              <a:t>could</a:t>
            </a:r>
            <a:r>
              <a:rPr sz="1800" spc="-60" dirty="0">
                <a:solidFill>
                  <a:srgbClr val="515254"/>
                </a:solidFill>
                <a:latin typeface="+mj-lt"/>
                <a:cs typeface="Tahoma"/>
              </a:rPr>
              <a:t> </a:t>
            </a:r>
            <a:r>
              <a:rPr sz="1800" dirty="0">
                <a:solidFill>
                  <a:srgbClr val="515254"/>
                </a:solidFill>
                <a:latin typeface="+mj-lt"/>
                <a:cs typeface="Tahoma"/>
              </a:rPr>
              <a:t>be</a:t>
            </a:r>
            <a:r>
              <a:rPr sz="1800" spc="-50" dirty="0">
                <a:solidFill>
                  <a:srgbClr val="515254"/>
                </a:solidFill>
                <a:latin typeface="+mj-lt"/>
                <a:cs typeface="Tahoma"/>
              </a:rPr>
              <a:t> </a:t>
            </a:r>
            <a:r>
              <a:rPr lang="en-US" spc="-30" dirty="0">
                <a:solidFill>
                  <a:srgbClr val="515254"/>
                </a:solidFill>
                <a:latin typeface="+mj-lt"/>
                <a:cs typeface="Tahoma"/>
              </a:rPr>
              <a:t>a</a:t>
            </a:r>
            <a:r>
              <a:rPr sz="1800" spc="-30" dirty="0">
                <a:solidFill>
                  <a:srgbClr val="515254"/>
                </a:solidFill>
                <a:latin typeface="+mj-lt"/>
                <a:cs typeface="Tahoma"/>
              </a:rPr>
              <a:t>ffected</a:t>
            </a:r>
            <a:r>
              <a:rPr sz="1800" spc="-50" dirty="0">
                <a:solidFill>
                  <a:srgbClr val="515254"/>
                </a:solidFill>
                <a:latin typeface="+mj-lt"/>
                <a:cs typeface="Tahoma"/>
              </a:rPr>
              <a:t> </a:t>
            </a:r>
            <a:r>
              <a:rPr sz="1800" spc="-10" dirty="0">
                <a:solidFill>
                  <a:srgbClr val="515254"/>
                </a:solidFill>
                <a:latin typeface="+mj-lt"/>
                <a:cs typeface="Tahoma"/>
              </a:rPr>
              <a:t>based </a:t>
            </a:r>
            <a:r>
              <a:rPr sz="1800" dirty="0">
                <a:solidFill>
                  <a:srgbClr val="515254"/>
                </a:solidFill>
                <a:latin typeface="+mj-lt"/>
                <a:cs typeface="Tahoma"/>
              </a:rPr>
              <a:t>on</a:t>
            </a:r>
            <a:r>
              <a:rPr sz="1800" spc="-105" dirty="0">
                <a:solidFill>
                  <a:srgbClr val="515254"/>
                </a:solidFill>
                <a:latin typeface="+mj-lt"/>
                <a:cs typeface="Tahoma"/>
              </a:rPr>
              <a:t> </a:t>
            </a:r>
            <a:r>
              <a:rPr sz="1800" dirty="0">
                <a:solidFill>
                  <a:srgbClr val="515254"/>
                </a:solidFill>
                <a:latin typeface="+mj-lt"/>
                <a:cs typeface="Tahoma"/>
              </a:rPr>
              <a:t>income</a:t>
            </a:r>
            <a:r>
              <a:rPr sz="1800" spc="-105" dirty="0">
                <a:solidFill>
                  <a:srgbClr val="515254"/>
                </a:solidFill>
                <a:latin typeface="+mj-lt"/>
                <a:cs typeface="Tahoma"/>
              </a:rPr>
              <a:t> </a:t>
            </a:r>
            <a:r>
              <a:rPr sz="1800" spc="-10" dirty="0">
                <a:solidFill>
                  <a:srgbClr val="515254"/>
                </a:solidFill>
                <a:latin typeface="+mj-lt"/>
                <a:cs typeface="Tahoma"/>
              </a:rPr>
              <a:t>amounts.</a:t>
            </a:r>
            <a:endParaRPr sz="1800" dirty="0">
              <a:latin typeface="+mj-lt"/>
              <a:cs typeface="Tahoma"/>
            </a:endParaRPr>
          </a:p>
          <a:p>
            <a:pPr algn="l">
              <a:lnSpc>
                <a:spcPct val="100000"/>
              </a:lnSpc>
              <a:spcBef>
                <a:spcPts val="45"/>
              </a:spcBef>
            </a:pPr>
            <a:endParaRPr sz="1750" dirty="0">
              <a:latin typeface="+mj-lt"/>
              <a:cs typeface="Tahoma"/>
            </a:endParaRPr>
          </a:p>
          <a:p>
            <a:pPr marL="12700" algn="l">
              <a:lnSpc>
                <a:spcPct val="100000"/>
              </a:lnSpc>
            </a:pPr>
            <a:r>
              <a:rPr sz="1800" spc="-20" dirty="0">
                <a:solidFill>
                  <a:srgbClr val="515254"/>
                </a:solidFill>
                <a:latin typeface="+mj-lt"/>
                <a:cs typeface="Tahoma"/>
              </a:rPr>
              <a:t>This</a:t>
            </a:r>
            <a:r>
              <a:rPr sz="1800" spc="-100" dirty="0">
                <a:solidFill>
                  <a:srgbClr val="515254"/>
                </a:solidFill>
                <a:latin typeface="+mj-lt"/>
                <a:cs typeface="Tahoma"/>
              </a:rPr>
              <a:t> </a:t>
            </a:r>
            <a:r>
              <a:rPr sz="1800" spc="-20" dirty="0">
                <a:solidFill>
                  <a:srgbClr val="515254"/>
                </a:solidFill>
                <a:latin typeface="+mj-lt"/>
                <a:cs typeface="Tahoma"/>
              </a:rPr>
              <a:t>chart</a:t>
            </a:r>
            <a:r>
              <a:rPr sz="1800" spc="-85" dirty="0">
                <a:solidFill>
                  <a:srgbClr val="515254"/>
                </a:solidFill>
                <a:latin typeface="+mj-lt"/>
                <a:cs typeface="Tahoma"/>
              </a:rPr>
              <a:t> </a:t>
            </a:r>
            <a:r>
              <a:rPr sz="1800" dirty="0">
                <a:solidFill>
                  <a:srgbClr val="515254"/>
                </a:solidFill>
                <a:latin typeface="+mj-lt"/>
                <a:cs typeface="Tahoma"/>
              </a:rPr>
              <a:t>is</a:t>
            </a:r>
            <a:r>
              <a:rPr sz="1800" spc="-90" dirty="0">
                <a:solidFill>
                  <a:srgbClr val="515254"/>
                </a:solidFill>
                <a:latin typeface="+mj-lt"/>
                <a:cs typeface="Tahoma"/>
              </a:rPr>
              <a:t> </a:t>
            </a:r>
            <a:r>
              <a:rPr sz="1800" spc="-60" dirty="0">
                <a:solidFill>
                  <a:srgbClr val="515254"/>
                </a:solidFill>
                <a:latin typeface="+mj-lt"/>
                <a:cs typeface="Tahoma"/>
              </a:rPr>
              <a:t>for</a:t>
            </a:r>
            <a:r>
              <a:rPr sz="1800" spc="-80" dirty="0">
                <a:solidFill>
                  <a:srgbClr val="515254"/>
                </a:solidFill>
                <a:latin typeface="+mj-lt"/>
                <a:cs typeface="Tahoma"/>
              </a:rPr>
              <a:t> </a:t>
            </a:r>
            <a:r>
              <a:rPr sz="1800" spc="-10" dirty="0">
                <a:solidFill>
                  <a:srgbClr val="515254"/>
                </a:solidFill>
                <a:latin typeface="+mj-lt"/>
                <a:cs typeface="Tahoma"/>
              </a:rPr>
              <a:t>202</a:t>
            </a:r>
            <a:r>
              <a:rPr lang="en-US" sz="1800" spc="-10" dirty="0">
                <a:solidFill>
                  <a:srgbClr val="515254"/>
                </a:solidFill>
                <a:latin typeface="+mj-lt"/>
                <a:cs typeface="Tahoma"/>
              </a:rPr>
              <a:t>6</a:t>
            </a:r>
            <a:r>
              <a:rPr sz="1800" spc="-10" dirty="0">
                <a:solidFill>
                  <a:srgbClr val="515254"/>
                </a:solidFill>
                <a:latin typeface="+mj-lt"/>
                <a:cs typeface="Tahoma"/>
              </a:rPr>
              <a:t>.</a:t>
            </a:r>
            <a:endParaRPr sz="1800" dirty="0">
              <a:latin typeface="+mj-lt"/>
              <a:cs typeface="Tahoma"/>
            </a:endParaRPr>
          </a:p>
          <a:p>
            <a:pPr algn="l">
              <a:lnSpc>
                <a:spcPct val="100000"/>
              </a:lnSpc>
              <a:spcBef>
                <a:spcPts val="50"/>
              </a:spcBef>
            </a:pPr>
            <a:endParaRPr sz="1750" dirty="0">
              <a:latin typeface="+mj-lt"/>
              <a:cs typeface="Tahoma"/>
            </a:endParaRPr>
          </a:p>
          <a:p>
            <a:pPr marL="12700" marR="504190" algn="l">
              <a:lnSpc>
                <a:spcPct val="100000"/>
              </a:lnSpc>
            </a:pPr>
            <a:r>
              <a:rPr sz="1800" dirty="0">
                <a:solidFill>
                  <a:srgbClr val="515254"/>
                </a:solidFill>
                <a:latin typeface="+mj-lt"/>
                <a:cs typeface="Tahoma"/>
              </a:rPr>
              <a:t>For</a:t>
            </a:r>
            <a:r>
              <a:rPr sz="1800" spc="-95" dirty="0">
                <a:solidFill>
                  <a:srgbClr val="515254"/>
                </a:solidFill>
                <a:latin typeface="+mj-lt"/>
                <a:cs typeface="Tahoma"/>
              </a:rPr>
              <a:t> </a:t>
            </a:r>
            <a:r>
              <a:rPr sz="1800" spc="-30" dirty="0">
                <a:solidFill>
                  <a:srgbClr val="515254"/>
                </a:solidFill>
                <a:latin typeface="+mj-lt"/>
                <a:cs typeface="Tahoma"/>
              </a:rPr>
              <a:t>additional</a:t>
            </a:r>
            <a:r>
              <a:rPr sz="1800" spc="-95" dirty="0">
                <a:solidFill>
                  <a:srgbClr val="515254"/>
                </a:solidFill>
                <a:latin typeface="+mj-lt"/>
                <a:cs typeface="Tahoma"/>
              </a:rPr>
              <a:t> </a:t>
            </a:r>
            <a:r>
              <a:rPr sz="1800" spc="-25" dirty="0">
                <a:solidFill>
                  <a:srgbClr val="515254"/>
                </a:solidFill>
                <a:latin typeface="+mj-lt"/>
                <a:cs typeface="Tahoma"/>
              </a:rPr>
              <a:t>details,</a:t>
            </a:r>
            <a:r>
              <a:rPr sz="1800" spc="-95" dirty="0">
                <a:solidFill>
                  <a:srgbClr val="515254"/>
                </a:solidFill>
                <a:latin typeface="+mj-lt"/>
                <a:cs typeface="Tahoma"/>
              </a:rPr>
              <a:t> </a:t>
            </a:r>
            <a:r>
              <a:rPr sz="1800" spc="-40" dirty="0">
                <a:solidFill>
                  <a:srgbClr val="515254"/>
                </a:solidFill>
                <a:latin typeface="+mj-lt"/>
                <a:cs typeface="Tahoma"/>
              </a:rPr>
              <a:t>visit </a:t>
            </a:r>
            <a:r>
              <a:rPr sz="1800" spc="-10" dirty="0">
                <a:solidFill>
                  <a:srgbClr val="515254"/>
                </a:solidFill>
                <a:latin typeface="+mj-lt"/>
                <a:cs typeface="Tahoma"/>
              </a:rPr>
              <a:t>Medicare.gov.</a:t>
            </a:r>
            <a:endParaRPr sz="1800" dirty="0">
              <a:latin typeface="+mj-lt"/>
              <a:cs typeface="Tahoma"/>
            </a:endParaRPr>
          </a:p>
        </p:txBody>
      </p:sp>
      <p:sp>
        <p:nvSpPr>
          <p:cNvPr id="13" name="object 13"/>
          <p:cNvSpPr txBox="1"/>
          <p:nvPr/>
        </p:nvSpPr>
        <p:spPr>
          <a:xfrm>
            <a:off x="13620924" y="5867400"/>
            <a:ext cx="1471745" cy="293670"/>
          </a:xfrm>
          <a:prstGeom prst="rect">
            <a:avLst/>
          </a:prstGeom>
        </p:spPr>
        <p:txBody>
          <a:bodyPr vert="horz" wrap="square" lIns="0" tIns="16510" rIns="0" bIns="0" rtlCol="0">
            <a:spAutoFit/>
          </a:bodyPr>
          <a:lstStyle/>
          <a:p>
            <a:pPr marL="12700">
              <a:lnSpc>
                <a:spcPct val="100000"/>
              </a:lnSpc>
              <a:spcBef>
                <a:spcPts val="130"/>
              </a:spcBef>
            </a:pPr>
            <a:r>
              <a:rPr b="1" spc="-45" dirty="0">
                <a:latin typeface="+mj-lt"/>
                <a:cs typeface="Cambria"/>
                <a:hlinkClick r:id="rId2"/>
              </a:rPr>
              <a:t>Medicare.gov</a:t>
            </a:r>
            <a:endParaRPr sz="1000" b="1" dirty="0">
              <a:latin typeface="+mj-lt"/>
              <a:cs typeface="Cambria"/>
            </a:endParaRPr>
          </a:p>
        </p:txBody>
      </p:sp>
      <p:sp>
        <p:nvSpPr>
          <p:cNvPr id="20" name="object 5"/>
          <p:cNvSpPr txBox="1">
            <a:spLocks/>
          </p:cNvSpPr>
          <p:nvPr/>
        </p:nvSpPr>
        <p:spPr>
          <a:xfrm>
            <a:off x="736600" y="229178"/>
            <a:ext cx="12714605" cy="1479892"/>
          </a:xfrm>
          <a:prstGeom prst="rect">
            <a:avLst/>
          </a:prstGeom>
        </p:spPr>
        <p:txBody>
          <a:bodyPr vert="horz" wrap="square" lIns="0" tIns="0" rIns="0" bIns="0" rtlCol="0" anchor="ctr">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5400" spc="-150" dirty="0">
                <a:solidFill>
                  <a:srgbClr val="062F6E"/>
                </a:solidFill>
              </a:rPr>
              <a:t>Medicare Part D</a:t>
            </a:r>
          </a:p>
          <a:p>
            <a:pPr>
              <a:spcBef>
                <a:spcPts val="505"/>
              </a:spcBef>
            </a:pPr>
            <a:r>
              <a:rPr lang="en-US" sz="3800" b="0" spc="-40" dirty="0">
                <a:solidFill>
                  <a:srgbClr val="062F6E"/>
                </a:solidFill>
                <a:latin typeface="+mj-lt"/>
                <a:cs typeface="Tahoma"/>
              </a:rPr>
              <a:t>If your filing status and yearly income in 2024 was:</a:t>
            </a:r>
            <a:endParaRPr lang="en-US" sz="3800" b="0" dirty="0">
              <a:solidFill>
                <a:srgbClr val="062F6E"/>
              </a:solidFill>
              <a:latin typeface="+mj-lt"/>
              <a:cs typeface="Tahoma"/>
            </a:endParaRPr>
          </a:p>
        </p:txBody>
      </p:sp>
      <p:grpSp>
        <p:nvGrpSpPr>
          <p:cNvPr id="14" name="Group 13"/>
          <p:cNvGrpSpPr/>
          <p:nvPr/>
        </p:nvGrpSpPr>
        <p:grpSpPr>
          <a:xfrm>
            <a:off x="13105627" y="5806422"/>
            <a:ext cx="305569" cy="463075"/>
            <a:chOff x="1549664" y="3447941"/>
            <a:chExt cx="413468" cy="592927"/>
          </a:xfrm>
        </p:grpSpPr>
        <p:sp>
          <p:nvSpPr>
            <p:cNvPr id="15" name="Freeform 14"/>
            <p:cNvSpPr/>
            <p:nvPr/>
          </p:nvSpPr>
          <p:spPr>
            <a:xfrm rot="1800000">
              <a:off x="1732753" y="3447941"/>
              <a:ext cx="230379"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56241 w 705637"/>
                <a:gd name="connsiteY0" fmla="*/ 0 h 1341346"/>
                <a:gd name="connsiteX1" fmla="*/ 705637 w 705637"/>
                <a:gd name="connsiteY1" fmla="*/ 349396 h 1341346"/>
                <a:gd name="connsiteX2" fmla="*/ 703366 w 705637"/>
                <a:gd name="connsiteY2" fmla="*/ 371931 h 1341346"/>
                <a:gd name="connsiteX3" fmla="*/ 705637 w 705637"/>
                <a:gd name="connsiteY3" fmla="*/ 371931 h 1341346"/>
                <a:gd name="connsiteX4" fmla="*/ 705637 w 705637"/>
                <a:gd name="connsiteY4" fmla="*/ 991950 h 1341346"/>
                <a:gd name="connsiteX5" fmla="*/ 705637 w 705637"/>
                <a:gd name="connsiteY5" fmla="*/ 1003592 h 1341346"/>
                <a:gd name="connsiteX6" fmla="*/ 704464 w 705637"/>
                <a:gd name="connsiteY6" fmla="*/ 1003592 h 1341346"/>
                <a:gd name="connsiteX7" fmla="*/ 698539 w 705637"/>
                <a:gd name="connsiteY7" fmla="*/ 1062366 h 1341346"/>
                <a:gd name="connsiteX8" fmla="*/ 356241 w 705637"/>
                <a:gd name="connsiteY8" fmla="*/ 1341346 h 1341346"/>
                <a:gd name="connsiteX9" fmla="*/ 13944 w 705637"/>
                <a:gd name="connsiteY9" fmla="*/ 1062366 h 1341346"/>
                <a:gd name="connsiteX10" fmla="*/ 8019 w 705637"/>
                <a:gd name="connsiteY10" fmla="*/ 1003592 h 1341346"/>
                <a:gd name="connsiteX11" fmla="*/ 6845 w 705637"/>
                <a:gd name="connsiteY11" fmla="*/ 1003592 h 1341346"/>
                <a:gd name="connsiteX12" fmla="*/ 6845 w 705637"/>
                <a:gd name="connsiteY12" fmla="*/ 991950 h 1341346"/>
                <a:gd name="connsiteX13" fmla="*/ 0 w 705637"/>
                <a:gd name="connsiteY13" fmla="*/ 884987 h 1341346"/>
                <a:gd name="connsiteX14" fmla="*/ 6845 w 705637"/>
                <a:gd name="connsiteY14" fmla="*/ 371931 h 1341346"/>
                <a:gd name="connsiteX15" fmla="*/ 9117 w 705637"/>
                <a:gd name="connsiteY15" fmla="*/ 371931 h 1341346"/>
                <a:gd name="connsiteX16" fmla="*/ 6845 w 705637"/>
                <a:gd name="connsiteY16" fmla="*/ 349396 h 1341346"/>
                <a:gd name="connsiteX17" fmla="*/ 356241 w 705637"/>
                <a:gd name="connsiteY17" fmla="*/ 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16" fmla="*/ 98285 w 705637"/>
                <a:gd name="connsiteY16" fmla="*/ 108339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0" fmla="*/ 0 w 705637"/>
                <a:gd name="connsiteY0" fmla="*/ 884987 h 1341346"/>
                <a:gd name="connsiteX1" fmla="*/ 2955 w 705637"/>
                <a:gd name="connsiteY1" fmla="*/ 531328 h 1341346"/>
                <a:gd name="connsiteX2" fmla="*/ 6845 w 705637"/>
                <a:gd name="connsiteY2" fmla="*/ 371931 h 1341346"/>
                <a:gd name="connsiteX3" fmla="*/ 9117 w 705637"/>
                <a:gd name="connsiteY3" fmla="*/ 371931 h 1341346"/>
                <a:gd name="connsiteX4" fmla="*/ 6845 w 705637"/>
                <a:gd name="connsiteY4" fmla="*/ 349396 h 1341346"/>
                <a:gd name="connsiteX5" fmla="*/ 356241 w 705637"/>
                <a:gd name="connsiteY5" fmla="*/ 0 h 1341346"/>
                <a:gd name="connsiteX6" fmla="*/ 705637 w 705637"/>
                <a:gd name="connsiteY6" fmla="*/ 349396 h 1341346"/>
                <a:gd name="connsiteX7" fmla="*/ 703366 w 705637"/>
                <a:gd name="connsiteY7" fmla="*/ 371931 h 1341346"/>
                <a:gd name="connsiteX8" fmla="*/ 705637 w 705637"/>
                <a:gd name="connsiteY8" fmla="*/ 371931 h 1341346"/>
                <a:gd name="connsiteX9" fmla="*/ 705637 w 705637"/>
                <a:gd name="connsiteY9" fmla="*/ 991950 h 1341346"/>
                <a:gd name="connsiteX10" fmla="*/ 705637 w 705637"/>
                <a:gd name="connsiteY10" fmla="*/ 1003592 h 1341346"/>
                <a:gd name="connsiteX11" fmla="*/ 704464 w 705637"/>
                <a:gd name="connsiteY11" fmla="*/ 1003592 h 1341346"/>
                <a:gd name="connsiteX12" fmla="*/ 698539 w 705637"/>
                <a:gd name="connsiteY12" fmla="*/ 1062366 h 1341346"/>
                <a:gd name="connsiteX13" fmla="*/ 356241 w 705637"/>
                <a:gd name="connsiteY13" fmla="*/ 1341346 h 1341346"/>
                <a:gd name="connsiteX14" fmla="*/ 13944 w 705637"/>
                <a:gd name="connsiteY14" fmla="*/ 1062366 h 1341346"/>
                <a:gd name="connsiteX15" fmla="*/ 8019 w 705637"/>
                <a:gd name="connsiteY15" fmla="*/ 1003592 h 1341346"/>
                <a:gd name="connsiteX0" fmla="*/ 0 w 702682"/>
                <a:gd name="connsiteY0" fmla="*/ 531328 h 1341346"/>
                <a:gd name="connsiteX1" fmla="*/ 3890 w 702682"/>
                <a:gd name="connsiteY1" fmla="*/ 371931 h 1341346"/>
                <a:gd name="connsiteX2" fmla="*/ 6162 w 702682"/>
                <a:gd name="connsiteY2" fmla="*/ 371931 h 1341346"/>
                <a:gd name="connsiteX3" fmla="*/ 3890 w 702682"/>
                <a:gd name="connsiteY3" fmla="*/ 349396 h 1341346"/>
                <a:gd name="connsiteX4" fmla="*/ 353286 w 702682"/>
                <a:gd name="connsiteY4" fmla="*/ 0 h 1341346"/>
                <a:gd name="connsiteX5" fmla="*/ 702682 w 702682"/>
                <a:gd name="connsiteY5" fmla="*/ 349396 h 1341346"/>
                <a:gd name="connsiteX6" fmla="*/ 700411 w 702682"/>
                <a:gd name="connsiteY6" fmla="*/ 371931 h 1341346"/>
                <a:gd name="connsiteX7" fmla="*/ 702682 w 702682"/>
                <a:gd name="connsiteY7" fmla="*/ 371931 h 1341346"/>
                <a:gd name="connsiteX8" fmla="*/ 702682 w 702682"/>
                <a:gd name="connsiteY8" fmla="*/ 991950 h 1341346"/>
                <a:gd name="connsiteX9" fmla="*/ 702682 w 702682"/>
                <a:gd name="connsiteY9" fmla="*/ 1003592 h 1341346"/>
                <a:gd name="connsiteX10" fmla="*/ 701509 w 702682"/>
                <a:gd name="connsiteY10" fmla="*/ 1003592 h 1341346"/>
                <a:gd name="connsiteX11" fmla="*/ 695584 w 702682"/>
                <a:gd name="connsiteY11" fmla="*/ 1062366 h 1341346"/>
                <a:gd name="connsiteX12" fmla="*/ 353286 w 702682"/>
                <a:gd name="connsiteY12" fmla="*/ 1341346 h 1341346"/>
                <a:gd name="connsiteX13" fmla="*/ 10989 w 702682"/>
                <a:gd name="connsiteY13" fmla="*/ 1062366 h 1341346"/>
                <a:gd name="connsiteX14" fmla="*/ 5064 w 702682"/>
                <a:gd name="connsiteY14" fmla="*/ 1003592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2682" h="1341346">
                  <a:moveTo>
                    <a:pt x="0" y="531328"/>
                  </a:moveTo>
                  <a:cubicBezTo>
                    <a:pt x="1141" y="445819"/>
                    <a:pt x="2863" y="398497"/>
                    <a:pt x="3890" y="371931"/>
                  </a:cubicBezTo>
                  <a:lnTo>
                    <a:pt x="6162" y="371931"/>
                  </a:lnTo>
                  <a:lnTo>
                    <a:pt x="3890" y="349396"/>
                  </a:lnTo>
                  <a:cubicBezTo>
                    <a:pt x="3890" y="156430"/>
                    <a:pt x="160320" y="0"/>
                    <a:pt x="353286" y="0"/>
                  </a:cubicBezTo>
                  <a:cubicBezTo>
                    <a:pt x="546252" y="0"/>
                    <a:pt x="702682" y="156430"/>
                    <a:pt x="702682" y="349396"/>
                  </a:cubicBezTo>
                  <a:lnTo>
                    <a:pt x="700411" y="371931"/>
                  </a:lnTo>
                  <a:lnTo>
                    <a:pt x="702682" y="371931"/>
                  </a:lnTo>
                  <a:lnTo>
                    <a:pt x="702682" y="991950"/>
                  </a:lnTo>
                  <a:lnTo>
                    <a:pt x="702682" y="1003592"/>
                  </a:lnTo>
                  <a:lnTo>
                    <a:pt x="701509" y="1003592"/>
                  </a:lnTo>
                  <a:lnTo>
                    <a:pt x="695584" y="1062366"/>
                  </a:lnTo>
                  <a:cubicBezTo>
                    <a:pt x="663004" y="1221579"/>
                    <a:pt x="522131" y="1341346"/>
                    <a:pt x="353286" y="1341346"/>
                  </a:cubicBezTo>
                  <a:cubicBezTo>
                    <a:pt x="184441" y="1341346"/>
                    <a:pt x="43569" y="1221579"/>
                    <a:pt x="10989" y="1062366"/>
                  </a:cubicBezTo>
                  <a:lnTo>
                    <a:pt x="5064" y="1003592"/>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rot="1800000">
              <a:off x="1549664" y="3601099"/>
              <a:ext cx="231223"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49396 w 702020"/>
                <a:gd name="connsiteY0" fmla="*/ 0 h 1341346"/>
                <a:gd name="connsiteX1" fmla="*/ 698792 w 702020"/>
                <a:gd name="connsiteY1" fmla="*/ 349396 h 1341346"/>
                <a:gd name="connsiteX2" fmla="*/ 696521 w 702020"/>
                <a:gd name="connsiteY2" fmla="*/ 371931 h 1341346"/>
                <a:gd name="connsiteX3" fmla="*/ 698792 w 702020"/>
                <a:gd name="connsiteY3" fmla="*/ 371931 h 1341346"/>
                <a:gd name="connsiteX4" fmla="*/ 702020 w 702020"/>
                <a:gd name="connsiteY4" fmla="*/ 621202 h 1341346"/>
                <a:gd name="connsiteX5" fmla="*/ 698792 w 702020"/>
                <a:gd name="connsiteY5" fmla="*/ 991950 h 1341346"/>
                <a:gd name="connsiteX6" fmla="*/ 698792 w 702020"/>
                <a:gd name="connsiteY6" fmla="*/ 1003592 h 1341346"/>
                <a:gd name="connsiteX7" fmla="*/ 697619 w 702020"/>
                <a:gd name="connsiteY7" fmla="*/ 1003592 h 1341346"/>
                <a:gd name="connsiteX8" fmla="*/ 691694 w 702020"/>
                <a:gd name="connsiteY8" fmla="*/ 1062366 h 1341346"/>
                <a:gd name="connsiteX9" fmla="*/ 349396 w 702020"/>
                <a:gd name="connsiteY9" fmla="*/ 1341346 h 1341346"/>
                <a:gd name="connsiteX10" fmla="*/ 7099 w 702020"/>
                <a:gd name="connsiteY10" fmla="*/ 1062366 h 1341346"/>
                <a:gd name="connsiteX11" fmla="*/ 1174 w 702020"/>
                <a:gd name="connsiteY11" fmla="*/ 1003592 h 1341346"/>
                <a:gd name="connsiteX12" fmla="*/ 0 w 702020"/>
                <a:gd name="connsiteY12" fmla="*/ 1003592 h 1341346"/>
                <a:gd name="connsiteX13" fmla="*/ 0 w 702020"/>
                <a:gd name="connsiteY13" fmla="*/ 991950 h 1341346"/>
                <a:gd name="connsiteX14" fmla="*/ 0 w 702020"/>
                <a:gd name="connsiteY14" fmla="*/ 371931 h 1341346"/>
                <a:gd name="connsiteX15" fmla="*/ 2272 w 702020"/>
                <a:gd name="connsiteY15" fmla="*/ 371931 h 1341346"/>
                <a:gd name="connsiteX16" fmla="*/ 0 w 702020"/>
                <a:gd name="connsiteY16" fmla="*/ 349396 h 1341346"/>
                <a:gd name="connsiteX17" fmla="*/ 349396 w 702020"/>
                <a:gd name="connsiteY17" fmla="*/ 0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96749"/>
                <a:gd name="connsiteY0" fmla="*/ 621202 h 1341346"/>
                <a:gd name="connsiteX1" fmla="*/ 698792 w 796749"/>
                <a:gd name="connsiteY1" fmla="*/ 991950 h 1341346"/>
                <a:gd name="connsiteX2" fmla="*/ 698792 w 796749"/>
                <a:gd name="connsiteY2" fmla="*/ 1003592 h 1341346"/>
                <a:gd name="connsiteX3" fmla="*/ 697619 w 796749"/>
                <a:gd name="connsiteY3" fmla="*/ 1003592 h 1341346"/>
                <a:gd name="connsiteX4" fmla="*/ 691694 w 796749"/>
                <a:gd name="connsiteY4" fmla="*/ 1062366 h 1341346"/>
                <a:gd name="connsiteX5" fmla="*/ 349396 w 796749"/>
                <a:gd name="connsiteY5" fmla="*/ 1341346 h 1341346"/>
                <a:gd name="connsiteX6" fmla="*/ 7099 w 796749"/>
                <a:gd name="connsiteY6" fmla="*/ 1062366 h 1341346"/>
                <a:gd name="connsiteX7" fmla="*/ 1174 w 796749"/>
                <a:gd name="connsiteY7" fmla="*/ 1003592 h 1341346"/>
                <a:gd name="connsiteX8" fmla="*/ 0 w 796749"/>
                <a:gd name="connsiteY8" fmla="*/ 1003592 h 1341346"/>
                <a:gd name="connsiteX9" fmla="*/ 0 w 796749"/>
                <a:gd name="connsiteY9" fmla="*/ 991950 h 1341346"/>
                <a:gd name="connsiteX10" fmla="*/ 0 w 796749"/>
                <a:gd name="connsiteY10" fmla="*/ 371931 h 1341346"/>
                <a:gd name="connsiteX11" fmla="*/ 2272 w 796749"/>
                <a:gd name="connsiteY11" fmla="*/ 371931 h 1341346"/>
                <a:gd name="connsiteX12" fmla="*/ 0 w 796749"/>
                <a:gd name="connsiteY12" fmla="*/ 349396 h 1341346"/>
                <a:gd name="connsiteX13" fmla="*/ 349396 w 796749"/>
                <a:gd name="connsiteY13" fmla="*/ 0 h 1341346"/>
                <a:gd name="connsiteX14" fmla="*/ 698792 w 796749"/>
                <a:gd name="connsiteY14" fmla="*/ 349396 h 1341346"/>
                <a:gd name="connsiteX15" fmla="*/ 696521 w 796749"/>
                <a:gd name="connsiteY15" fmla="*/ 371931 h 1341346"/>
                <a:gd name="connsiteX16" fmla="*/ 790232 w 796749"/>
                <a:gd name="connsiteY16" fmla="*/ 463371 h 1341346"/>
                <a:gd name="connsiteX17" fmla="*/ 788701 w 796749"/>
                <a:gd name="connsiteY17" fmla="*/ 453839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02020"/>
                <a:gd name="connsiteY0" fmla="*/ 621202 h 1341346"/>
                <a:gd name="connsiteX1" fmla="*/ 698792 w 702020"/>
                <a:gd name="connsiteY1" fmla="*/ 991950 h 1341346"/>
                <a:gd name="connsiteX2" fmla="*/ 698792 w 702020"/>
                <a:gd name="connsiteY2" fmla="*/ 1003592 h 1341346"/>
                <a:gd name="connsiteX3" fmla="*/ 697619 w 702020"/>
                <a:gd name="connsiteY3" fmla="*/ 1003592 h 1341346"/>
                <a:gd name="connsiteX4" fmla="*/ 691694 w 702020"/>
                <a:gd name="connsiteY4" fmla="*/ 1062366 h 1341346"/>
                <a:gd name="connsiteX5" fmla="*/ 349396 w 702020"/>
                <a:gd name="connsiteY5" fmla="*/ 1341346 h 1341346"/>
                <a:gd name="connsiteX6" fmla="*/ 7099 w 702020"/>
                <a:gd name="connsiteY6" fmla="*/ 1062366 h 1341346"/>
                <a:gd name="connsiteX7" fmla="*/ 1174 w 702020"/>
                <a:gd name="connsiteY7" fmla="*/ 1003592 h 1341346"/>
                <a:gd name="connsiteX8" fmla="*/ 0 w 702020"/>
                <a:gd name="connsiteY8" fmla="*/ 1003592 h 1341346"/>
                <a:gd name="connsiteX9" fmla="*/ 0 w 702020"/>
                <a:gd name="connsiteY9" fmla="*/ 991950 h 1341346"/>
                <a:gd name="connsiteX10" fmla="*/ 0 w 702020"/>
                <a:gd name="connsiteY10" fmla="*/ 371931 h 1341346"/>
                <a:gd name="connsiteX11" fmla="*/ 2272 w 702020"/>
                <a:gd name="connsiteY11" fmla="*/ 371931 h 1341346"/>
                <a:gd name="connsiteX12" fmla="*/ 0 w 702020"/>
                <a:gd name="connsiteY12" fmla="*/ 349396 h 1341346"/>
                <a:gd name="connsiteX13" fmla="*/ 349396 w 702020"/>
                <a:gd name="connsiteY13" fmla="*/ 0 h 1341346"/>
                <a:gd name="connsiteX14" fmla="*/ 698792 w 702020"/>
                <a:gd name="connsiteY14" fmla="*/ 349396 h 1341346"/>
                <a:gd name="connsiteX15" fmla="*/ 696521 w 702020"/>
                <a:gd name="connsiteY15" fmla="*/ 371931 h 1341346"/>
                <a:gd name="connsiteX0" fmla="*/ 702020 w 705256"/>
                <a:gd name="connsiteY0" fmla="*/ 621202 h 1341346"/>
                <a:gd name="connsiteX1" fmla="*/ 705256 w 705256"/>
                <a:gd name="connsiteY1" fmla="*/ 817307 h 1341346"/>
                <a:gd name="connsiteX2" fmla="*/ 698792 w 705256"/>
                <a:gd name="connsiteY2" fmla="*/ 991950 h 1341346"/>
                <a:gd name="connsiteX3" fmla="*/ 698792 w 705256"/>
                <a:gd name="connsiteY3" fmla="*/ 1003592 h 1341346"/>
                <a:gd name="connsiteX4" fmla="*/ 697619 w 705256"/>
                <a:gd name="connsiteY4" fmla="*/ 1003592 h 1341346"/>
                <a:gd name="connsiteX5" fmla="*/ 691694 w 705256"/>
                <a:gd name="connsiteY5" fmla="*/ 1062366 h 1341346"/>
                <a:gd name="connsiteX6" fmla="*/ 349396 w 705256"/>
                <a:gd name="connsiteY6" fmla="*/ 1341346 h 1341346"/>
                <a:gd name="connsiteX7" fmla="*/ 7099 w 705256"/>
                <a:gd name="connsiteY7" fmla="*/ 1062366 h 1341346"/>
                <a:gd name="connsiteX8" fmla="*/ 1174 w 705256"/>
                <a:gd name="connsiteY8" fmla="*/ 1003592 h 1341346"/>
                <a:gd name="connsiteX9" fmla="*/ 0 w 705256"/>
                <a:gd name="connsiteY9" fmla="*/ 1003592 h 1341346"/>
                <a:gd name="connsiteX10" fmla="*/ 0 w 705256"/>
                <a:gd name="connsiteY10" fmla="*/ 991950 h 1341346"/>
                <a:gd name="connsiteX11" fmla="*/ 0 w 705256"/>
                <a:gd name="connsiteY11" fmla="*/ 371931 h 1341346"/>
                <a:gd name="connsiteX12" fmla="*/ 2272 w 705256"/>
                <a:gd name="connsiteY12" fmla="*/ 371931 h 1341346"/>
                <a:gd name="connsiteX13" fmla="*/ 0 w 705256"/>
                <a:gd name="connsiteY13" fmla="*/ 349396 h 1341346"/>
                <a:gd name="connsiteX14" fmla="*/ 349396 w 705256"/>
                <a:gd name="connsiteY14" fmla="*/ 0 h 1341346"/>
                <a:gd name="connsiteX15" fmla="*/ 698792 w 705256"/>
                <a:gd name="connsiteY15" fmla="*/ 349396 h 1341346"/>
                <a:gd name="connsiteX16" fmla="*/ 696521 w 705256"/>
                <a:gd name="connsiteY16" fmla="*/ 371931 h 1341346"/>
                <a:gd name="connsiteX0" fmla="*/ 705256 w 705256"/>
                <a:gd name="connsiteY0" fmla="*/ 817307 h 1341346"/>
                <a:gd name="connsiteX1" fmla="*/ 698792 w 705256"/>
                <a:gd name="connsiteY1" fmla="*/ 991950 h 1341346"/>
                <a:gd name="connsiteX2" fmla="*/ 698792 w 705256"/>
                <a:gd name="connsiteY2" fmla="*/ 1003592 h 1341346"/>
                <a:gd name="connsiteX3" fmla="*/ 697619 w 705256"/>
                <a:gd name="connsiteY3" fmla="*/ 1003592 h 1341346"/>
                <a:gd name="connsiteX4" fmla="*/ 691694 w 705256"/>
                <a:gd name="connsiteY4" fmla="*/ 1062366 h 1341346"/>
                <a:gd name="connsiteX5" fmla="*/ 349396 w 705256"/>
                <a:gd name="connsiteY5" fmla="*/ 1341346 h 1341346"/>
                <a:gd name="connsiteX6" fmla="*/ 7099 w 705256"/>
                <a:gd name="connsiteY6" fmla="*/ 1062366 h 1341346"/>
                <a:gd name="connsiteX7" fmla="*/ 1174 w 705256"/>
                <a:gd name="connsiteY7" fmla="*/ 1003592 h 1341346"/>
                <a:gd name="connsiteX8" fmla="*/ 0 w 705256"/>
                <a:gd name="connsiteY8" fmla="*/ 1003592 h 1341346"/>
                <a:gd name="connsiteX9" fmla="*/ 0 w 705256"/>
                <a:gd name="connsiteY9" fmla="*/ 991950 h 1341346"/>
                <a:gd name="connsiteX10" fmla="*/ 0 w 705256"/>
                <a:gd name="connsiteY10" fmla="*/ 371931 h 1341346"/>
                <a:gd name="connsiteX11" fmla="*/ 2272 w 705256"/>
                <a:gd name="connsiteY11" fmla="*/ 371931 h 1341346"/>
                <a:gd name="connsiteX12" fmla="*/ 0 w 705256"/>
                <a:gd name="connsiteY12" fmla="*/ 349396 h 1341346"/>
                <a:gd name="connsiteX13" fmla="*/ 349396 w 705256"/>
                <a:gd name="connsiteY13" fmla="*/ 0 h 1341346"/>
                <a:gd name="connsiteX14" fmla="*/ 698792 w 705256"/>
                <a:gd name="connsiteY14" fmla="*/ 349396 h 1341346"/>
                <a:gd name="connsiteX15" fmla="*/ 696521 w 705256"/>
                <a:gd name="connsiteY15" fmla="*/ 371931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256" h="1341346">
                  <a:moveTo>
                    <a:pt x="705256" y="817307"/>
                  </a:moveTo>
                  <a:lnTo>
                    <a:pt x="698792" y="991950"/>
                  </a:lnTo>
                  <a:lnTo>
                    <a:pt x="698792" y="1003592"/>
                  </a:lnTo>
                  <a:lnTo>
                    <a:pt x="697619" y="1003592"/>
                  </a:lnTo>
                  <a:lnTo>
                    <a:pt x="691694" y="1062366"/>
                  </a:lnTo>
                  <a:cubicBezTo>
                    <a:pt x="659114" y="1221579"/>
                    <a:pt x="518241" y="1341346"/>
                    <a:pt x="349396" y="1341346"/>
                  </a:cubicBezTo>
                  <a:cubicBezTo>
                    <a:pt x="180551" y="1341346"/>
                    <a:pt x="39679" y="1221579"/>
                    <a:pt x="7099" y="1062366"/>
                  </a:cubicBezTo>
                  <a:lnTo>
                    <a:pt x="1174" y="1003592"/>
                  </a:lnTo>
                  <a:lnTo>
                    <a:pt x="0" y="1003592"/>
                  </a:lnTo>
                  <a:lnTo>
                    <a:pt x="0" y="991950"/>
                  </a:lnTo>
                  <a:lnTo>
                    <a:pt x="0" y="371931"/>
                  </a:lnTo>
                  <a:lnTo>
                    <a:pt x="2272" y="371931"/>
                  </a:lnTo>
                  <a:lnTo>
                    <a:pt x="0" y="349396"/>
                  </a:lnTo>
                  <a:cubicBezTo>
                    <a:pt x="0" y="156430"/>
                    <a:pt x="156430" y="0"/>
                    <a:pt x="349396" y="0"/>
                  </a:cubicBezTo>
                  <a:cubicBezTo>
                    <a:pt x="542362" y="0"/>
                    <a:pt x="698792" y="156430"/>
                    <a:pt x="698792" y="349396"/>
                  </a:cubicBezTo>
                  <a:lnTo>
                    <a:pt x="696521" y="371931"/>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992933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889000" y="266692"/>
            <a:ext cx="2958465" cy="1483995"/>
          </a:xfrm>
          <a:prstGeom prst="rect">
            <a:avLst/>
          </a:prstGeom>
        </p:spPr>
        <p:txBody>
          <a:bodyPr vert="horz" wrap="square" lIns="0" tIns="0" rIns="0" bIns="0" rtlCol="0">
            <a:spAutoFit/>
          </a:bodyPr>
          <a:lstStyle/>
          <a:p>
            <a:pPr>
              <a:lnSpc>
                <a:spcPts val="6815"/>
              </a:lnSpc>
            </a:pPr>
            <a:r>
              <a:rPr sz="6000" spc="-245" dirty="0">
                <a:latin typeface="Cambria"/>
                <a:cs typeface="Cambria"/>
              </a:rPr>
              <a:t>Title</a:t>
            </a:r>
            <a:r>
              <a:rPr sz="6000" spc="-170" dirty="0">
                <a:latin typeface="Cambria"/>
                <a:cs typeface="Cambria"/>
              </a:rPr>
              <a:t> </a:t>
            </a:r>
            <a:r>
              <a:rPr sz="6000" spc="-245" dirty="0">
                <a:latin typeface="Cambria"/>
                <a:cs typeface="Cambria"/>
              </a:rPr>
              <a:t>Here</a:t>
            </a:r>
            <a:endParaRPr sz="6000">
              <a:latin typeface="Cambria"/>
              <a:cs typeface="Cambria"/>
            </a:endParaRPr>
          </a:p>
          <a:p>
            <a:pPr marL="127000">
              <a:lnSpc>
                <a:spcPct val="100000"/>
              </a:lnSpc>
              <a:spcBef>
                <a:spcPts val="254"/>
              </a:spcBef>
            </a:pPr>
            <a:r>
              <a:rPr sz="3800" spc="-35" dirty="0">
                <a:solidFill>
                  <a:srgbClr val="515254"/>
                </a:solidFill>
                <a:latin typeface="Tahoma"/>
                <a:cs typeface="Tahoma"/>
              </a:rPr>
              <a:t>Subtitle</a:t>
            </a:r>
            <a:r>
              <a:rPr sz="3800" spc="-235" dirty="0">
                <a:solidFill>
                  <a:srgbClr val="515254"/>
                </a:solidFill>
                <a:latin typeface="Tahoma"/>
                <a:cs typeface="Tahoma"/>
              </a:rPr>
              <a:t> </a:t>
            </a:r>
            <a:r>
              <a:rPr sz="3800" spc="-20" dirty="0">
                <a:solidFill>
                  <a:srgbClr val="515254"/>
                </a:solidFill>
                <a:latin typeface="Tahoma"/>
                <a:cs typeface="Tahoma"/>
              </a:rPr>
              <a:t>Here</a:t>
            </a:r>
            <a:endParaRPr sz="3800">
              <a:latin typeface="Tahoma"/>
              <a:cs typeface="Tahoma"/>
            </a:endParaRPr>
          </a:p>
        </p:txBody>
      </p:sp>
      <p:sp>
        <p:nvSpPr>
          <p:cNvPr id="32" name="object 32"/>
          <p:cNvSpPr txBox="1"/>
          <p:nvPr/>
        </p:nvSpPr>
        <p:spPr>
          <a:xfrm>
            <a:off x="13995400" y="7437193"/>
            <a:ext cx="1845797" cy="582211"/>
          </a:xfrm>
          <a:prstGeom prst="rect">
            <a:avLst/>
          </a:prstGeom>
        </p:spPr>
        <p:txBody>
          <a:bodyPr vert="horz" wrap="square" lIns="0" tIns="11430" rIns="0" bIns="0" rtlCol="0">
            <a:spAutoFit/>
          </a:bodyPr>
          <a:lstStyle/>
          <a:p>
            <a:pPr marR="5080"/>
            <a:r>
              <a:rPr b="1" spc="-10" dirty="0">
                <a:latin typeface="+mj-lt"/>
                <a:cs typeface="Cambria"/>
                <a:hlinkClick r:id="rId2"/>
              </a:rPr>
              <a:t>Discount </a:t>
            </a:r>
            <a:r>
              <a:rPr b="1" spc="-20" dirty="0">
                <a:latin typeface="+mj-lt"/>
                <a:cs typeface="Cambria"/>
                <a:hlinkClick r:id="rId2"/>
              </a:rPr>
              <a:t>Drug</a:t>
            </a:r>
            <a:r>
              <a:rPr b="1" spc="-25" dirty="0">
                <a:latin typeface="+mj-lt"/>
                <a:cs typeface="Cambria"/>
                <a:hlinkClick r:id="rId2"/>
              </a:rPr>
              <a:t> </a:t>
            </a:r>
            <a:r>
              <a:rPr b="1" spc="-75" dirty="0">
                <a:latin typeface="+mj-lt"/>
                <a:cs typeface="Cambria"/>
                <a:hlinkClick r:id="rId2"/>
              </a:rPr>
              <a:t>Program</a:t>
            </a:r>
            <a:endParaRPr b="1" dirty="0">
              <a:latin typeface="+mj-lt"/>
              <a:cs typeface="Cambria"/>
            </a:endParaRPr>
          </a:p>
        </p:txBody>
      </p:sp>
      <p:sp>
        <p:nvSpPr>
          <p:cNvPr id="38" name="object 38"/>
          <p:cNvSpPr/>
          <p:nvPr/>
        </p:nvSpPr>
        <p:spPr>
          <a:xfrm>
            <a:off x="387350" y="273050"/>
            <a:ext cx="5321300" cy="1454150"/>
          </a:xfrm>
          <a:custGeom>
            <a:avLst/>
            <a:gdLst/>
            <a:ahLst/>
            <a:cxnLst/>
            <a:rect l="l" t="t" r="r" b="b"/>
            <a:pathLst>
              <a:path w="5321300" h="1454150">
                <a:moveTo>
                  <a:pt x="5321300" y="0"/>
                </a:moveTo>
                <a:lnTo>
                  <a:pt x="0" y="0"/>
                </a:lnTo>
                <a:lnTo>
                  <a:pt x="0" y="1454150"/>
                </a:lnTo>
                <a:lnTo>
                  <a:pt x="5321300" y="1454150"/>
                </a:lnTo>
                <a:lnTo>
                  <a:pt x="5321300" y="0"/>
                </a:lnTo>
                <a:close/>
              </a:path>
            </a:pathLst>
          </a:custGeom>
          <a:solidFill>
            <a:srgbClr val="FFFFFF"/>
          </a:solidFill>
        </p:spPr>
        <p:txBody>
          <a:bodyPr wrap="square" lIns="0" tIns="0" rIns="0" bIns="0" rtlCol="0"/>
          <a:lstStyle/>
          <a:p>
            <a:endParaRPr/>
          </a:p>
        </p:txBody>
      </p:sp>
      <p:sp>
        <p:nvSpPr>
          <p:cNvPr id="42" name="object 5"/>
          <p:cNvSpPr txBox="1">
            <a:spLocks/>
          </p:cNvSpPr>
          <p:nvPr/>
        </p:nvSpPr>
        <p:spPr>
          <a:xfrm>
            <a:off x="736600" y="275345"/>
            <a:ext cx="12714605" cy="1387559"/>
          </a:xfrm>
          <a:prstGeom prst="rect">
            <a:avLst/>
          </a:prstGeom>
        </p:spPr>
        <p:txBody>
          <a:bodyPr vert="horz" wrap="square" lIns="0" tIns="0" rIns="0" bIns="0" rtlCol="0" anchor="ctr">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4800" spc="-150" dirty="0">
                <a:solidFill>
                  <a:srgbClr val="062F6E"/>
                </a:solidFill>
              </a:rPr>
              <a:t>Why Do You Want a Prescription Drug Plan?</a:t>
            </a:r>
          </a:p>
          <a:p>
            <a:pPr>
              <a:spcBef>
                <a:spcPts val="505"/>
              </a:spcBef>
            </a:pPr>
            <a:r>
              <a:rPr lang="en-US" sz="3800" b="0" spc="-40" dirty="0">
                <a:solidFill>
                  <a:srgbClr val="062F6E"/>
                </a:solidFill>
                <a:latin typeface="+mj-lt"/>
                <a:cs typeface="Tahoma"/>
              </a:rPr>
              <a:t>Medicare Part D</a:t>
            </a:r>
          </a:p>
        </p:txBody>
      </p:sp>
      <p:grpSp>
        <p:nvGrpSpPr>
          <p:cNvPr id="48" name="Group 47"/>
          <p:cNvGrpSpPr/>
          <p:nvPr/>
        </p:nvGrpSpPr>
        <p:grpSpPr>
          <a:xfrm>
            <a:off x="13552140" y="7354042"/>
            <a:ext cx="305569" cy="463075"/>
            <a:chOff x="1549664" y="3447941"/>
            <a:chExt cx="413468" cy="592927"/>
          </a:xfrm>
        </p:grpSpPr>
        <p:sp>
          <p:nvSpPr>
            <p:cNvPr id="49" name="Freeform 48"/>
            <p:cNvSpPr/>
            <p:nvPr/>
          </p:nvSpPr>
          <p:spPr>
            <a:xfrm rot="1800000">
              <a:off x="1732753" y="3447941"/>
              <a:ext cx="230379"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56241 w 705637"/>
                <a:gd name="connsiteY0" fmla="*/ 0 h 1341346"/>
                <a:gd name="connsiteX1" fmla="*/ 705637 w 705637"/>
                <a:gd name="connsiteY1" fmla="*/ 349396 h 1341346"/>
                <a:gd name="connsiteX2" fmla="*/ 703366 w 705637"/>
                <a:gd name="connsiteY2" fmla="*/ 371931 h 1341346"/>
                <a:gd name="connsiteX3" fmla="*/ 705637 w 705637"/>
                <a:gd name="connsiteY3" fmla="*/ 371931 h 1341346"/>
                <a:gd name="connsiteX4" fmla="*/ 705637 w 705637"/>
                <a:gd name="connsiteY4" fmla="*/ 991950 h 1341346"/>
                <a:gd name="connsiteX5" fmla="*/ 705637 w 705637"/>
                <a:gd name="connsiteY5" fmla="*/ 1003592 h 1341346"/>
                <a:gd name="connsiteX6" fmla="*/ 704464 w 705637"/>
                <a:gd name="connsiteY6" fmla="*/ 1003592 h 1341346"/>
                <a:gd name="connsiteX7" fmla="*/ 698539 w 705637"/>
                <a:gd name="connsiteY7" fmla="*/ 1062366 h 1341346"/>
                <a:gd name="connsiteX8" fmla="*/ 356241 w 705637"/>
                <a:gd name="connsiteY8" fmla="*/ 1341346 h 1341346"/>
                <a:gd name="connsiteX9" fmla="*/ 13944 w 705637"/>
                <a:gd name="connsiteY9" fmla="*/ 1062366 h 1341346"/>
                <a:gd name="connsiteX10" fmla="*/ 8019 w 705637"/>
                <a:gd name="connsiteY10" fmla="*/ 1003592 h 1341346"/>
                <a:gd name="connsiteX11" fmla="*/ 6845 w 705637"/>
                <a:gd name="connsiteY11" fmla="*/ 1003592 h 1341346"/>
                <a:gd name="connsiteX12" fmla="*/ 6845 w 705637"/>
                <a:gd name="connsiteY12" fmla="*/ 991950 h 1341346"/>
                <a:gd name="connsiteX13" fmla="*/ 0 w 705637"/>
                <a:gd name="connsiteY13" fmla="*/ 884987 h 1341346"/>
                <a:gd name="connsiteX14" fmla="*/ 6845 w 705637"/>
                <a:gd name="connsiteY14" fmla="*/ 371931 h 1341346"/>
                <a:gd name="connsiteX15" fmla="*/ 9117 w 705637"/>
                <a:gd name="connsiteY15" fmla="*/ 371931 h 1341346"/>
                <a:gd name="connsiteX16" fmla="*/ 6845 w 705637"/>
                <a:gd name="connsiteY16" fmla="*/ 349396 h 1341346"/>
                <a:gd name="connsiteX17" fmla="*/ 356241 w 705637"/>
                <a:gd name="connsiteY17" fmla="*/ 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16" fmla="*/ 98285 w 705637"/>
                <a:gd name="connsiteY16" fmla="*/ 108339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0" fmla="*/ 0 w 705637"/>
                <a:gd name="connsiteY0" fmla="*/ 884987 h 1341346"/>
                <a:gd name="connsiteX1" fmla="*/ 2955 w 705637"/>
                <a:gd name="connsiteY1" fmla="*/ 531328 h 1341346"/>
                <a:gd name="connsiteX2" fmla="*/ 6845 w 705637"/>
                <a:gd name="connsiteY2" fmla="*/ 371931 h 1341346"/>
                <a:gd name="connsiteX3" fmla="*/ 9117 w 705637"/>
                <a:gd name="connsiteY3" fmla="*/ 371931 h 1341346"/>
                <a:gd name="connsiteX4" fmla="*/ 6845 w 705637"/>
                <a:gd name="connsiteY4" fmla="*/ 349396 h 1341346"/>
                <a:gd name="connsiteX5" fmla="*/ 356241 w 705637"/>
                <a:gd name="connsiteY5" fmla="*/ 0 h 1341346"/>
                <a:gd name="connsiteX6" fmla="*/ 705637 w 705637"/>
                <a:gd name="connsiteY6" fmla="*/ 349396 h 1341346"/>
                <a:gd name="connsiteX7" fmla="*/ 703366 w 705637"/>
                <a:gd name="connsiteY7" fmla="*/ 371931 h 1341346"/>
                <a:gd name="connsiteX8" fmla="*/ 705637 w 705637"/>
                <a:gd name="connsiteY8" fmla="*/ 371931 h 1341346"/>
                <a:gd name="connsiteX9" fmla="*/ 705637 w 705637"/>
                <a:gd name="connsiteY9" fmla="*/ 991950 h 1341346"/>
                <a:gd name="connsiteX10" fmla="*/ 705637 w 705637"/>
                <a:gd name="connsiteY10" fmla="*/ 1003592 h 1341346"/>
                <a:gd name="connsiteX11" fmla="*/ 704464 w 705637"/>
                <a:gd name="connsiteY11" fmla="*/ 1003592 h 1341346"/>
                <a:gd name="connsiteX12" fmla="*/ 698539 w 705637"/>
                <a:gd name="connsiteY12" fmla="*/ 1062366 h 1341346"/>
                <a:gd name="connsiteX13" fmla="*/ 356241 w 705637"/>
                <a:gd name="connsiteY13" fmla="*/ 1341346 h 1341346"/>
                <a:gd name="connsiteX14" fmla="*/ 13944 w 705637"/>
                <a:gd name="connsiteY14" fmla="*/ 1062366 h 1341346"/>
                <a:gd name="connsiteX15" fmla="*/ 8019 w 705637"/>
                <a:gd name="connsiteY15" fmla="*/ 1003592 h 1341346"/>
                <a:gd name="connsiteX0" fmla="*/ 0 w 702682"/>
                <a:gd name="connsiteY0" fmla="*/ 531328 h 1341346"/>
                <a:gd name="connsiteX1" fmla="*/ 3890 w 702682"/>
                <a:gd name="connsiteY1" fmla="*/ 371931 h 1341346"/>
                <a:gd name="connsiteX2" fmla="*/ 6162 w 702682"/>
                <a:gd name="connsiteY2" fmla="*/ 371931 h 1341346"/>
                <a:gd name="connsiteX3" fmla="*/ 3890 w 702682"/>
                <a:gd name="connsiteY3" fmla="*/ 349396 h 1341346"/>
                <a:gd name="connsiteX4" fmla="*/ 353286 w 702682"/>
                <a:gd name="connsiteY4" fmla="*/ 0 h 1341346"/>
                <a:gd name="connsiteX5" fmla="*/ 702682 w 702682"/>
                <a:gd name="connsiteY5" fmla="*/ 349396 h 1341346"/>
                <a:gd name="connsiteX6" fmla="*/ 700411 w 702682"/>
                <a:gd name="connsiteY6" fmla="*/ 371931 h 1341346"/>
                <a:gd name="connsiteX7" fmla="*/ 702682 w 702682"/>
                <a:gd name="connsiteY7" fmla="*/ 371931 h 1341346"/>
                <a:gd name="connsiteX8" fmla="*/ 702682 w 702682"/>
                <a:gd name="connsiteY8" fmla="*/ 991950 h 1341346"/>
                <a:gd name="connsiteX9" fmla="*/ 702682 w 702682"/>
                <a:gd name="connsiteY9" fmla="*/ 1003592 h 1341346"/>
                <a:gd name="connsiteX10" fmla="*/ 701509 w 702682"/>
                <a:gd name="connsiteY10" fmla="*/ 1003592 h 1341346"/>
                <a:gd name="connsiteX11" fmla="*/ 695584 w 702682"/>
                <a:gd name="connsiteY11" fmla="*/ 1062366 h 1341346"/>
                <a:gd name="connsiteX12" fmla="*/ 353286 w 702682"/>
                <a:gd name="connsiteY12" fmla="*/ 1341346 h 1341346"/>
                <a:gd name="connsiteX13" fmla="*/ 10989 w 702682"/>
                <a:gd name="connsiteY13" fmla="*/ 1062366 h 1341346"/>
                <a:gd name="connsiteX14" fmla="*/ 5064 w 702682"/>
                <a:gd name="connsiteY14" fmla="*/ 1003592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2682" h="1341346">
                  <a:moveTo>
                    <a:pt x="0" y="531328"/>
                  </a:moveTo>
                  <a:cubicBezTo>
                    <a:pt x="1141" y="445819"/>
                    <a:pt x="2863" y="398497"/>
                    <a:pt x="3890" y="371931"/>
                  </a:cubicBezTo>
                  <a:lnTo>
                    <a:pt x="6162" y="371931"/>
                  </a:lnTo>
                  <a:lnTo>
                    <a:pt x="3890" y="349396"/>
                  </a:lnTo>
                  <a:cubicBezTo>
                    <a:pt x="3890" y="156430"/>
                    <a:pt x="160320" y="0"/>
                    <a:pt x="353286" y="0"/>
                  </a:cubicBezTo>
                  <a:cubicBezTo>
                    <a:pt x="546252" y="0"/>
                    <a:pt x="702682" y="156430"/>
                    <a:pt x="702682" y="349396"/>
                  </a:cubicBezTo>
                  <a:lnTo>
                    <a:pt x="700411" y="371931"/>
                  </a:lnTo>
                  <a:lnTo>
                    <a:pt x="702682" y="371931"/>
                  </a:lnTo>
                  <a:lnTo>
                    <a:pt x="702682" y="991950"/>
                  </a:lnTo>
                  <a:lnTo>
                    <a:pt x="702682" y="1003592"/>
                  </a:lnTo>
                  <a:lnTo>
                    <a:pt x="701509" y="1003592"/>
                  </a:lnTo>
                  <a:lnTo>
                    <a:pt x="695584" y="1062366"/>
                  </a:lnTo>
                  <a:cubicBezTo>
                    <a:pt x="663004" y="1221579"/>
                    <a:pt x="522131" y="1341346"/>
                    <a:pt x="353286" y="1341346"/>
                  </a:cubicBezTo>
                  <a:cubicBezTo>
                    <a:pt x="184441" y="1341346"/>
                    <a:pt x="43569" y="1221579"/>
                    <a:pt x="10989" y="1062366"/>
                  </a:cubicBezTo>
                  <a:lnTo>
                    <a:pt x="5064" y="1003592"/>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rot="1800000">
              <a:off x="1549664" y="3601099"/>
              <a:ext cx="231223"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49396 w 702020"/>
                <a:gd name="connsiteY0" fmla="*/ 0 h 1341346"/>
                <a:gd name="connsiteX1" fmla="*/ 698792 w 702020"/>
                <a:gd name="connsiteY1" fmla="*/ 349396 h 1341346"/>
                <a:gd name="connsiteX2" fmla="*/ 696521 w 702020"/>
                <a:gd name="connsiteY2" fmla="*/ 371931 h 1341346"/>
                <a:gd name="connsiteX3" fmla="*/ 698792 w 702020"/>
                <a:gd name="connsiteY3" fmla="*/ 371931 h 1341346"/>
                <a:gd name="connsiteX4" fmla="*/ 702020 w 702020"/>
                <a:gd name="connsiteY4" fmla="*/ 621202 h 1341346"/>
                <a:gd name="connsiteX5" fmla="*/ 698792 w 702020"/>
                <a:gd name="connsiteY5" fmla="*/ 991950 h 1341346"/>
                <a:gd name="connsiteX6" fmla="*/ 698792 w 702020"/>
                <a:gd name="connsiteY6" fmla="*/ 1003592 h 1341346"/>
                <a:gd name="connsiteX7" fmla="*/ 697619 w 702020"/>
                <a:gd name="connsiteY7" fmla="*/ 1003592 h 1341346"/>
                <a:gd name="connsiteX8" fmla="*/ 691694 w 702020"/>
                <a:gd name="connsiteY8" fmla="*/ 1062366 h 1341346"/>
                <a:gd name="connsiteX9" fmla="*/ 349396 w 702020"/>
                <a:gd name="connsiteY9" fmla="*/ 1341346 h 1341346"/>
                <a:gd name="connsiteX10" fmla="*/ 7099 w 702020"/>
                <a:gd name="connsiteY10" fmla="*/ 1062366 h 1341346"/>
                <a:gd name="connsiteX11" fmla="*/ 1174 w 702020"/>
                <a:gd name="connsiteY11" fmla="*/ 1003592 h 1341346"/>
                <a:gd name="connsiteX12" fmla="*/ 0 w 702020"/>
                <a:gd name="connsiteY12" fmla="*/ 1003592 h 1341346"/>
                <a:gd name="connsiteX13" fmla="*/ 0 w 702020"/>
                <a:gd name="connsiteY13" fmla="*/ 991950 h 1341346"/>
                <a:gd name="connsiteX14" fmla="*/ 0 w 702020"/>
                <a:gd name="connsiteY14" fmla="*/ 371931 h 1341346"/>
                <a:gd name="connsiteX15" fmla="*/ 2272 w 702020"/>
                <a:gd name="connsiteY15" fmla="*/ 371931 h 1341346"/>
                <a:gd name="connsiteX16" fmla="*/ 0 w 702020"/>
                <a:gd name="connsiteY16" fmla="*/ 349396 h 1341346"/>
                <a:gd name="connsiteX17" fmla="*/ 349396 w 702020"/>
                <a:gd name="connsiteY17" fmla="*/ 0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96749"/>
                <a:gd name="connsiteY0" fmla="*/ 621202 h 1341346"/>
                <a:gd name="connsiteX1" fmla="*/ 698792 w 796749"/>
                <a:gd name="connsiteY1" fmla="*/ 991950 h 1341346"/>
                <a:gd name="connsiteX2" fmla="*/ 698792 w 796749"/>
                <a:gd name="connsiteY2" fmla="*/ 1003592 h 1341346"/>
                <a:gd name="connsiteX3" fmla="*/ 697619 w 796749"/>
                <a:gd name="connsiteY3" fmla="*/ 1003592 h 1341346"/>
                <a:gd name="connsiteX4" fmla="*/ 691694 w 796749"/>
                <a:gd name="connsiteY4" fmla="*/ 1062366 h 1341346"/>
                <a:gd name="connsiteX5" fmla="*/ 349396 w 796749"/>
                <a:gd name="connsiteY5" fmla="*/ 1341346 h 1341346"/>
                <a:gd name="connsiteX6" fmla="*/ 7099 w 796749"/>
                <a:gd name="connsiteY6" fmla="*/ 1062366 h 1341346"/>
                <a:gd name="connsiteX7" fmla="*/ 1174 w 796749"/>
                <a:gd name="connsiteY7" fmla="*/ 1003592 h 1341346"/>
                <a:gd name="connsiteX8" fmla="*/ 0 w 796749"/>
                <a:gd name="connsiteY8" fmla="*/ 1003592 h 1341346"/>
                <a:gd name="connsiteX9" fmla="*/ 0 w 796749"/>
                <a:gd name="connsiteY9" fmla="*/ 991950 h 1341346"/>
                <a:gd name="connsiteX10" fmla="*/ 0 w 796749"/>
                <a:gd name="connsiteY10" fmla="*/ 371931 h 1341346"/>
                <a:gd name="connsiteX11" fmla="*/ 2272 w 796749"/>
                <a:gd name="connsiteY11" fmla="*/ 371931 h 1341346"/>
                <a:gd name="connsiteX12" fmla="*/ 0 w 796749"/>
                <a:gd name="connsiteY12" fmla="*/ 349396 h 1341346"/>
                <a:gd name="connsiteX13" fmla="*/ 349396 w 796749"/>
                <a:gd name="connsiteY13" fmla="*/ 0 h 1341346"/>
                <a:gd name="connsiteX14" fmla="*/ 698792 w 796749"/>
                <a:gd name="connsiteY14" fmla="*/ 349396 h 1341346"/>
                <a:gd name="connsiteX15" fmla="*/ 696521 w 796749"/>
                <a:gd name="connsiteY15" fmla="*/ 371931 h 1341346"/>
                <a:gd name="connsiteX16" fmla="*/ 790232 w 796749"/>
                <a:gd name="connsiteY16" fmla="*/ 463371 h 1341346"/>
                <a:gd name="connsiteX17" fmla="*/ 788701 w 796749"/>
                <a:gd name="connsiteY17" fmla="*/ 453839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02020"/>
                <a:gd name="connsiteY0" fmla="*/ 621202 h 1341346"/>
                <a:gd name="connsiteX1" fmla="*/ 698792 w 702020"/>
                <a:gd name="connsiteY1" fmla="*/ 991950 h 1341346"/>
                <a:gd name="connsiteX2" fmla="*/ 698792 w 702020"/>
                <a:gd name="connsiteY2" fmla="*/ 1003592 h 1341346"/>
                <a:gd name="connsiteX3" fmla="*/ 697619 w 702020"/>
                <a:gd name="connsiteY3" fmla="*/ 1003592 h 1341346"/>
                <a:gd name="connsiteX4" fmla="*/ 691694 w 702020"/>
                <a:gd name="connsiteY4" fmla="*/ 1062366 h 1341346"/>
                <a:gd name="connsiteX5" fmla="*/ 349396 w 702020"/>
                <a:gd name="connsiteY5" fmla="*/ 1341346 h 1341346"/>
                <a:gd name="connsiteX6" fmla="*/ 7099 w 702020"/>
                <a:gd name="connsiteY6" fmla="*/ 1062366 h 1341346"/>
                <a:gd name="connsiteX7" fmla="*/ 1174 w 702020"/>
                <a:gd name="connsiteY7" fmla="*/ 1003592 h 1341346"/>
                <a:gd name="connsiteX8" fmla="*/ 0 w 702020"/>
                <a:gd name="connsiteY8" fmla="*/ 1003592 h 1341346"/>
                <a:gd name="connsiteX9" fmla="*/ 0 w 702020"/>
                <a:gd name="connsiteY9" fmla="*/ 991950 h 1341346"/>
                <a:gd name="connsiteX10" fmla="*/ 0 w 702020"/>
                <a:gd name="connsiteY10" fmla="*/ 371931 h 1341346"/>
                <a:gd name="connsiteX11" fmla="*/ 2272 w 702020"/>
                <a:gd name="connsiteY11" fmla="*/ 371931 h 1341346"/>
                <a:gd name="connsiteX12" fmla="*/ 0 w 702020"/>
                <a:gd name="connsiteY12" fmla="*/ 349396 h 1341346"/>
                <a:gd name="connsiteX13" fmla="*/ 349396 w 702020"/>
                <a:gd name="connsiteY13" fmla="*/ 0 h 1341346"/>
                <a:gd name="connsiteX14" fmla="*/ 698792 w 702020"/>
                <a:gd name="connsiteY14" fmla="*/ 349396 h 1341346"/>
                <a:gd name="connsiteX15" fmla="*/ 696521 w 702020"/>
                <a:gd name="connsiteY15" fmla="*/ 371931 h 1341346"/>
                <a:gd name="connsiteX0" fmla="*/ 702020 w 705256"/>
                <a:gd name="connsiteY0" fmla="*/ 621202 h 1341346"/>
                <a:gd name="connsiteX1" fmla="*/ 705256 w 705256"/>
                <a:gd name="connsiteY1" fmla="*/ 817307 h 1341346"/>
                <a:gd name="connsiteX2" fmla="*/ 698792 w 705256"/>
                <a:gd name="connsiteY2" fmla="*/ 991950 h 1341346"/>
                <a:gd name="connsiteX3" fmla="*/ 698792 w 705256"/>
                <a:gd name="connsiteY3" fmla="*/ 1003592 h 1341346"/>
                <a:gd name="connsiteX4" fmla="*/ 697619 w 705256"/>
                <a:gd name="connsiteY4" fmla="*/ 1003592 h 1341346"/>
                <a:gd name="connsiteX5" fmla="*/ 691694 w 705256"/>
                <a:gd name="connsiteY5" fmla="*/ 1062366 h 1341346"/>
                <a:gd name="connsiteX6" fmla="*/ 349396 w 705256"/>
                <a:gd name="connsiteY6" fmla="*/ 1341346 h 1341346"/>
                <a:gd name="connsiteX7" fmla="*/ 7099 w 705256"/>
                <a:gd name="connsiteY7" fmla="*/ 1062366 h 1341346"/>
                <a:gd name="connsiteX8" fmla="*/ 1174 w 705256"/>
                <a:gd name="connsiteY8" fmla="*/ 1003592 h 1341346"/>
                <a:gd name="connsiteX9" fmla="*/ 0 w 705256"/>
                <a:gd name="connsiteY9" fmla="*/ 1003592 h 1341346"/>
                <a:gd name="connsiteX10" fmla="*/ 0 w 705256"/>
                <a:gd name="connsiteY10" fmla="*/ 991950 h 1341346"/>
                <a:gd name="connsiteX11" fmla="*/ 0 w 705256"/>
                <a:gd name="connsiteY11" fmla="*/ 371931 h 1341346"/>
                <a:gd name="connsiteX12" fmla="*/ 2272 w 705256"/>
                <a:gd name="connsiteY12" fmla="*/ 371931 h 1341346"/>
                <a:gd name="connsiteX13" fmla="*/ 0 w 705256"/>
                <a:gd name="connsiteY13" fmla="*/ 349396 h 1341346"/>
                <a:gd name="connsiteX14" fmla="*/ 349396 w 705256"/>
                <a:gd name="connsiteY14" fmla="*/ 0 h 1341346"/>
                <a:gd name="connsiteX15" fmla="*/ 698792 w 705256"/>
                <a:gd name="connsiteY15" fmla="*/ 349396 h 1341346"/>
                <a:gd name="connsiteX16" fmla="*/ 696521 w 705256"/>
                <a:gd name="connsiteY16" fmla="*/ 371931 h 1341346"/>
                <a:gd name="connsiteX0" fmla="*/ 705256 w 705256"/>
                <a:gd name="connsiteY0" fmla="*/ 817307 h 1341346"/>
                <a:gd name="connsiteX1" fmla="*/ 698792 w 705256"/>
                <a:gd name="connsiteY1" fmla="*/ 991950 h 1341346"/>
                <a:gd name="connsiteX2" fmla="*/ 698792 w 705256"/>
                <a:gd name="connsiteY2" fmla="*/ 1003592 h 1341346"/>
                <a:gd name="connsiteX3" fmla="*/ 697619 w 705256"/>
                <a:gd name="connsiteY3" fmla="*/ 1003592 h 1341346"/>
                <a:gd name="connsiteX4" fmla="*/ 691694 w 705256"/>
                <a:gd name="connsiteY4" fmla="*/ 1062366 h 1341346"/>
                <a:gd name="connsiteX5" fmla="*/ 349396 w 705256"/>
                <a:gd name="connsiteY5" fmla="*/ 1341346 h 1341346"/>
                <a:gd name="connsiteX6" fmla="*/ 7099 w 705256"/>
                <a:gd name="connsiteY6" fmla="*/ 1062366 h 1341346"/>
                <a:gd name="connsiteX7" fmla="*/ 1174 w 705256"/>
                <a:gd name="connsiteY7" fmla="*/ 1003592 h 1341346"/>
                <a:gd name="connsiteX8" fmla="*/ 0 w 705256"/>
                <a:gd name="connsiteY8" fmla="*/ 1003592 h 1341346"/>
                <a:gd name="connsiteX9" fmla="*/ 0 w 705256"/>
                <a:gd name="connsiteY9" fmla="*/ 991950 h 1341346"/>
                <a:gd name="connsiteX10" fmla="*/ 0 w 705256"/>
                <a:gd name="connsiteY10" fmla="*/ 371931 h 1341346"/>
                <a:gd name="connsiteX11" fmla="*/ 2272 w 705256"/>
                <a:gd name="connsiteY11" fmla="*/ 371931 h 1341346"/>
                <a:gd name="connsiteX12" fmla="*/ 0 w 705256"/>
                <a:gd name="connsiteY12" fmla="*/ 349396 h 1341346"/>
                <a:gd name="connsiteX13" fmla="*/ 349396 w 705256"/>
                <a:gd name="connsiteY13" fmla="*/ 0 h 1341346"/>
                <a:gd name="connsiteX14" fmla="*/ 698792 w 705256"/>
                <a:gd name="connsiteY14" fmla="*/ 349396 h 1341346"/>
                <a:gd name="connsiteX15" fmla="*/ 696521 w 705256"/>
                <a:gd name="connsiteY15" fmla="*/ 371931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256" h="1341346">
                  <a:moveTo>
                    <a:pt x="705256" y="817307"/>
                  </a:moveTo>
                  <a:lnTo>
                    <a:pt x="698792" y="991950"/>
                  </a:lnTo>
                  <a:lnTo>
                    <a:pt x="698792" y="1003592"/>
                  </a:lnTo>
                  <a:lnTo>
                    <a:pt x="697619" y="1003592"/>
                  </a:lnTo>
                  <a:lnTo>
                    <a:pt x="691694" y="1062366"/>
                  </a:lnTo>
                  <a:cubicBezTo>
                    <a:pt x="659114" y="1221579"/>
                    <a:pt x="518241" y="1341346"/>
                    <a:pt x="349396" y="1341346"/>
                  </a:cubicBezTo>
                  <a:cubicBezTo>
                    <a:pt x="180551" y="1341346"/>
                    <a:pt x="39679" y="1221579"/>
                    <a:pt x="7099" y="1062366"/>
                  </a:cubicBezTo>
                  <a:lnTo>
                    <a:pt x="1174" y="1003592"/>
                  </a:lnTo>
                  <a:lnTo>
                    <a:pt x="0" y="1003592"/>
                  </a:lnTo>
                  <a:lnTo>
                    <a:pt x="0" y="991950"/>
                  </a:lnTo>
                  <a:lnTo>
                    <a:pt x="0" y="371931"/>
                  </a:lnTo>
                  <a:lnTo>
                    <a:pt x="2272" y="371931"/>
                  </a:lnTo>
                  <a:lnTo>
                    <a:pt x="0" y="349396"/>
                  </a:lnTo>
                  <a:cubicBezTo>
                    <a:pt x="0" y="156430"/>
                    <a:pt x="156430" y="0"/>
                    <a:pt x="349396" y="0"/>
                  </a:cubicBezTo>
                  <a:cubicBezTo>
                    <a:pt x="542362" y="0"/>
                    <a:pt x="698792" y="156430"/>
                    <a:pt x="698792" y="349396"/>
                  </a:cubicBezTo>
                  <a:lnTo>
                    <a:pt x="696521" y="371931"/>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object 3"/>
          <p:cNvSpPr txBox="1"/>
          <p:nvPr/>
        </p:nvSpPr>
        <p:spPr>
          <a:xfrm>
            <a:off x="1290234" y="2702325"/>
            <a:ext cx="10021382" cy="1515800"/>
          </a:xfrm>
          <a:prstGeom prst="rect">
            <a:avLst/>
          </a:prstGeom>
        </p:spPr>
        <p:txBody>
          <a:bodyPr vert="horz" wrap="square" lIns="0" tIns="12700" rIns="0" bIns="0" rtlCol="0">
            <a:spAutoFit/>
          </a:bodyPr>
          <a:lstStyle/>
          <a:p>
            <a:pPr marL="12700" algn="ctr">
              <a:lnSpc>
                <a:spcPct val="100000"/>
              </a:lnSpc>
              <a:spcBef>
                <a:spcPts val="100"/>
              </a:spcBef>
            </a:pPr>
            <a:r>
              <a:rPr lang="en-US" sz="3200" b="1" dirty="0">
                <a:solidFill>
                  <a:srgbClr val="4D4D4F"/>
                </a:solidFill>
                <a:latin typeface="+mn-lt"/>
                <a:ea typeface="Cambria" panose="02040503050406030204" pitchFamily="18" charset="0"/>
                <a:cs typeface="Cambria"/>
              </a:rPr>
              <a:t>Out-of-pocket maximum</a:t>
            </a:r>
          </a:p>
          <a:p>
            <a:pPr marL="12700" algn="ctr">
              <a:lnSpc>
                <a:spcPct val="100000"/>
              </a:lnSpc>
              <a:spcBef>
                <a:spcPts val="100"/>
              </a:spcBef>
            </a:pPr>
            <a:endParaRPr lang="en-US" sz="3200" b="1" dirty="0">
              <a:solidFill>
                <a:srgbClr val="4D4D4F"/>
              </a:solidFill>
              <a:latin typeface="+mn-lt"/>
              <a:ea typeface="Cambria" panose="02040503050406030204" pitchFamily="18" charset="0"/>
              <a:cs typeface="Cambria"/>
            </a:endParaRPr>
          </a:p>
          <a:p>
            <a:pPr marL="12700" algn="ctr">
              <a:lnSpc>
                <a:spcPct val="100000"/>
              </a:lnSpc>
              <a:spcBef>
                <a:spcPts val="100"/>
              </a:spcBef>
            </a:pPr>
            <a:r>
              <a:rPr lang="en-US" sz="3200" dirty="0">
                <a:solidFill>
                  <a:srgbClr val="0082CC"/>
                </a:solidFill>
                <a:latin typeface="+mn-lt"/>
                <a:ea typeface="Cambria" panose="02040503050406030204" pitchFamily="18" charset="0"/>
                <a:cs typeface="Cambria"/>
              </a:rPr>
              <a:t>$2,100</a:t>
            </a:r>
          </a:p>
        </p:txBody>
      </p:sp>
      <p:sp>
        <p:nvSpPr>
          <p:cNvPr id="34" name="Rectangle 33"/>
          <p:cNvSpPr/>
          <p:nvPr/>
        </p:nvSpPr>
        <p:spPr>
          <a:xfrm>
            <a:off x="740050" y="2272250"/>
            <a:ext cx="11121750" cy="2375950"/>
          </a:xfrm>
          <a:prstGeom prst="rect">
            <a:avLst/>
          </a:prstGeom>
          <a:noFill/>
          <a:ln>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2CC"/>
              </a:solidFill>
            </a:endParaRPr>
          </a:p>
        </p:txBody>
      </p:sp>
      <p:sp>
        <p:nvSpPr>
          <p:cNvPr id="36" name="Rectangle 35"/>
          <p:cNvSpPr/>
          <p:nvPr/>
        </p:nvSpPr>
        <p:spPr>
          <a:xfrm>
            <a:off x="736600" y="5029200"/>
            <a:ext cx="11150600" cy="2405862"/>
          </a:xfrm>
          <a:prstGeom prst="rect">
            <a:avLst/>
          </a:prstGeom>
          <a:noFill/>
          <a:ln>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82CC"/>
              </a:solidFill>
            </a:endParaRPr>
          </a:p>
        </p:txBody>
      </p:sp>
      <p:sp>
        <p:nvSpPr>
          <p:cNvPr id="39" name="object 3"/>
          <p:cNvSpPr txBox="1"/>
          <p:nvPr/>
        </p:nvSpPr>
        <p:spPr>
          <a:xfrm>
            <a:off x="977900" y="5412676"/>
            <a:ext cx="10667999" cy="1638910"/>
          </a:xfrm>
          <a:prstGeom prst="rect">
            <a:avLst/>
          </a:prstGeom>
        </p:spPr>
        <p:txBody>
          <a:bodyPr vert="horz" wrap="square" lIns="0" tIns="12700" rIns="0" bIns="0" rtlCol="0">
            <a:spAutoFit/>
          </a:bodyPr>
          <a:lstStyle/>
          <a:p>
            <a:pPr marL="12700" algn="ctr">
              <a:lnSpc>
                <a:spcPct val="100000"/>
              </a:lnSpc>
              <a:spcBef>
                <a:spcPts val="100"/>
              </a:spcBef>
            </a:pPr>
            <a:r>
              <a:rPr lang="en-US" sz="3200" b="1" dirty="0">
                <a:solidFill>
                  <a:srgbClr val="4D4D4F"/>
                </a:solidFill>
                <a:latin typeface="+mn-lt"/>
                <a:ea typeface="Cambria" panose="02040503050406030204" pitchFamily="18" charset="0"/>
                <a:cs typeface="Cambria"/>
              </a:rPr>
              <a:t>Catastrophic coverage</a:t>
            </a:r>
          </a:p>
          <a:p>
            <a:pPr marL="12700" algn="ctr">
              <a:lnSpc>
                <a:spcPct val="100000"/>
              </a:lnSpc>
              <a:spcBef>
                <a:spcPts val="100"/>
              </a:spcBef>
            </a:pPr>
            <a:endParaRPr lang="en-US" sz="3200" b="1" dirty="0">
              <a:solidFill>
                <a:srgbClr val="4D4D4F"/>
              </a:solidFill>
              <a:latin typeface="+mn-lt"/>
              <a:ea typeface="Cambria" panose="02040503050406030204" pitchFamily="18" charset="0"/>
              <a:cs typeface="Cambria"/>
            </a:endParaRPr>
          </a:p>
          <a:p>
            <a:pPr marL="12700" algn="ctr">
              <a:spcBef>
                <a:spcPts val="100"/>
              </a:spcBef>
            </a:pPr>
            <a:r>
              <a:rPr lang="en-US" spc="-10" dirty="0">
                <a:solidFill>
                  <a:srgbClr val="515254"/>
                </a:solidFill>
                <a:latin typeface="Arial"/>
                <a:ea typeface="+mn-ea"/>
                <a:cs typeface="Arial"/>
              </a:rPr>
              <a:t>Once you reach the $2,100 out-of-pocket maximum, you'll automatically enter the Catastrophic Coverage stage and won't have to pay out-of-pocket for covered drugs for the rest of the year.</a:t>
            </a:r>
          </a:p>
        </p:txBody>
      </p:sp>
    </p:spTree>
    <p:extLst>
      <p:ext uri="{BB962C8B-B14F-4D97-AF65-F5344CB8AC3E}">
        <p14:creationId xmlns:p14="http://schemas.microsoft.com/office/powerpoint/2010/main" val="36006414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object 3"/>
          <p:cNvGrpSpPr/>
          <p:nvPr/>
        </p:nvGrpSpPr>
        <p:grpSpPr>
          <a:xfrm>
            <a:off x="6467842" y="3042300"/>
            <a:ext cx="3322320" cy="3322320"/>
            <a:chOff x="6467842" y="3042300"/>
            <a:chExt cx="3322320" cy="3322320"/>
          </a:xfrm>
        </p:grpSpPr>
        <p:pic>
          <p:nvPicPr>
            <p:cNvPr id="4" name="object 4"/>
            <p:cNvPicPr/>
            <p:nvPr/>
          </p:nvPicPr>
          <p:blipFill>
            <a:blip r:embed="rId2" cstate="print"/>
            <a:stretch>
              <a:fillRect/>
            </a:stretch>
          </p:blipFill>
          <p:spPr>
            <a:xfrm>
              <a:off x="6486855" y="3061322"/>
              <a:ext cx="3283673" cy="3283648"/>
            </a:xfrm>
            <a:prstGeom prst="rect">
              <a:avLst/>
            </a:prstGeom>
          </p:spPr>
        </p:pic>
        <p:sp>
          <p:nvSpPr>
            <p:cNvPr id="5" name="object 5"/>
            <p:cNvSpPr/>
            <p:nvPr/>
          </p:nvSpPr>
          <p:spPr>
            <a:xfrm>
              <a:off x="6486860" y="3061318"/>
              <a:ext cx="3284220" cy="3284220"/>
            </a:xfrm>
            <a:custGeom>
              <a:avLst/>
              <a:gdLst/>
              <a:ahLst/>
              <a:cxnLst/>
              <a:rect l="l" t="t" r="r" b="b"/>
              <a:pathLst>
                <a:path w="3284220" h="3284220">
                  <a:moveTo>
                    <a:pt x="1641830" y="3283661"/>
                  </a:moveTo>
                  <a:lnTo>
                    <a:pt x="1690239" y="3282961"/>
                  </a:lnTo>
                  <a:lnTo>
                    <a:pt x="1738300" y="3280874"/>
                  </a:lnTo>
                  <a:lnTo>
                    <a:pt x="1785994" y="3277419"/>
                  </a:lnTo>
                  <a:lnTo>
                    <a:pt x="1833302" y="3272615"/>
                  </a:lnTo>
                  <a:lnTo>
                    <a:pt x="1880204" y="3266482"/>
                  </a:lnTo>
                  <a:lnTo>
                    <a:pt x="1926682" y="3259039"/>
                  </a:lnTo>
                  <a:lnTo>
                    <a:pt x="1972715" y="3250304"/>
                  </a:lnTo>
                  <a:lnTo>
                    <a:pt x="2018286" y="3240299"/>
                  </a:lnTo>
                  <a:lnTo>
                    <a:pt x="2063374" y="3229040"/>
                  </a:lnTo>
                  <a:lnTo>
                    <a:pt x="2107960" y="3216549"/>
                  </a:lnTo>
                  <a:lnTo>
                    <a:pt x="2152025" y="3202844"/>
                  </a:lnTo>
                  <a:lnTo>
                    <a:pt x="2195551" y="3187944"/>
                  </a:lnTo>
                  <a:lnTo>
                    <a:pt x="2238516" y="3171869"/>
                  </a:lnTo>
                  <a:lnTo>
                    <a:pt x="2280903" y="3154637"/>
                  </a:lnTo>
                  <a:lnTo>
                    <a:pt x="2322692" y="3136269"/>
                  </a:lnTo>
                  <a:lnTo>
                    <a:pt x="2363864" y="3116783"/>
                  </a:lnTo>
                  <a:lnTo>
                    <a:pt x="2404400" y="3096198"/>
                  </a:lnTo>
                  <a:lnTo>
                    <a:pt x="2444279" y="3074534"/>
                  </a:lnTo>
                  <a:lnTo>
                    <a:pt x="2483484" y="3051811"/>
                  </a:lnTo>
                  <a:lnTo>
                    <a:pt x="2521995" y="3028047"/>
                  </a:lnTo>
                  <a:lnTo>
                    <a:pt x="2559792" y="3003261"/>
                  </a:lnTo>
                  <a:lnTo>
                    <a:pt x="2596856" y="2977473"/>
                  </a:lnTo>
                  <a:lnTo>
                    <a:pt x="2633169" y="2950702"/>
                  </a:lnTo>
                  <a:lnTo>
                    <a:pt x="2668710" y="2922968"/>
                  </a:lnTo>
                  <a:lnTo>
                    <a:pt x="2703461" y="2894289"/>
                  </a:lnTo>
                  <a:lnTo>
                    <a:pt x="2737402" y="2864685"/>
                  </a:lnTo>
                  <a:lnTo>
                    <a:pt x="2770514" y="2834175"/>
                  </a:lnTo>
                  <a:lnTo>
                    <a:pt x="2802778" y="2802778"/>
                  </a:lnTo>
                  <a:lnTo>
                    <a:pt x="2834175" y="2770514"/>
                  </a:lnTo>
                  <a:lnTo>
                    <a:pt x="2864685" y="2737402"/>
                  </a:lnTo>
                  <a:lnTo>
                    <a:pt x="2894289" y="2703461"/>
                  </a:lnTo>
                  <a:lnTo>
                    <a:pt x="2922968" y="2668710"/>
                  </a:lnTo>
                  <a:lnTo>
                    <a:pt x="2950702" y="2633169"/>
                  </a:lnTo>
                  <a:lnTo>
                    <a:pt x="2977473" y="2596856"/>
                  </a:lnTo>
                  <a:lnTo>
                    <a:pt x="3003261" y="2559792"/>
                  </a:lnTo>
                  <a:lnTo>
                    <a:pt x="3028047" y="2521995"/>
                  </a:lnTo>
                  <a:lnTo>
                    <a:pt x="3051811" y="2483484"/>
                  </a:lnTo>
                  <a:lnTo>
                    <a:pt x="3074534" y="2444279"/>
                  </a:lnTo>
                  <a:lnTo>
                    <a:pt x="3096198" y="2404400"/>
                  </a:lnTo>
                  <a:lnTo>
                    <a:pt x="3116783" y="2363864"/>
                  </a:lnTo>
                  <a:lnTo>
                    <a:pt x="3136269" y="2322692"/>
                  </a:lnTo>
                  <a:lnTo>
                    <a:pt x="3154637" y="2280903"/>
                  </a:lnTo>
                  <a:lnTo>
                    <a:pt x="3171869" y="2238516"/>
                  </a:lnTo>
                  <a:lnTo>
                    <a:pt x="3187944" y="2195551"/>
                  </a:lnTo>
                  <a:lnTo>
                    <a:pt x="3202844" y="2152025"/>
                  </a:lnTo>
                  <a:lnTo>
                    <a:pt x="3216549" y="2107960"/>
                  </a:lnTo>
                  <a:lnTo>
                    <a:pt x="3229040" y="2063374"/>
                  </a:lnTo>
                  <a:lnTo>
                    <a:pt x="3240299" y="2018286"/>
                  </a:lnTo>
                  <a:lnTo>
                    <a:pt x="3250304" y="1972715"/>
                  </a:lnTo>
                  <a:lnTo>
                    <a:pt x="3259039" y="1926682"/>
                  </a:lnTo>
                  <a:lnTo>
                    <a:pt x="3266482" y="1880204"/>
                  </a:lnTo>
                  <a:lnTo>
                    <a:pt x="3272615" y="1833302"/>
                  </a:lnTo>
                  <a:lnTo>
                    <a:pt x="3277419" y="1785994"/>
                  </a:lnTo>
                  <a:lnTo>
                    <a:pt x="3280874" y="1738300"/>
                  </a:lnTo>
                  <a:lnTo>
                    <a:pt x="3282961" y="1690239"/>
                  </a:lnTo>
                  <a:lnTo>
                    <a:pt x="3283661" y="1641830"/>
                  </a:lnTo>
                  <a:lnTo>
                    <a:pt x="3282961" y="1593421"/>
                  </a:lnTo>
                  <a:lnTo>
                    <a:pt x="3280874" y="1545360"/>
                  </a:lnTo>
                  <a:lnTo>
                    <a:pt x="3277419" y="1497666"/>
                  </a:lnTo>
                  <a:lnTo>
                    <a:pt x="3272615" y="1450359"/>
                  </a:lnTo>
                  <a:lnTo>
                    <a:pt x="3266482" y="1403456"/>
                  </a:lnTo>
                  <a:lnTo>
                    <a:pt x="3259039" y="1356979"/>
                  </a:lnTo>
                  <a:lnTo>
                    <a:pt x="3250304" y="1310945"/>
                  </a:lnTo>
                  <a:lnTo>
                    <a:pt x="3240299" y="1265374"/>
                  </a:lnTo>
                  <a:lnTo>
                    <a:pt x="3229040" y="1220286"/>
                  </a:lnTo>
                  <a:lnTo>
                    <a:pt x="3216549" y="1175700"/>
                  </a:lnTo>
                  <a:lnTo>
                    <a:pt x="3202844" y="1131635"/>
                  </a:lnTo>
                  <a:lnTo>
                    <a:pt x="3187944" y="1088110"/>
                  </a:lnTo>
                  <a:lnTo>
                    <a:pt x="3171869" y="1045144"/>
                  </a:lnTo>
                  <a:lnTo>
                    <a:pt x="3154637" y="1002757"/>
                  </a:lnTo>
                  <a:lnTo>
                    <a:pt x="3136269" y="960968"/>
                  </a:lnTo>
                  <a:lnTo>
                    <a:pt x="3116783" y="919796"/>
                  </a:lnTo>
                  <a:lnTo>
                    <a:pt x="3096198" y="879261"/>
                  </a:lnTo>
                  <a:lnTo>
                    <a:pt x="3074534" y="839381"/>
                  </a:lnTo>
                  <a:lnTo>
                    <a:pt x="3051811" y="800176"/>
                  </a:lnTo>
                  <a:lnTo>
                    <a:pt x="3028047" y="761666"/>
                  </a:lnTo>
                  <a:lnTo>
                    <a:pt x="3003261" y="723868"/>
                  </a:lnTo>
                  <a:lnTo>
                    <a:pt x="2977473" y="686804"/>
                  </a:lnTo>
                  <a:lnTo>
                    <a:pt x="2950702" y="650492"/>
                  </a:lnTo>
                  <a:lnTo>
                    <a:pt x="2922968" y="614950"/>
                  </a:lnTo>
                  <a:lnTo>
                    <a:pt x="2894289" y="580199"/>
                  </a:lnTo>
                  <a:lnTo>
                    <a:pt x="2864685" y="546258"/>
                  </a:lnTo>
                  <a:lnTo>
                    <a:pt x="2834175" y="513146"/>
                  </a:lnTo>
                  <a:lnTo>
                    <a:pt x="2802778" y="480882"/>
                  </a:lnTo>
                  <a:lnTo>
                    <a:pt x="2770514" y="449485"/>
                  </a:lnTo>
                  <a:lnTo>
                    <a:pt x="2737402" y="418975"/>
                  </a:lnTo>
                  <a:lnTo>
                    <a:pt x="2703461" y="389371"/>
                  </a:lnTo>
                  <a:lnTo>
                    <a:pt x="2668710" y="360692"/>
                  </a:lnTo>
                  <a:lnTo>
                    <a:pt x="2633169" y="332958"/>
                  </a:lnTo>
                  <a:lnTo>
                    <a:pt x="2596856" y="306187"/>
                  </a:lnTo>
                  <a:lnTo>
                    <a:pt x="2559792" y="280399"/>
                  </a:lnTo>
                  <a:lnTo>
                    <a:pt x="2521995" y="255614"/>
                  </a:lnTo>
                  <a:lnTo>
                    <a:pt x="2483484" y="231849"/>
                  </a:lnTo>
                  <a:lnTo>
                    <a:pt x="2444279" y="209126"/>
                  </a:lnTo>
                  <a:lnTo>
                    <a:pt x="2404400" y="187462"/>
                  </a:lnTo>
                  <a:lnTo>
                    <a:pt x="2363864" y="166878"/>
                  </a:lnTo>
                  <a:lnTo>
                    <a:pt x="2322692" y="147392"/>
                  </a:lnTo>
                  <a:lnTo>
                    <a:pt x="2280903" y="129023"/>
                  </a:lnTo>
                  <a:lnTo>
                    <a:pt x="2238516" y="111792"/>
                  </a:lnTo>
                  <a:lnTo>
                    <a:pt x="2195551" y="95716"/>
                  </a:lnTo>
                  <a:lnTo>
                    <a:pt x="2152025" y="80816"/>
                  </a:lnTo>
                  <a:lnTo>
                    <a:pt x="2107960" y="67111"/>
                  </a:lnTo>
                  <a:lnTo>
                    <a:pt x="2063374" y="54620"/>
                  </a:lnTo>
                  <a:lnTo>
                    <a:pt x="2018286" y="43362"/>
                  </a:lnTo>
                  <a:lnTo>
                    <a:pt x="1972715" y="33356"/>
                  </a:lnTo>
                  <a:lnTo>
                    <a:pt x="1926682" y="24622"/>
                  </a:lnTo>
                  <a:lnTo>
                    <a:pt x="1880204" y="17178"/>
                  </a:lnTo>
                  <a:lnTo>
                    <a:pt x="1833302" y="11045"/>
                  </a:lnTo>
                  <a:lnTo>
                    <a:pt x="1785994" y="6242"/>
                  </a:lnTo>
                  <a:lnTo>
                    <a:pt x="1738300" y="2787"/>
                  </a:lnTo>
                  <a:lnTo>
                    <a:pt x="1690239" y="699"/>
                  </a:lnTo>
                  <a:lnTo>
                    <a:pt x="1641830" y="0"/>
                  </a:lnTo>
                  <a:lnTo>
                    <a:pt x="1593421" y="699"/>
                  </a:lnTo>
                  <a:lnTo>
                    <a:pt x="1545360" y="2787"/>
                  </a:lnTo>
                  <a:lnTo>
                    <a:pt x="1497666" y="6242"/>
                  </a:lnTo>
                  <a:lnTo>
                    <a:pt x="1450359" y="11045"/>
                  </a:lnTo>
                  <a:lnTo>
                    <a:pt x="1403456" y="17178"/>
                  </a:lnTo>
                  <a:lnTo>
                    <a:pt x="1356979" y="24622"/>
                  </a:lnTo>
                  <a:lnTo>
                    <a:pt x="1310945" y="33356"/>
                  </a:lnTo>
                  <a:lnTo>
                    <a:pt x="1265374" y="43362"/>
                  </a:lnTo>
                  <a:lnTo>
                    <a:pt x="1220286" y="54620"/>
                  </a:lnTo>
                  <a:lnTo>
                    <a:pt x="1175700" y="67111"/>
                  </a:lnTo>
                  <a:lnTo>
                    <a:pt x="1131635" y="80816"/>
                  </a:lnTo>
                  <a:lnTo>
                    <a:pt x="1088110" y="95716"/>
                  </a:lnTo>
                  <a:lnTo>
                    <a:pt x="1045144" y="111792"/>
                  </a:lnTo>
                  <a:lnTo>
                    <a:pt x="1002757" y="129023"/>
                  </a:lnTo>
                  <a:lnTo>
                    <a:pt x="960968" y="147392"/>
                  </a:lnTo>
                  <a:lnTo>
                    <a:pt x="919796" y="166878"/>
                  </a:lnTo>
                  <a:lnTo>
                    <a:pt x="879261" y="187462"/>
                  </a:lnTo>
                  <a:lnTo>
                    <a:pt x="839381" y="209126"/>
                  </a:lnTo>
                  <a:lnTo>
                    <a:pt x="800176" y="231849"/>
                  </a:lnTo>
                  <a:lnTo>
                    <a:pt x="761666" y="255614"/>
                  </a:lnTo>
                  <a:lnTo>
                    <a:pt x="723868" y="280399"/>
                  </a:lnTo>
                  <a:lnTo>
                    <a:pt x="686804" y="306187"/>
                  </a:lnTo>
                  <a:lnTo>
                    <a:pt x="650492" y="332958"/>
                  </a:lnTo>
                  <a:lnTo>
                    <a:pt x="614950" y="360692"/>
                  </a:lnTo>
                  <a:lnTo>
                    <a:pt x="580199" y="389371"/>
                  </a:lnTo>
                  <a:lnTo>
                    <a:pt x="546258" y="418975"/>
                  </a:lnTo>
                  <a:lnTo>
                    <a:pt x="513146" y="449485"/>
                  </a:lnTo>
                  <a:lnTo>
                    <a:pt x="480882" y="480882"/>
                  </a:lnTo>
                  <a:lnTo>
                    <a:pt x="449485" y="513146"/>
                  </a:lnTo>
                  <a:lnTo>
                    <a:pt x="418975" y="546258"/>
                  </a:lnTo>
                  <a:lnTo>
                    <a:pt x="389371" y="580199"/>
                  </a:lnTo>
                  <a:lnTo>
                    <a:pt x="360692" y="614950"/>
                  </a:lnTo>
                  <a:lnTo>
                    <a:pt x="332958" y="650492"/>
                  </a:lnTo>
                  <a:lnTo>
                    <a:pt x="306187" y="686804"/>
                  </a:lnTo>
                  <a:lnTo>
                    <a:pt x="280399" y="723868"/>
                  </a:lnTo>
                  <a:lnTo>
                    <a:pt x="255614" y="761666"/>
                  </a:lnTo>
                  <a:lnTo>
                    <a:pt x="231849" y="800176"/>
                  </a:lnTo>
                  <a:lnTo>
                    <a:pt x="209126" y="839381"/>
                  </a:lnTo>
                  <a:lnTo>
                    <a:pt x="187462" y="879261"/>
                  </a:lnTo>
                  <a:lnTo>
                    <a:pt x="166878" y="919796"/>
                  </a:lnTo>
                  <a:lnTo>
                    <a:pt x="147392" y="960968"/>
                  </a:lnTo>
                  <a:lnTo>
                    <a:pt x="129023" y="1002757"/>
                  </a:lnTo>
                  <a:lnTo>
                    <a:pt x="111792" y="1045144"/>
                  </a:lnTo>
                  <a:lnTo>
                    <a:pt x="95716" y="1088110"/>
                  </a:lnTo>
                  <a:lnTo>
                    <a:pt x="80816" y="1131635"/>
                  </a:lnTo>
                  <a:lnTo>
                    <a:pt x="67111" y="1175700"/>
                  </a:lnTo>
                  <a:lnTo>
                    <a:pt x="54620" y="1220286"/>
                  </a:lnTo>
                  <a:lnTo>
                    <a:pt x="43362" y="1265374"/>
                  </a:lnTo>
                  <a:lnTo>
                    <a:pt x="33356" y="1310945"/>
                  </a:lnTo>
                  <a:lnTo>
                    <a:pt x="24622" y="1356979"/>
                  </a:lnTo>
                  <a:lnTo>
                    <a:pt x="17178" y="1403456"/>
                  </a:lnTo>
                  <a:lnTo>
                    <a:pt x="11045" y="1450359"/>
                  </a:lnTo>
                  <a:lnTo>
                    <a:pt x="6242" y="1497666"/>
                  </a:lnTo>
                  <a:lnTo>
                    <a:pt x="2787" y="1545360"/>
                  </a:lnTo>
                  <a:lnTo>
                    <a:pt x="699" y="1593421"/>
                  </a:lnTo>
                  <a:lnTo>
                    <a:pt x="0" y="1641830"/>
                  </a:lnTo>
                  <a:lnTo>
                    <a:pt x="699" y="1690239"/>
                  </a:lnTo>
                  <a:lnTo>
                    <a:pt x="2787" y="1738300"/>
                  </a:lnTo>
                  <a:lnTo>
                    <a:pt x="6242" y="1785994"/>
                  </a:lnTo>
                  <a:lnTo>
                    <a:pt x="11045" y="1833302"/>
                  </a:lnTo>
                  <a:lnTo>
                    <a:pt x="17178" y="1880204"/>
                  </a:lnTo>
                  <a:lnTo>
                    <a:pt x="24622" y="1926682"/>
                  </a:lnTo>
                  <a:lnTo>
                    <a:pt x="33356" y="1972715"/>
                  </a:lnTo>
                  <a:lnTo>
                    <a:pt x="43362" y="2018286"/>
                  </a:lnTo>
                  <a:lnTo>
                    <a:pt x="54620" y="2063374"/>
                  </a:lnTo>
                  <a:lnTo>
                    <a:pt x="67111" y="2107960"/>
                  </a:lnTo>
                  <a:lnTo>
                    <a:pt x="80816" y="2152025"/>
                  </a:lnTo>
                  <a:lnTo>
                    <a:pt x="95716" y="2195551"/>
                  </a:lnTo>
                  <a:lnTo>
                    <a:pt x="111792" y="2238516"/>
                  </a:lnTo>
                  <a:lnTo>
                    <a:pt x="129023" y="2280903"/>
                  </a:lnTo>
                  <a:lnTo>
                    <a:pt x="147392" y="2322692"/>
                  </a:lnTo>
                  <a:lnTo>
                    <a:pt x="166878" y="2363864"/>
                  </a:lnTo>
                  <a:lnTo>
                    <a:pt x="187462" y="2404400"/>
                  </a:lnTo>
                  <a:lnTo>
                    <a:pt x="209126" y="2444279"/>
                  </a:lnTo>
                  <a:lnTo>
                    <a:pt x="231849" y="2483484"/>
                  </a:lnTo>
                  <a:lnTo>
                    <a:pt x="255614" y="2521995"/>
                  </a:lnTo>
                  <a:lnTo>
                    <a:pt x="280399" y="2559792"/>
                  </a:lnTo>
                  <a:lnTo>
                    <a:pt x="306187" y="2596856"/>
                  </a:lnTo>
                  <a:lnTo>
                    <a:pt x="332958" y="2633169"/>
                  </a:lnTo>
                  <a:lnTo>
                    <a:pt x="360692" y="2668710"/>
                  </a:lnTo>
                  <a:lnTo>
                    <a:pt x="389371" y="2703461"/>
                  </a:lnTo>
                  <a:lnTo>
                    <a:pt x="418975" y="2737402"/>
                  </a:lnTo>
                  <a:lnTo>
                    <a:pt x="449485" y="2770514"/>
                  </a:lnTo>
                  <a:lnTo>
                    <a:pt x="480882" y="2802778"/>
                  </a:lnTo>
                  <a:lnTo>
                    <a:pt x="513146" y="2834175"/>
                  </a:lnTo>
                  <a:lnTo>
                    <a:pt x="546258" y="2864685"/>
                  </a:lnTo>
                  <a:lnTo>
                    <a:pt x="580199" y="2894289"/>
                  </a:lnTo>
                  <a:lnTo>
                    <a:pt x="614950" y="2922968"/>
                  </a:lnTo>
                  <a:lnTo>
                    <a:pt x="650492" y="2950702"/>
                  </a:lnTo>
                  <a:lnTo>
                    <a:pt x="686804" y="2977473"/>
                  </a:lnTo>
                  <a:lnTo>
                    <a:pt x="723868" y="3003261"/>
                  </a:lnTo>
                  <a:lnTo>
                    <a:pt x="761666" y="3028047"/>
                  </a:lnTo>
                  <a:lnTo>
                    <a:pt x="800176" y="3051811"/>
                  </a:lnTo>
                  <a:lnTo>
                    <a:pt x="839381" y="3074534"/>
                  </a:lnTo>
                  <a:lnTo>
                    <a:pt x="879261" y="3096198"/>
                  </a:lnTo>
                  <a:lnTo>
                    <a:pt x="919796" y="3116783"/>
                  </a:lnTo>
                  <a:lnTo>
                    <a:pt x="960968" y="3136269"/>
                  </a:lnTo>
                  <a:lnTo>
                    <a:pt x="1002757" y="3154637"/>
                  </a:lnTo>
                  <a:lnTo>
                    <a:pt x="1045144" y="3171869"/>
                  </a:lnTo>
                  <a:lnTo>
                    <a:pt x="1088110" y="3187944"/>
                  </a:lnTo>
                  <a:lnTo>
                    <a:pt x="1131635" y="3202844"/>
                  </a:lnTo>
                  <a:lnTo>
                    <a:pt x="1175700" y="3216549"/>
                  </a:lnTo>
                  <a:lnTo>
                    <a:pt x="1220286" y="3229040"/>
                  </a:lnTo>
                  <a:lnTo>
                    <a:pt x="1265374" y="3240299"/>
                  </a:lnTo>
                  <a:lnTo>
                    <a:pt x="1310945" y="3250304"/>
                  </a:lnTo>
                  <a:lnTo>
                    <a:pt x="1356979" y="3259039"/>
                  </a:lnTo>
                  <a:lnTo>
                    <a:pt x="1403456" y="3266482"/>
                  </a:lnTo>
                  <a:lnTo>
                    <a:pt x="1450359" y="3272615"/>
                  </a:lnTo>
                  <a:lnTo>
                    <a:pt x="1497666" y="3277419"/>
                  </a:lnTo>
                  <a:lnTo>
                    <a:pt x="1545360" y="3280874"/>
                  </a:lnTo>
                  <a:lnTo>
                    <a:pt x="1593421" y="3282961"/>
                  </a:lnTo>
                  <a:lnTo>
                    <a:pt x="1641830" y="3283661"/>
                  </a:lnTo>
                  <a:close/>
                </a:path>
              </a:pathLst>
            </a:custGeom>
            <a:ln w="38036">
              <a:noFill/>
            </a:ln>
          </p:spPr>
          <p:txBody>
            <a:bodyPr wrap="square" lIns="0" tIns="0" rIns="0" bIns="0" rtlCol="0"/>
            <a:lstStyle/>
            <a:p>
              <a:endParaRPr/>
            </a:p>
          </p:txBody>
        </p:sp>
      </p:grpSp>
      <p:grpSp>
        <p:nvGrpSpPr>
          <p:cNvPr id="6" name="object 6"/>
          <p:cNvGrpSpPr/>
          <p:nvPr/>
        </p:nvGrpSpPr>
        <p:grpSpPr>
          <a:xfrm>
            <a:off x="1552940" y="3042297"/>
            <a:ext cx="3327400" cy="3327400"/>
            <a:chOff x="1552940" y="3042297"/>
            <a:chExt cx="3327400" cy="3327400"/>
          </a:xfrm>
        </p:grpSpPr>
        <p:pic>
          <p:nvPicPr>
            <p:cNvPr id="7" name="object 7"/>
            <p:cNvPicPr/>
            <p:nvPr/>
          </p:nvPicPr>
          <p:blipFill>
            <a:blip r:embed="rId3" cstate="print"/>
            <a:stretch>
              <a:fillRect/>
            </a:stretch>
          </p:blipFill>
          <p:spPr>
            <a:xfrm>
              <a:off x="1571993" y="3061347"/>
              <a:ext cx="3289300" cy="3289300"/>
            </a:xfrm>
            <a:prstGeom prst="rect">
              <a:avLst/>
            </a:prstGeom>
          </p:spPr>
        </p:pic>
        <p:sp>
          <p:nvSpPr>
            <p:cNvPr id="8" name="object 8"/>
            <p:cNvSpPr/>
            <p:nvPr/>
          </p:nvSpPr>
          <p:spPr>
            <a:xfrm>
              <a:off x="1571990" y="3061347"/>
              <a:ext cx="3289300" cy="3289300"/>
            </a:xfrm>
            <a:custGeom>
              <a:avLst/>
              <a:gdLst/>
              <a:ahLst/>
              <a:cxnLst/>
              <a:rect l="l" t="t" r="r" b="b"/>
              <a:pathLst>
                <a:path w="3289300" h="3289300">
                  <a:moveTo>
                    <a:pt x="1644650" y="3289300"/>
                  </a:moveTo>
                  <a:lnTo>
                    <a:pt x="1693142" y="3288598"/>
                  </a:lnTo>
                  <a:lnTo>
                    <a:pt x="1741285" y="3286508"/>
                  </a:lnTo>
                  <a:lnTo>
                    <a:pt x="1789061" y="3283047"/>
                  </a:lnTo>
                  <a:lnTo>
                    <a:pt x="1836451" y="3278235"/>
                  </a:lnTo>
                  <a:lnTo>
                    <a:pt x="1883434" y="3272091"/>
                  </a:lnTo>
                  <a:lnTo>
                    <a:pt x="1929991" y="3264635"/>
                  </a:lnTo>
                  <a:lnTo>
                    <a:pt x="1976104" y="3255886"/>
                  </a:lnTo>
                  <a:lnTo>
                    <a:pt x="2021753" y="3245863"/>
                  </a:lnTo>
                  <a:lnTo>
                    <a:pt x="2066919" y="3234586"/>
                  </a:lnTo>
                  <a:lnTo>
                    <a:pt x="2111582" y="3222073"/>
                  </a:lnTo>
                  <a:lnTo>
                    <a:pt x="2155723" y="3208344"/>
                  </a:lnTo>
                  <a:lnTo>
                    <a:pt x="2199323" y="3193419"/>
                  </a:lnTo>
                  <a:lnTo>
                    <a:pt x="2242362" y="3177316"/>
                  </a:lnTo>
                  <a:lnTo>
                    <a:pt x="2284822" y="3160055"/>
                  </a:lnTo>
                  <a:lnTo>
                    <a:pt x="2326683" y="3141655"/>
                  </a:lnTo>
                  <a:lnTo>
                    <a:pt x="2367926" y="3122136"/>
                  </a:lnTo>
                  <a:lnTo>
                    <a:pt x="2408531" y="3101516"/>
                  </a:lnTo>
                  <a:lnTo>
                    <a:pt x="2448479" y="3079815"/>
                  </a:lnTo>
                  <a:lnTo>
                    <a:pt x="2487751" y="3057053"/>
                  </a:lnTo>
                  <a:lnTo>
                    <a:pt x="2526328" y="3033248"/>
                  </a:lnTo>
                  <a:lnTo>
                    <a:pt x="2564190" y="3008420"/>
                  </a:lnTo>
                  <a:lnTo>
                    <a:pt x="2601318" y="2982587"/>
                  </a:lnTo>
                  <a:lnTo>
                    <a:pt x="2637693" y="2955771"/>
                  </a:lnTo>
                  <a:lnTo>
                    <a:pt x="2673295" y="2927989"/>
                  </a:lnTo>
                  <a:lnTo>
                    <a:pt x="2708105" y="2899261"/>
                  </a:lnTo>
                  <a:lnTo>
                    <a:pt x="2742105" y="2869606"/>
                  </a:lnTo>
                  <a:lnTo>
                    <a:pt x="2775274" y="2839044"/>
                  </a:lnTo>
                  <a:lnTo>
                    <a:pt x="2807593" y="2807593"/>
                  </a:lnTo>
                  <a:lnTo>
                    <a:pt x="2839044" y="2775274"/>
                  </a:lnTo>
                  <a:lnTo>
                    <a:pt x="2869606" y="2742105"/>
                  </a:lnTo>
                  <a:lnTo>
                    <a:pt x="2899261" y="2708105"/>
                  </a:lnTo>
                  <a:lnTo>
                    <a:pt x="2927989" y="2673295"/>
                  </a:lnTo>
                  <a:lnTo>
                    <a:pt x="2955771" y="2637693"/>
                  </a:lnTo>
                  <a:lnTo>
                    <a:pt x="2982587" y="2601318"/>
                  </a:lnTo>
                  <a:lnTo>
                    <a:pt x="3008420" y="2564190"/>
                  </a:lnTo>
                  <a:lnTo>
                    <a:pt x="3033248" y="2526328"/>
                  </a:lnTo>
                  <a:lnTo>
                    <a:pt x="3057053" y="2487751"/>
                  </a:lnTo>
                  <a:lnTo>
                    <a:pt x="3079815" y="2448479"/>
                  </a:lnTo>
                  <a:lnTo>
                    <a:pt x="3101516" y="2408531"/>
                  </a:lnTo>
                  <a:lnTo>
                    <a:pt x="3122136" y="2367926"/>
                  </a:lnTo>
                  <a:lnTo>
                    <a:pt x="3141655" y="2326683"/>
                  </a:lnTo>
                  <a:lnTo>
                    <a:pt x="3160055" y="2284822"/>
                  </a:lnTo>
                  <a:lnTo>
                    <a:pt x="3177316" y="2242362"/>
                  </a:lnTo>
                  <a:lnTo>
                    <a:pt x="3193419" y="2199323"/>
                  </a:lnTo>
                  <a:lnTo>
                    <a:pt x="3208344" y="2155723"/>
                  </a:lnTo>
                  <a:lnTo>
                    <a:pt x="3222073" y="2111582"/>
                  </a:lnTo>
                  <a:lnTo>
                    <a:pt x="3234586" y="2066919"/>
                  </a:lnTo>
                  <a:lnTo>
                    <a:pt x="3245863" y="2021753"/>
                  </a:lnTo>
                  <a:lnTo>
                    <a:pt x="3255886" y="1976104"/>
                  </a:lnTo>
                  <a:lnTo>
                    <a:pt x="3264635" y="1929991"/>
                  </a:lnTo>
                  <a:lnTo>
                    <a:pt x="3272091" y="1883434"/>
                  </a:lnTo>
                  <a:lnTo>
                    <a:pt x="3278235" y="1836451"/>
                  </a:lnTo>
                  <a:lnTo>
                    <a:pt x="3283047" y="1789061"/>
                  </a:lnTo>
                  <a:lnTo>
                    <a:pt x="3286508" y="1741285"/>
                  </a:lnTo>
                  <a:lnTo>
                    <a:pt x="3288598" y="1693142"/>
                  </a:lnTo>
                  <a:lnTo>
                    <a:pt x="3289300" y="1644650"/>
                  </a:lnTo>
                  <a:lnTo>
                    <a:pt x="3288598" y="1596157"/>
                  </a:lnTo>
                  <a:lnTo>
                    <a:pt x="3286508" y="1548014"/>
                  </a:lnTo>
                  <a:lnTo>
                    <a:pt x="3283047" y="1500238"/>
                  </a:lnTo>
                  <a:lnTo>
                    <a:pt x="3278235" y="1452848"/>
                  </a:lnTo>
                  <a:lnTo>
                    <a:pt x="3272091" y="1405865"/>
                  </a:lnTo>
                  <a:lnTo>
                    <a:pt x="3264635" y="1359308"/>
                  </a:lnTo>
                  <a:lnTo>
                    <a:pt x="3255886" y="1313195"/>
                  </a:lnTo>
                  <a:lnTo>
                    <a:pt x="3245863" y="1267546"/>
                  </a:lnTo>
                  <a:lnTo>
                    <a:pt x="3234586" y="1222380"/>
                  </a:lnTo>
                  <a:lnTo>
                    <a:pt x="3222073" y="1177717"/>
                  </a:lnTo>
                  <a:lnTo>
                    <a:pt x="3208344" y="1133576"/>
                  </a:lnTo>
                  <a:lnTo>
                    <a:pt x="3193419" y="1089976"/>
                  </a:lnTo>
                  <a:lnTo>
                    <a:pt x="3177316" y="1046937"/>
                  </a:lnTo>
                  <a:lnTo>
                    <a:pt x="3160055" y="1004477"/>
                  </a:lnTo>
                  <a:lnTo>
                    <a:pt x="3141655" y="962616"/>
                  </a:lnTo>
                  <a:lnTo>
                    <a:pt x="3122136" y="921373"/>
                  </a:lnTo>
                  <a:lnTo>
                    <a:pt x="3101516" y="880768"/>
                  </a:lnTo>
                  <a:lnTo>
                    <a:pt x="3079815" y="840820"/>
                  </a:lnTo>
                  <a:lnTo>
                    <a:pt x="3057053" y="801548"/>
                  </a:lnTo>
                  <a:lnTo>
                    <a:pt x="3033248" y="762971"/>
                  </a:lnTo>
                  <a:lnTo>
                    <a:pt x="3008420" y="725109"/>
                  </a:lnTo>
                  <a:lnTo>
                    <a:pt x="2982587" y="687981"/>
                  </a:lnTo>
                  <a:lnTo>
                    <a:pt x="2955771" y="651606"/>
                  </a:lnTo>
                  <a:lnTo>
                    <a:pt x="2927989" y="616004"/>
                  </a:lnTo>
                  <a:lnTo>
                    <a:pt x="2899261" y="581194"/>
                  </a:lnTo>
                  <a:lnTo>
                    <a:pt x="2869606" y="547194"/>
                  </a:lnTo>
                  <a:lnTo>
                    <a:pt x="2839044" y="514025"/>
                  </a:lnTo>
                  <a:lnTo>
                    <a:pt x="2807593" y="481706"/>
                  </a:lnTo>
                  <a:lnTo>
                    <a:pt x="2775274" y="450255"/>
                  </a:lnTo>
                  <a:lnTo>
                    <a:pt x="2742105" y="419693"/>
                  </a:lnTo>
                  <a:lnTo>
                    <a:pt x="2708105" y="390038"/>
                  </a:lnTo>
                  <a:lnTo>
                    <a:pt x="2673295" y="361310"/>
                  </a:lnTo>
                  <a:lnTo>
                    <a:pt x="2637693" y="333528"/>
                  </a:lnTo>
                  <a:lnTo>
                    <a:pt x="2601318" y="306712"/>
                  </a:lnTo>
                  <a:lnTo>
                    <a:pt x="2564190" y="280879"/>
                  </a:lnTo>
                  <a:lnTo>
                    <a:pt x="2526328" y="256051"/>
                  </a:lnTo>
                  <a:lnTo>
                    <a:pt x="2487751" y="232246"/>
                  </a:lnTo>
                  <a:lnTo>
                    <a:pt x="2448479" y="209484"/>
                  </a:lnTo>
                  <a:lnTo>
                    <a:pt x="2408531" y="187783"/>
                  </a:lnTo>
                  <a:lnTo>
                    <a:pt x="2367926" y="167163"/>
                  </a:lnTo>
                  <a:lnTo>
                    <a:pt x="2326683" y="147644"/>
                  </a:lnTo>
                  <a:lnTo>
                    <a:pt x="2284822" y="129244"/>
                  </a:lnTo>
                  <a:lnTo>
                    <a:pt x="2242362" y="111983"/>
                  </a:lnTo>
                  <a:lnTo>
                    <a:pt x="2199323" y="95880"/>
                  </a:lnTo>
                  <a:lnTo>
                    <a:pt x="2155723" y="80955"/>
                  </a:lnTo>
                  <a:lnTo>
                    <a:pt x="2111582" y="67226"/>
                  </a:lnTo>
                  <a:lnTo>
                    <a:pt x="2066919" y="54713"/>
                  </a:lnTo>
                  <a:lnTo>
                    <a:pt x="2021753" y="43436"/>
                  </a:lnTo>
                  <a:lnTo>
                    <a:pt x="1976104" y="33413"/>
                  </a:lnTo>
                  <a:lnTo>
                    <a:pt x="1929991" y="24664"/>
                  </a:lnTo>
                  <a:lnTo>
                    <a:pt x="1883434" y="17208"/>
                  </a:lnTo>
                  <a:lnTo>
                    <a:pt x="1836451" y="11064"/>
                  </a:lnTo>
                  <a:lnTo>
                    <a:pt x="1789061" y="6252"/>
                  </a:lnTo>
                  <a:lnTo>
                    <a:pt x="1741285" y="2791"/>
                  </a:lnTo>
                  <a:lnTo>
                    <a:pt x="1693142" y="701"/>
                  </a:lnTo>
                  <a:lnTo>
                    <a:pt x="1644650" y="0"/>
                  </a:lnTo>
                  <a:lnTo>
                    <a:pt x="1596157" y="701"/>
                  </a:lnTo>
                  <a:lnTo>
                    <a:pt x="1548014" y="2791"/>
                  </a:lnTo>
                  <a:lnTo>
                    <a:pt x="1500238" y="6252"/>
                  </a:lnTo>
                  <a:lnTo>
                    <a:pt x="1452848" y="11064"/>
                  </a:lnTo>
                  <a:lnTo>
                    <a:pt x="1405865" y="17208"/>
                  </a:lnTo>
                  <a:lnTo>
                    <a:pt x="1359308" y="24664"/>
                  </a:lnTo>
                  <a:lnTo>
                    <a:pt x="1313195" y="33413"/>
                  </a:lnTo>
                  <a:lnTo>
                    <a:pt x="1267546" y="43436"/>
                  </a:lnTo>
                  <a:lnTo>
                    <a:pt x="1222380" y="54713"/>
                  </a:lnTo>
                  <a:lnTo>
                    <a:pt x="1177717" y="67226"/>
                  </a:lnTo>
                  <a:lnTo>
                    <a:pt x="1133576" y="80955"/>
                  </a:lnTo>
                  <a:lnTo>
                    <a:pt x="1089976" y="95880"/>
                  </a:lnTo>
                  <a:lnTo>
                    <a:pt x="1046937" y="111983"/>
                  </a:lnTo>
                  <a:lnTo>
                    <a:pt x="1004477" y="129244"/>
                  </a:lnTo>
                  <a:lnTo>
                    <a:pt x="962616" y="147644"/>
                  </a:lnTo>
                  <a:lnTo>
                    <a:pt x="921373" y="167163"/>
                  </a:lnTo>
                  <a:lnTo>
                    <a:pt x="880768" y="187783"/>
                  </a:lnTo>
                  <a:lnTo>
                    <a:pt x="840820" y="209484"/>
                  </a:lnTo>
                  <a:lnTo>
                    <a:pt x="801548" y="232246"/>
                  </a:lnTo>
                  <a:lnTo>
                    <a:pt x="762971" y="256051"/>
                  </a:lnTo>
                  <a:lnTo>
                    <a:pt x="725109" y="280879"/>
                  </a:lnTo>
                  <a:lnTo>
                    <a:pt x="687981" y="306712"/>
                  </a:lnTo>
                  <a:lnTo>
                    <a:pt x="651606" y="333528"/>
                  </a:lnTo>
                  <a:lnTo>
                    <a:pt x="616004" y="361310"/>
                  </a:lnTo>
                  <a:lnTo>
                    <a:pt x="581194" y="390038"/>
                  </a:lnTo>
                  <a:lnTo>
                    <a:pt x="547194" y="419693"/>
                  </a:lnTo>
                  <a:lnTo>
                    <a:pt x="514025" y="450255"/>
                  </a:lnTo>
                  <a:lnTo>
                    <a:pt x="481706" y="481706"/>
                  </a:lnTo>
                  <a:lnTo>
                    <a:pt x="450255" y="514025"/>
                  </a:lnTo>
                  <a:lnTo>
                    <a:pt x="419693" y="547194"/>
                  </a:lnTo>
                  <a:lnTo>
                    <a:pt x="390038" y="581194"/>
                  </a:lnTo>
                  <a:lnTo>
                    <a:pt x="361310" y="616004"/>
                  </a:lnTo>
                  <a:lnTo>
                    <a:pt x="333528" y="651606"/>
                  </a:lnTo>
                  <a:lnTo>
                    <a:pt x="306712" y="687981"/>
                  </a:lnTo>
                  <a:lnTo>
                    <a:pt x="280879" y="725109"/>
                  </a:lnTo>
                  <a:lnTo>
                    <a:pt x="256051" y="762971"/>
                  </a:lnTo>
                  <a:lnTo>
                    <a:pt x="232246" y="801548"/>
                  </a:lnTo>
                  <a:lnTo>
                    <a:pt x="209484" y="840820"/>
                  </a:lnTo>
                  <a:lnTo>
                    <a:pt x="187783" y="880768"/>
                  </a:lnTo>
                  <a:lnTo>
                    <a:pt x="167163" y="921373"/>
                  </a:lnTo>
                  <a:lnTo>
                    <a:pt x="147644" y="962616"/>
                  </a:lnTo>
                  <a:lnTo>
                    <a:pt x="129244" y="1004477"/>
                  </a:lnTo>
                  <a:lnTo>
                    <a:pt x="111983" y="1046937"/>
                  </a:lnTo>
                  <a:lnTo>
                    <a:pt x="95880" y="1089976"/>
                  </a:lnTo>
                  <a:lnTo>
                    <a:pt x="80955" y="1133576"/>
                  </a:lnTo>
                  <a:lnTo>
                    <a:pt x="67226" y="1177717"/>
                  </a:lnTo>
                  <a:lnTo>
                    <a:pt x="54713" y="1222380"/>
                  </a:lnTo>
                  <a:lnTo>
                    <a:pt x="43436" y="1267546"/>
                  </a:lnTo>
                  <a:lnTo>
                    <a:pt x="33413" y="1313195"/>
                  </a:lnTo>
                  <a:lnTo>
                    <a:pt x="24664" y="1359308"/>
                  </a:lnTo>
                  <a:lnTo>
                    <a:pt x="17208" y="1405865"/>
                  </a:lnTo>
                  <a:lnTo>
                    <a:pt x="11064" y="1452848"/>
                  </a:lnTo>
                  <a:lnTo>
                    <a:pt x="6252" y="1500238"/>
                  </a:lnTo>
                  <a:lnTo>
                    <a:pt x="2791" y="1548014"/>
                  </a:lnTo>
                  <a:lnTo>
                    <a:pt x="701" y="1596157"/>
                  </a:lnTo>
                  <a:lnTo>
                    <a:pt x="0" y="1644650"/>
                  </a:lnTo>
                  <a:lnTo>
                    <a:pt x="701" y="1693142"/>
                  </a:lnTo>
                  <a:lnTo>
                    <a:pt x="2791" y="1741285"/>
                  </a:lnTo>
                  <a:lnTo>
                    <a:pt x="6252" y="1789061"/>
                  </a:lnTo>
                  <a:lnTo>
                    <a:pt x="11064" y="1836451"/>
                  </a:lnTo>
                  <a:lnTo>
                    <a:pt x="17208" y="1883434"/>
                  </a:lnTo>
                  <a:lnTo>
                    <a:pt x="24664" y="1929991"/>
                  </a:lnTo>
                  <a:lnTo>
                    <a:pt x="33413" y="1976104"/>
                  </a:lnTo>
                  <a:lnTo>
                    <a:pt x="43436" y="2021753"/>
                  </a:lnTo>
                  <a:lnTo>
                    <a:pt x="54713" y="2066919"/>
                  </a:lnTo>
                  <a:lnTo>
                    <a:pt x="67226" y="2111582"/>
                  </a:lnTo>
                  <a:lnTo>
                    <a:pt x="80955" y="2155723"/>
                  </a:lnTo>
                  <a:lnTo>
                    <a:pt x="95880" y="2199323"/>
                  </a:lnTo>
                  <a:lnTo>
                    <a:pt x="111983" y="2242362"/>
                  </a:lnTo>
                  <a:lnTo>
                    <a:pt x="129244" y="2284822"/>
                  </a:lnTo>
                  <a:lnTo>
                    <a:pt x="147644" y="2326683"/>
                  </a:lnTo>
                  <a:lnTo>
                    <a:pt x="167163" y="2367926"/>
                  </a:lnTo>
                  <a:lnTo>
                    <a:pt x="187783" y="2408531"/>
                  </a:lnTo>
                  <a:lnTo>
                    <a:pt x="209484" y="2448479"/>
                  </a:lnTo>
                  <a:lnTo>
                    <a:pt x="232246" y="2487751"/>
                  </a:lnTo>
                  <a:lnTo>
                    <a:pt x="256051" y="2526328"/>
                  </a:lnTo>
                  <a:lnTo>
                    <a:pt x="280879" y="2564190"/>
                  </a:lnTo>
                  <a:lnTo>
                    <a:pt x="306712" y="2601318"/>
                  </a:lnTo>
                  <a:lnTo>
                    <a:pt x="333528" y="2637693"/>
                  </a:lnTo>
                  <a:lnTo>
                    <a:pt x="361310" y="2673295"/>
                  </a:lnTo>
                  <a:lnTo>
                    <a:pt x="390038" y="2708105"/>
                  </a:lnTo>
                  <a:lnTo>
                    <a:pt x="419693" y="2742105"/>
                  </a:lnTo>
                  <a:lnTo>
                    <a:pt x="450255" y="2775274"/>
                  </a:lnTo>
                  <a:lnTo>
                    <a:pt x="481706" y="2807593"/>
                  </a:lnTo>
                  <a:lnTo>
                    <a:pt x="514025" y="2839044"/>
                  </a:lnTo>
                  <a:lnTo>
                    <a:pt x="547194" y="2869606"/>
                  </a:lnTo>
                  <a:lnTo>
                    <a:pt x="581194" y="2899261"/>
                  </a:lnTo>
                  <a:lnTo>
                    <a:pt x="616004" y="2927989"/>
                  </a:lnTo>
                  <a:lnTo>
                    <a:pt x="651606" y="2955771"/>
                  </a:lnTo>
                  <a:lnTo>
                    <a:pt x="687981" y="2982587"/>
                  </a:lnTo>
                  <a:lnTo>
                    <a:pt x="725109" y="3008420"/>
                  </a:lnTo>
                  <a:lnTo>
                    <a:pt x="762971" y="3033248"/>
                  </a:lnTo>
                  <a:lnTo>
                    <a:pt x="801548" y="3057053"/>
                  </a:lnTo>
                  <a:lnTo>
                    <a:pt x="840820" y="3079815"/>
                  </a:lnTo>
                  <a:lnTo>
                    <a:pt x="880768" y="3101516"/>
                  </a:lnTo>
                  <a:lnTo>
                    <a:pt x="921373" y="3122136"/>
                  </a:lnTo>
                  <a:lnTo>
                    <a:pt x="962616" y="3141655"/>
                  </a:lnTo>
                  <a:lnTo>
                    <a:pt x="1004477" y="3160055"/>
                  </a:lnTo>
                  <a:lnTo>
                    <a:pt x="1046937" y="3177316"/>
                  </a:lnTo>
                  <a:lnTo>
                    <a:pt x="1089976" y="3193419"/>
                  </a:lnTo>
                  <a:lnTo>
                    <a:pt x="1133576" y="3208344"/>
                  </a:lnTo>
                  <a:lnTo>
                    <a:pt x="1177717" y="3222073"/>
                  </a:lnTo>
                  <a:lnTo>
                    <a:pt x="1222380" y="3234586"/>
                  </a:lnTo>
                  <a:lnTo>
                    <a:pt x="1267546" y="3245863"/>
                  </a:lnTo>
                  <a:lnTo>
                    <a:pt x="1313195" y="3255886"/>
                  </a:lnTo>
                  <a:lnTo>
                    <a:pt x="1359308" y="3264635"/>
                  </a:lnTo>
                  <a:lnTo>
                    <a:pt x="1405865" y="3272091"/>
                  </a:lnTo>
                  <a:lnTo>
                    <a:pt x="1452848" y="3278235"/>
                  </a:lnTo>
                  <a:lnTo>
                    <a:pt x="1500238" y="3283047"/>
                  </a:lnTo>
                  <a:lnTo>
                    <a:pt x="1548014" y="3286508"/>
                  </a:lnTo>
                  <a:lnTo>
                    <a:pt x="1596157" y="3288598"/>
                  </a:lnTo>
                  <a:lnTo>
                    <a:pt x="1644650" y="3289300"/>
                  </a:lnTo>
                  <a:close/>
                </a:path>
              </a:pathLst>
            </a:custGeom>
            <a:ln w="38100">
              <a:noFill/>
            </a:ln>
          </p:spPr>
          <p:txBody>
            <a:bodyPr wrap="square" lIns="0" tIns="0" rIns="0" bIns="0" rtlCol="0"/>
            <a:lstStyle/>
            <a:p>
              <a:endParaRPr/>
            </a:p>
          </p:txBody>
        </p:sp>
      </p:grpSp>
      <p:grpSp>
        <p:nvGrpSpPr>
          <p:cNvPr id="9" name="object 9"/>
          <p:cNvGrpSpPr/>
          <p:nvPr/>
        </p:nvGrpSpPr>
        <p:grpSpPr>
          <a:xfrm>
            <a:off x="11377041" y="3037973"/>
            <a:ext cx="3326129" cy="3326129"/>
            <a:chOff x="11377041" y="3037973"/>
            <a:chExt cx="3326129" cy="3326129"/>
          </a:xfrm>
        </p:grpSpPr>
        <p:pic>
          <p:nvPicPr>
            <p:cNvPr id="10" name="object 10"/>
            <p:cNvPicPr/>
            <p:nvPr/>
          </p:nvPicPr>
          <p:blipFill>
            <a:blip r:embed="rId4" cstate="print"/>
            <a:stretch>
              <a:fillRect/>
            </a:stretch>
          </p:blipFill>
          <p:spPr>
            <a:xfrm>
              <a:off x="11400587" y="3061525"/>
              <a:ext cx="3278911" cy="3278924"/>
            </a:xfrm>
            <a:prstGeom prst="rect">
              <a:avLst/>
            </a:prstGeom>
          </p:spPr>
        </p:pic>
        <p:sp>
          <p:nvSpPr>
            <p:cNvPr id="11" name="object 11"/>
            <p:cNvSpPr/>
            <p:nvPr/>
          </p:nvSpPr>
          <p:spPr>
            <a:xfrm>
              <a:off x="11400593" y="3061525"/>
              <a:ext cx="3279140" cy="3279140"/>
            </a:xfrm>
            <a:custGeom>
              <a:avLst/>
              <a:gdLst/>
              <a:ahLst/>
              <a:cxnLst/>
              <a:rect l="l" t="t" r="r" b="b"/>
              <a:pathLst>
                <a:path w="3279140" h="3279140">
                  <a:moveTo>
                    <a:pt x="1639455" y="3278924"/>
                  </a:moveTo>
                  <a:lnTo>
                    <a:pt x="1591116" y="3278225"/>
                  </a:lnTo>
                  <a:lnTo>
                    <a:pt x="1543125" y="3276141"/>
                  </a:lnTo>
                  <a:lnTo>
                    <a:pt x="1495500" y="3272690"/>
                  </a:lnTo>
                  <a:lnTo>
                    <a:pt x="1448260" y="3267894"/>
                  </a:lnTo>
                  <a:lnTo>
                    <a:pt x="1401425" y="3261770"/>
                  </a:lnTo>
                  <a:lnTo>
                    <a:pt x="1355015" y="3254337"/>
                  </a:lnTo>
                  <a:lnTo>
                    <a:pt x="1309048" y="3245616"/>
                  </a:lnTo>
                  <a:lnTo>
                    <a:pt x="1263543" y="3235624"/>
                  </a:lnTo>
                  <a:lnTo>
                    <a:pt x="1218520" y="3224382"/>
                  </a:lnTo>
                  <a:lnTo>
                    <a:pt x="1173998" y="3211909"/>
                  </a:lnTo>
                  <a:lnTo>
                    <a:pt x="1129997" y="3198224"/>
                  </a:lnTo>
                  <a:lnTo>
                    <a:pt x="1086534" y="3183345"/>
                  </a:lnTo>
                  <a:lnTo>
                    <a:pt x="1043631" y="3167293"/>
                  </a:lnTo>
                  <a:lnTo>
                    <a:pt x="1001305" y="3150087"/>
                  </a:lnTo>
                  <a:lnTo>
                    <a:pt x="959576" y="3131745"/>
                  </a:lnTo>
                  <a:lnTo>
                    <a:pt x="918464" y="3112287"/>
                  </a:lnTo>
                  <a:lnTo>
                    <a:pt x="877987" y="3091732"/>
                  </a:lnTo>
                  <a:lnTo>
                    <a:pt x="838165" y="3070100"/>
                  </a:lnTo>
                  <a:lnTo>
                    <a:pt x="799017" y="3047409"/>
                  </a:lnTo>
                  <a:lnTo>
                    <a:pt x="760562" y="3023680"/>
                  </a:lnTo>
                  <a:lnTo>
                    <a:pt x="722820" y="2998930"/>
                  </a:lnTo>
                  <a:lnTo>
                    <a:pt x="685809" y="2973179"/>
                  </a:lnTo>
                  <a:lnTo>
                    <a:pt x="649549" y="2946447"/>
                  </a:lnTo>
                  <a:lnTo>
                    <a:pt x="614059" y="2918753"/>
                  </a:lnTo>
                  <a:lnTo>
                    <a:pt x="579359" y="2890115"/>
                  </a:lnTo>
                  <a:lnTo>
                    <a:pt x="545467" y="2860554"/>
                  </a:lnTo>
                  <a:lnTo>
                    <a:pt x="512402" y="2830088"/>
                  </a:lnTo>
                  <a:lnTo>
                    <a:pt x="480185" y="2798737"/>
                  </a:lnTo>
                  <a:lnTo>
                    <a:pt x="448834" y="2766519"/>
                  </a:lnTo>
                  <a:lnTo>
                    <a:pt x="418368" y="2733455"/>
                  </a:lnTo>
                  <a:lnTo>
                    <a:pt x="388807" y="2699562"/>
                  </a:lnTo>
                  <a:lnTo>
                    <a:pt x="360169" y="2664861"/>
                  </a:lnTo>
                  <a:lnTo>
                    <a:pt x="332475" y="2629371"/>
                  </a:lnTo>
                  <a:lnTo>
                    <a:pt x="305743" y="2593111"/>
                  </a:lnTo>
                  <a:lnTo>
                    <a:pt x="279993" y="2556100"/>
                  </a:lnTo>
                  <a:lnTo>
                    <a:pt x="255243" y="2518357"/>
                  </a:lnTo>
                  <a:lnTo>
                    <a:pt x="231513" y="2479902"/>
                  </a:lnTo>
                  <a:lnTo>
                    <a:pt x="208823" y="2440754"/>
                  </a:lnTo>
                  <a:lnTo>
                    <a:pt x="187190" y="2400932"/>
                  </a:lnTo>
                  <a:lnTo>
                    <a:pt x="166636" y="2360454"/>
                  </a:lnTo>
                  <a:lnTo>
                    <a:pt x="147178" y="2319342"/>
                  </a:lnTo>
                  <a:lnTo>
                    <a:pt x="128836" y="2277613"/>
                  </a:lnTo>
                  <a:lnTo>
                    <a:pt x="111630" y="2235287"/>
                  </a:lnTo>
                  <a:lnTo>
                    <a:pt x="95578" y="2192383"/>
                  </a:lnTo>
                  <a:lnTo>
                    <a:pt x="80699" y="2148920"/>
                  </a:lnTo>
                  <a:lnTo>
                    <a:pt x="67014" y="2104918"/>
                  </a:lnTo>
                  <a:lnTo>
                    <a:pt x="54541" y="2060395"/>
                  </a:lnTo>
                  <a:lnTo>
                    <a:pt x="43299" y="2015372"/>
                  </a:lnTo>
                  <a:lnTo>
                    <a:pt x="33307" y="1969867"/>
                  </a:lnTo>
                  <a:lnTo>
                    <a:pt x="24586" y="1923899"/>
                  </a:lnTo>
                  <a:lnTo>
                    <a:pt x="17154" y="1877488"/>
                  </a:lnTo>
                  <a:lnTo>
                    <a:pt x="11029" y="1830653"/>
                  </a:lnTo>
                  <a:lnTo>
                    <a:pt x="6233" y="1783413"/>
                  </a:lnTo>
                  <a:lnTo>
                    <a:pt x="2783" y="1735787"/>
                  </a:lnTo>
                  <a:lnTo>
                    <a:pt x="698" y="1687795"/>
                  </a:lnTo>
                  <a:lnTo>
                    <a:pt x="0" y="1639455"/>
                  </a:lnTo>
                  <a:lnTo>
                    <a:pt x="698" y="1591116"/>
                  </a:lnTo>
                  <a:lnTo>
                    <a:pt x="2783" y="1543125"/>
                  </a:lnTo>
                  <a:lnTo>
                    <a:pt x="6233" y="1495500"/>
                  </a:lnTo>
                  <a:lnTo>
                    <a:pt x="11029" y="1448260"/>
                  </a:lnTo>
                  <a:lnTo>
                    <a:pt x="17154" y="1401425"/>
                  </a:lnTo>
                  <a:lnTo>
                    <a:pt x="24586" y="1355015"/>
                  </a:lnTo>
                  <a:lnTo>
                    <a:pt x="33307" y="1309048"/>
                  </a:lnTo>
                  <a:lnTo>
                    <a:pt x="43299" y="1263543"/>
                  </a:lnTo>
                  <a:lnTo>
                    <a:pt x="54541" y="1218520"/>
                  </a:lnTo>
                  <a:lnTo>
                    <a:pt x="67014" y="1173998"/>
                  </a:lnTo>
                  <a:lnTo>
                    <a:pt x="80699" y="1129997"/>
                  </a:lnTo>
                  <a:lnTo>
                    <a:pt x="95578" y="1086534"/>
                  </a:lnTo>
                  <a:lnTo>
                    <a:pt x="111630" y="1043631"/>
                  </a:lnTo>
                  <a:lnTo>
                    <a:pt x="128836" y="1001305"/>
                  </a:lnTo>
                  <a:lnTo>
                    <a:pt x="147178" y="959576"/>
                  </a:lnTo>
                  <a:lnTo>
                    <a:pt x="166636" y="918464"/>
                  </a:lnTo>
                  <a:lnTo>
                    <a:pt x="187190" y="877987"/>
                  </a:lnTo>
                  <a:lnTo>
                    <a:pt x="208823" y="838165"/>
                  </a:lnTo>
                  <a:lnTo>
                    <a:pt x="231513" y="799017"/>
                  </a:lnTo>
                  <a:lnTo>
                    <a:pt x="255243" y="760562"/>
                  </a:lnTo>
                  <a:lnTo>
                    <a:pt x="279993" y="722820"/>
                  </a:lnTo>
                  <a:lnTo>
                    <a:pt x="305743" y="685809"/>
                  </a:lnTo>
                  <a:lnTo>
                    <a:pt x="332475" y="649549"/>
                  </a:lnTo>
                  <a:lnTo>
                    <a:pt x="360169" y="614059"/>
                  </a:lnTo>
                  <a:lnTo>
                    <a:pt x="388807" y="579359"/>
                  </a:lnTo>
                  <a:lnTo>
                    <a:pt x="418368" y="545467"/>
                  </a:lnTo>
                  <a:lnTo>
                    <a:pt x="448834" y="512402"/>
                  </a:lnTo>
                  <a:lnTo>
                    <a:pt x="480185" y="480185"/>
                  </a:lnTo>
                  <a:lnTo>
                    <a:pt x="512402" y="448834"/>
                  </a:lnTo>
                  <a:lnTo>
                    <a:pt x="545467" y="418368"/>
                  </a:lnTo>
                  <a:lnTo>
                    <a:pt x="579359" y="388807"/>
                  </a:lnTo>
                  <a:lnTo>
                    <a:pt x="614059" y="360169"/>
                  </a:lnTo>
                  <a:lnTo>
                    <a:pt x="649549" y="332475"/>
                  </a:lnTo>
                  <a:lnTo>
                    <a:pt x="685809" y="305743"/>
                  </a:lnTo>
                  <a:lnTo>
                    <a:pt x="722820" y="279993"/>
                  </a:lnTo>
                  <a:lnTo>
                    <a:pt x="760562" y="255243"/>
                  </a:lnTo>
                  <a:lnTo>
                    <a:pt x="799017" y="231513"/>
                  </a:lnTo>
                  <a:lnTo>
                    <a:pt x="838165" y="208823"/>
                  </a:lnTo>
                  <a:lnTo>
                    <a:pt x="877987" y="187190"/>
                  </a:lnTo>
                  <a:lnTo>
                    <a:pt x="918464" y="166636"/>
                  </a:lnTo>
                  <a:lnTo>
                    <a:pt x="959576" y="147178"/>
                  </a:lnTo>
                  <a:lnTo>
                    <a:pt x="1001305" y="128836"/>
                  </a:lnTo>
                  <a:lnTo>
                    <a:pt x="1043631" y="111630"/>
                  </a:lnTo>
                  <a:lnTo>
                    <a:pt x="1086534" y="95578"/>
                  </a:lnTo>
                  <a:lnTo>
                    <a:pt x="1129997" y="80699"/>
                  </a:lnTo>
                  <a:lnTo>
                    <a:pt x="1173998" y="67014"/>
                  </a:lnTo>
                  <a:lnTo>
                    <a:pt x="1218520" y="54541"/>
                  </a:lnTo>
                  <a:lnTo>
                    <a:pt x="1263543" y="43299"/>
                  </a:lnTo>
                  <a:lnTo>
                    <a:pt x="1309048" y="33307"/>
                  </a:lnTo>
                  <a:lnTo>
                    <a:pt x="1355015" y="24586"/>
                  </a:lnTo>
                  <a:lnTo>
                    <a:pt x="1401425" y="17154"/>
                  </a:lnTo>
                  <a:lnTo>
                    <a:pt x="1448260" y="11029"/>
                  </a:lnTo>
                  <a:lnTo>
                    <a:pt x="1495500" y="6233"/>
                  </a:lnTo>
                  <a:lnTo>
                    <a:pt x="1543125" y="2783"/>
                  </a:lnTo>
                  <a:lnTo>
                    <a:pt x="1591116" y="698"/>
                  </a:lnTo>
                  <a:lnTo>
                    <a:pt x="1639455" y="0"/>
                  </a:lnTo>
                  <a:lnTo>
                    <a:pt x="1687794" y="698"/>
                  </a:lnTo>
                  <a:lnTo>
                    <a:pt x="1735786" y="2783"/>
                  </a:lnTo>
                  <a:lnTo>
                    <a:pt x="1783411" y="6233"/>
                  </a:lnTo>
                  <a:lnTo>
                    <a:pt x="1830650" y="11029"/>
                  </a:lnTo>
                  <a:lnTo>
                    <a:pt x="1877485" y="17154"/>
                  </a:lnTo>
                  <a:lnTo>
                    <a:pt x="1923896" y="24586"/>
                  </a:lnTo>
                  <a:lnTo>
                    <a:pt x="1969863" y="33307"/>
                  </a:lnTo>
                  <a:lnTo>
                    <a:pt x="2015367" y="43299"/>
                  </a:lnTo>
                  <a:lnTo>
                    <a:pt x="2060390" y="54541"/>
                  </a:lnTo>
                  <a:lnTo>
                    <a:pt x="2104912" y="67014"/>
                  </a:lnTo>
                  <a:lnTo>
                    <a:pt x="2148914" y="80699"/>
                  </a:lnTo>
                  <a:lnTo>
                    <a:pt x="2192376" y="95578"/>
                  </a:lnTo>
                  <a:lnTo>
                    <a:pt x="2235280" y="111630"/>
                  </a:lnTo>
                  <a:lnTo>
                    <a:pt x="2277605" y="128836"/>
                  </a:lnTo>
                  <a:lnTo>
                    <a:pt x="2319334" y="147178"/>
                  </a:lnTo>
                  <a:lnTo>
                    <a:pt x="2360446" y="166636"/>
                  </a:lnTo>
                  <a:lnTo>
                    <a:pt x="2400923" y="187190"/>
                  </a:lnTo>
                  <a:lnTo>
                    <a:pt x="2440745" y="208823"/>
                  </a:lnTo>
                  <a:lnTo>
                    <a:pt x="2479893" y="231513"/>
                  </a:lnTo>
                  <a:lnTo>
                    <a:pt x="2518348" y="255243"/>
                  </a:lnTo>
                  <a:lnTo>
                    <a:pt x="2556091" y="279993"/>
                  </a:lnTo>
                  <a:lnTo>
                    <a:pt x="2593101" y="305743"/>
                  </a:lnTo>
                  <a:lnTo>
                    <a:pt x="2629361" y="332475"/>
                  </a:lnTo>
                  <a:lnTo>
                    <a:pt x="2664851" y="360169"/>
                  </a:lnTo>
                  <a:lnTo>
                    <a:pt x="2699552" y="388807"/>
                  </a:lnTo>
                  <a:lnTo>
                    <a:pt x="2733444" y="418368"/>
                  </a:lnTo>
                  <a:lnTo>
                    <a:pt x="2766508" y="448834"/>
                  </a:lnTo>
                  <a:lnTo>
                    <a:pt x="2798725" y="480185"/>
                  </a:lnTo>
                  <a:lnTo>
                    <a:pt x="2830077" y="512402"/>
                  </a:lnTo>
                  <a:lnTo>
                    <a:pt x="2860542" y="545467"/>
                  </a:lnTo>
                  <a:lnTo>
                    <a:pt x="2890104" y="579359"/>
                  </a:lnTo>
                  <a:lnTo>
                    <a:pt x="2918741" y="614059"/>
                  </a:lnTo>
                  <a:lnTo>
                    <a:pt x="2946435" y="649549"/>
                  </a:lnTo>
                  <a:lnTo>
                    <a:pt x="2973167" y="685809"/>
                  </a:lnTo>
                  <a:lnTo>
                    <a:pt x="2998918" y="722820"/>
                  </a:lnTo>
                  <a:lnTo>
                    <a:pt x="3023667" y="760562"/>
                  </a:lnTo>
                  <a:lnTo>
                    <a:pt x="3047397" y="799017"/>
                  </a:lnTo>
                  <a:lnTo>
                    <a:pt x="3070088" y="838165"/>
                  </a:lnTo>
                  <a:lnTo>
                    <a:pt x="3091720" y="877987"/>
                  </a:lnTo>
                  <a:lnTo>
                    <a:pt x="3112275" y="918464"/>
                  </a:lnTo>
                  <a:lnTo>
                    <a:pt x="3131733" y="959576"/>
                  </a:lnTo>
                  <a:lnTo>
                    <a:pt x="3150074" y="1001305"/>
                  </a:lnTo>
                  <a:lnTo>
                    <a:pt x="3167281" y="1043631"/>
                  </a:lnTo>
                  <a:lnTo>
                    <a:pt x="3183333" y="1086534"/>
                  </a:lnTo>
                  <a:lnTo>
                    <a:pt x="3198211" y="1129997"/>
                  </a:lnTo>
                  <a:lnTo>
                    <a:pt x="3211897" y="1173998"/>
                  </a:lnTo>
                  <a:lnTo>
                    <a:pt x="3224370" y="1218520"/>
                  </a:lnTo>
                  <a:lnTo>
                    <a:pt x="3235612" y="1263543"/>
                  </a:lnTo>
                  <a:lnTo>
                    <a:pt x="3245603" y="1309048"/>
                  </a:lnTo>
                  <a:lnTo>
                    <a:pt x="3254324" y="1355015"/>
                  </a:lnTo>
                  <a:lnTo>
                    <a:pt x="3261757" y="1401425"/>
                  </a:lnTo>
                  <a:lnTo>
                    <a:pt x="3267881" y="1448260"/>
                  </a:lnTo>
                  <a:lnTo>
                    <a:pt x="3272678" y="1495500"/>
                  </a:lnTo>
                  <a:lnTo>
                    <a:pt x="3276128" y="1543125"/>
                  </a:lnTo>
                  <a:lnTo>
                    <a:pt x="3278212" y="1591116"/>
                  </a:lnTo>
                  <a:lnTo>
                    <a:pt x="3278911" y="1639455"/>
                  </a:lnTo>
                  <a:lnTo>
                    <a:pt x="3278212" y="1687795"/>
                  </a:lnTo>
                  <a:lnTo>
                    <a:pt x="3276128" y="1735787"/>
                  </a:lnTo>
                  <a:lnTo>
                    <a:pt x="3272678" y="1783413"/>
                  </a:lnTo>
                  <a:lnTo>
                    <a:pt x="3267881" y="1830653"/>
                  </a:lnTo>
                  <a:lnTo>
                    <a:pt x="3261757" y="1877488"/>
                  </a:lnTo>
                  <a:lnTo>
                    <a:pt x="3254324" y="1923899"/>
                  </a:lnTo>
                  <a:lnTo>
                    <a:pt x="3245603" y="1969867"/>
                  </a:lnTo>
                  <a:lnTo>
                    <a:pt x="3235612" y="2015372"/>
                  </a:lnTo>
                  <a:lnTo>
                    <a:pt x="3224370" y="2060395"/>
                  </a:lnTo>
                  <a:lnTo>
                    <a:pt x="3211897" y="2104918"/>
                  </a:lnTo>
                  <a:lnTo>
                    <a:pt x="3198211" y="2148920"/>
                  </a:lnTo>
                  <a:lnTo>
                    <a:pt x="3183333" y="2192383"/>
                  </a:lnTo>
                  <a:lnTo>
                    <a:pt x="3167281" y="2235287"/>
                  </a:lnTo>
                  <a:lnTo>
                    <a:pt x="3150074" y="2277613"/>
                  </a:lnTo>
                  <a:lnTo>
                    <a:pt x="3131733" y="2319342"/>
                  </a:lnTo>
                  <a:lnTo>
                    <a:pt x="3112275" y="2360454"/>
                  </a:lnTo>
                  <a:lnTo>
                    <a:pt x="3091720" y="2400932"/>
                  </a:lnTo>
                  <a:lnTo>
                    <a:pt x="3070088" y="2440754"/>
                  </a:lnTo>
                  <a:lnTo>
                    <a:pt x="3047397" y="2479902"/>
                  </a:lnTo>
                  <a:lnTo>
                    <a:pt x="3023667" y="2518357"/>
                  </a:lnTo>
                  <a:lnTo>
                    <a:pt x="2998918" y="2556100"/>
                  </a:lnTo>
                  <a:lnTo>
                    <a:pt x="2973167" y="2593111"/>
                  </a:lnTo>
                  <a:lnTo>
                    <a:pt x="2946435" y="2629371"/>
                  </a:lnTo>
                  <a:lnTo>
                    <a:pt x="2918741" y="2664861"/>
                  </a:lnTo>
                  <a:lnTo>
                    <a:pt x="2890104" y="2699562"/>
                  </a:lnTo>
                  <a:lnTo>
                    <a:pt x="2860542" y="2733455"/>
                  </a:lnTo>
                  <a:lnTo>
                    <a:pt x="2830077" y="2766519"/>
                  </a:lnTo>
                  <a:lnTo>
                    <a:pt x="2798725" y="2798737"/>
                  </a:lnTo>
                  <a:lnTo>
                    <a:pt x="2766508" y="2830088"/>
                  </a:lnTo>
                  <a:lnTo>
                    <a:pt x="2733444" y="2860554"/>
                  </a:lnTo>
                  <a:lnTo>
                    <a:pt x="2699552" y="2890115"/>
                  </a:lnTo>
                  <a:lnTo>
                    <a:pt x="2664851" y="2918753"/>
                  </a:lnTo>
                  <a:lnTo>
                    <a:pt x="2629361" y="2946447"/>
                  </a:lnTo>
                  <a:lnTo>
                    <a:pt x="2593101" y="2973179"/>
                  </a:lnTo>
                  <a:lnTo>
                    <a:pt x="2556091" y="2998930"/>
                  </a:lnTo>
                  <a:lnTo>
                    <a:pt x="2518348" y="3023680"/>
                  </a:lnTo>
                  <a:lnTo>
                    <a:pt x="2479893" y="3047409"/>
                  </a:lnTo>
                  <a:lnTo>
                    <a:pt x="2440745" y="3070100"/>
                  </a:lnTo>
                  <a:lnTo>
                    <a:pt x="2400923" y="3091732"/>
                  </a:lnTo>
                  <a:lnTo>
                    <a:pt x="2360446" y="3112287"/>
                  </a:lnTo>
                  <a:lnTo>
                    <a:pt x="2319334" y="3131745"/>
                  </a:lnTo>
                  <a:lnTo>
                    <a:pt x="2277605" y="3150087"/>
                  </a:lnTo>
                  <a:lnTo>
                    <a:pt x="2235280" y="3167293"/>
                  </a:lnTo>
                  <a:lnTo>
                    <a:pt x="2192376" y="3183345"/>
                  </a:lnTo>
                  <a:lnTo>
                    <a:pt x="2148914" y="3198224"/>
                  </a:lnTo>
                  <a:lnTo>
                    <a:pt x="2104912" y="3211909"/>
                  </a:lnTo>
                  <a:lnTo>
                    <a:pt x="2060390" y="3224382"/>
                  </a:lnTo>
                  <a:lnTo>
                    <a:pt x="2015367" y="3235624"/>
                  </a:lnTo>
                  <a:lnTo>
                    <a:pt x="1969863" y="3245616"/>
                  </a:lnTo>
                  <a:lnTo>
                    <a:pt x="1923896" y="3254337"/>
                  </a:lnTo>
                  <a:lnTo>
                    <a:pt x="1877485" y="3261770"/>
                  </a:lnTo>
                  <a:lnTo>
                    <a:pt x="1830650" y="3267894"/>
                  </a:lnTo>
                  <a:lnTo>
                    <a:pt x="1783411" y="3272690"/>
                  </a:lnTo>
                  <a:lnTo>
                    <a:pt x="1735786" y="3276141"/>
                  </a:lnTo>
                  <a:lnTo>
                    <a:pt x="1687794" y="3278225"/>
                  </a:lnTo>
                  <a:lnTo>
                    <a:pt x="1639455" y="3278924"/>
                  </a:lnTo>
                  <a:close/>
                </a:path>
              </a:pathLst>
            </a:custGeom>
            <a:ln w="47104">
              <a:noFill/>
            </a:ln>
          </p:spPr>
          <p:txBody>
            <a:bodyPr wrap="square" lIns="0" tIns="0" rIns="0" bIns="0" rtlCol="0"/>
            <a:lstStyle/>
            <a:p>
              <a:endParaRPr/>
            </a:p>
          </p:txBody>
        </p:sp>
      </p:grpSp>
      <p:sp>
        <p:nvSpPr>
          <p:cNvPr id="12" name="object 12"/>
          <p:cNvSpPr/>
          <p:nvPr/>
        </p:nvSpPr>
        <p:spPr>
          <a:xfrm>
            <a:off x="5232768" y="3937647"/>
            <a:ext cx="882650" cy="1054100"/>
          </a:xfrm>
          <a:custGeom>
            <a:avLst/>
            <a:gdLst/>
            <a:ahLst/>
            <a:cxnLst/>
            <a:rect l="l" t="t" r="r" b="b"/>
            <a:pathLst>
              <a:path w="882650" h="1054100">
                <a:moveTo>
                  <a:pt x="882650" y="425450"/>
                </a:moveTo>
                <a:lnTo>
                  <a:pt x="530212" y="425450"/>
                </a:lnTo>
                <a:lnTo>
                  <a:pt x="530212" y="0"/>
                </a:lnTo>
                <a:lnTo>
                  <a:pt x="339712" y="0"/>
                </a:lnTo>
                <a:lnTo>
                  <a:pt x="339712" y="425450"/>
                </a:lnTo>
                <a:lnTo>
                  <a:pt x="0" y="425450"/>
                </a:lnTo>
                <a:lnTo>
                  <a:pt x="0" y="615950"/>
                </a:lnTo>
                <a:lnTo>
                  <a:pt x="339712" y="615950"/>
                </a:lnTo>
                <a:lnTo>
                  <a:pt x="339712" y="1054100"/>
                </a:lnTo>
                <a:lnTo>
                  <a:pt x="530212" y="1054100"/>
                </a:lnTo>
                <a:lnTo>
                  <a:pt x="530212" y="615950"/>
                </a:lnTo>
                <a:lnTo>
                  <a:pt x="882650" y="615950"/>
                </a:lnTo>
                <a:lnTo>
                  <a:pt x="882650" y="425450"/>
                </a:lnTo>
                <a:close/>
              </a:path>
            </a:pathLst>
          </a:custGeom>
          <a:solidFill>
            <a:srgbClr val="0082CC"/>
          </a:solidFill>
        </p:spPr>
        <p:txBody>
          <a:bodyPr wrap="square" lIns="0" tIns="0" rIns="0" bIns="0" rtlCol="0"/>
          <a:lstStyle/>
          <a:p>
            <a:endParaRPr/>
          </a:p>
        </p:txBody>
      </p:sp>
      <p:sp>
        <p:nvSpPr>
          <p:cNvPr id="13" name="object 13"/>
          <p:cNvSpPr/>
          <p:nvPr/>
        </p:nvSpPr>
        <p:spPr>
          <a:xfrm>
            <a:off x="10141966" y="3937647"/>
            <a:ext cx="882650" cy="1054100"/>
          </a:xfrm>
          <a:custGeom>
            <a:avLst/>
            <a:gdLst/>
            <a:ahLst/>
            <a:cxnLst/>
            <a:rect l="l" t="t" r="r" b="b"/>
            <a:pathLst>
              <a:path w="882650" h="1054100">
                <a:moveTo>
                  <a:pt x="882650" y="425450"/>
                </a:moveTo>
                <a:lnTo>
                  <a:pt x="530212" y="425450"/>
                </a:lnTo>
                <a:lnTo>
                  <a:pt x="530212" y="0"/>
                </a:lnTo>
                <a:lnTo>
                  <a:pt x="339712" y="0"/>
                </a:lnTo>
                <a:lnTo>
                  <a:pt x="339712" y="425450"/>
                </a:lnTo>
                <a:lnTo>
                  <a:pt x="0" y="425450"/>
                </a:lnTo>
                <a:lnTo>
                  <a:pt x="0" y="615950"/>
                </a:lnTo>
                <a:lnTo>
                  <a:pt x="339712" y="615950"/>
                </a:lnTo>
                <a:lnTo>
                  <a:pt x="339712" y="1054100"/>
                </a:lnTo>
                <a:lnTo>
                  <a:pt x="530212" y="1054100"/>
                </a:lnTo>
                <a:lnTo>
                  <a:pt x="530212" y="615950"/>
                </a:lnTo>
                <a:lnTo>
                  <a:pt x="882650" y="615950"/>
                </a:lnTo>
                <a:lnTo>
                  <a:pt x="882650" y="425450"/>
                </a:lnTo>
                <a:close/>
              </a:path>
            </a:pathLst>
          </a:custGeom>
          <a:solidFill>
            <a:srgbClr val="0082CC"/>
          </a:solidFill>
        </p:spPr>
        <p:txBody>
          <a:bodyPr wrap="square" lIns="0" tIns="0" rIns="0" bIns="0" rtlCol="0"/>
          <a:lstStyle/>
          <a:p>
            <a:endParaRPr/>
          </a:p>
        </p:txBody>
      </p:sp>
      <p:graphicFrame>
        <p:nvGraphicFramePr>
          <p:cNvPr id="14" name="object 14"/>
          <p:cNvGraphicFramePr>
            <a:graphicFrameLocks noGrp="1"/>
          </p:cNvGraphicFramePr>
          <p:nvPr>
            <p:extLst>
              <p:ext uri="{D42A27DB-BD31-4B8C-83A1-F6EECF244321}">
                <p14:modId xmlns:p14="http://schemas.microsoft.com/office/powerpoint/2010/main" val="4209654010"/>
              </p:ext>
            </p:extLst>
          </p:nvPr>
        </p:nvGraphicFramePr>
        <p:xfrm>
          <a:off x="2082943" y="6629400"/>
          <a:ext cx="12066905" cy="840105"/>
        </p:xfrm>
        <a:graphic>
          <a:graphicData uri="http://schemas.openxmlformats.org/drawingml/2006/table">
            <a:tbl>
              <a:tblPr firstRow="1" bandRow="1">
                <a:tableStyleId>{2D5ABB26-0587-4C30-8999-92F81FD0307C}</a:tableStyleId>
              </a:tblPr>
              <a:tblGrid>
                <a:gridCol w="3572510">
                  <a:extLst>
                    <a:ext uri="{9D8B030D-6E8A-4147-A177-3AD203B41FA5}">
                      <a16:colId xmlns:a16="http://schemas.microsoft.com/office/drawing/2014/main" val="20000"/>
                    </a:ext>
                  </a:extLst>
                </a:gridCol>
                <a:gridCol w="4925695">
                  <a:extLst>
                    <a:ext uri="{9D8B030D-6E8A-4147-A177-3AD203B41FA5}">
                      <a16:colId xmlns:a16="http://schemas.microsoft.com/office/drawing/2014/main" val="20001"/>
                    </a:ext>
                  </a:extLst>
                </a:gridCol>
                <a:gridCol w="3568700">
                  <a:extLst>
                    <a:ext uri="{9D8B030D-6E8A-4147-A177-3AD203B41FA5}">
                      <a16:colId xmlns:a16="http://schemas.microsoft.com/office/drawing/2014/main" val="20002"/>
                    </a:ext>
                  </a:extLst>
                </a:gridCol>
              </a:tblGrid>
              <a:tr h="424815">
                <a:tc>
                  <a:txBody>
                    <a:bodyPr/>
                    <a:lstStyle/>
                    <a:p>
                      <a:pPr marR="1359535" algn="ctr">
                        <a:lnSpc>
                          <a:spcPts val="2630"/>
                        </a:lnSpc>
                      </a:pPr>
                      <a:r>
                        <a:rPr sz="2200" b="1" dirty="0">
                          <a:solidFill>
                            <a:srgbClr val="0082CC"/>
                          </a:solidFill>
                          <a:latin typeface="Arial"/>
                          <a:cs typeface="Arial"/>
                        </a:rPr>
                        <a:t>Medicare</a:t>
                      </a:r>
                      <a:r>
                        <a:rPr sz="2200" b="1" spc="100" dirty="0">
                          <a:solidFill>
                            <a:srgbClr val="0082CC"/>
                          </a:solidFill>
                          <a:latin typeface="Arial"/>
                          <a:cs typeface="Arial"/>
                        </a:rPr>
                        <a:t> </a:t>
                      </a:r>
                      <a:r>
                        <a:rPr sz="2200" b="1" dirty="0">
                          <a:solidFill>
                            <a:srgbClr val="0082CC"/>
                          </a:solidFill>
                          <a:latin typeface="Arial"/>
                          <a:cs typeface="Arial"/>
                        </a:rPr>
                        <a:t>Part</a:t>
                      </a:r>
                      <a:r>
                        <a:rPr sz="2200" b="1" spc="105" dirty="0">
                          <a:solidFill>
                            <a:srgbClr val="0082CC"/>
                          </a:solidFill>
                          <a:latin typeface="Arial"/>
                          <a:cs typeface="Arial"/>
                        </a:rPr>
                        <a:t> </a:t>
                      </a:r>
                      <a:r>
                        <a:rPr sz="2200" b="1" spc="-50" dirty="0">
                          <a:solidFill>
                            <a:srgbClr val="0082CC"/>
                          </a:solidFill>
                          <a:latin typeface="Arial"/>
                          <a:cs typeface="Arial"/>
                        </a:rPr>
                        <a:t>A</a:t>
                      </a:r>
                      <a:endParaRPr sz="2200" dirty="0">
                        <a:solidFill>
                          <a:srgbClr val="0082CC"/>
                        </a:solidFill>
                        <a:latin typeface="Arial"/>
                        <a:cs typeface="Arial"/>
                      </a:endParaRPr>
                    </a:p>
                  </a:txBody>
                  <a:tcPr marL="0" marR="0" marT="0" marB="0"/>
                </a:tc>
                <a:tc>
                  <a:txBody>
                    <a:bodyPr/>
                    <a:lstStyle/>
                    <a:p>
                      <a:pPr marL="19050" algn="ctr">
                        <a:lnSpc>
                          <a:spcPts val="2585"/>
                        </a:lnSpc>
                      </a:pPr>
                      <a:r>
                        <a:rPr sz="2200" b="1" dirty="0">
                          <a:solidFill>
                            <a:srgbClr val="0082CC"/>
                          </a:solidFill>
                          <a:latin typeface="Arial"/>
                          <a:cs typeface="Arial"/>
                        </a:rPr>
                        <a:t>Medicare</a:t>
                      </a:r>
                      <a:r>
                        <a:rPr sz="2200" b="1" spc="100" dirty="0">
                          <a:solidFill>
                            <a:srgbClr val="0082CC"/>
                          </a:solidFill>
                          <a:latin typeface="Arial"/>
                          <a:cs typeface="Arial"/>
                        </a:rPr>
                        <a:t> </a:t>
                      </a:r>
                      <a:r>
                        <a:rPr sz="2200" b="1" dirty="0">
                          <a:solidFill>
                            <a:srgbClr val="0082CC"/>
                          </a:solidFill>
                          <a:latin typeface="Arial"/>
                          <a:cs typeface="Arial"/>
                        </a:rPr>
                        <a:t>Part</a:t>
                      </a:r>
                      <a:r>
                        <a:rPr sz="2200" b="1" spc="105" dirty="0">
                          <a:solidFill>
                            <a:srgbClr val="0082CC"/>
                          </a:solidFill>
                          <a:latin typeface="Arial"/>
                          <a:cs typeface="Arial"/>
                        </a:rPr>
                        <a:t> </a:t>
                      </a:r>
                      <a:r>
                        <a:rPr sz="2200" b="1" spc="-50" dirty="0">
                          <a:solidFill>
                            <a:srgbClr val="0082CC"/>
                          </a:solidFill>
                          <a:latin typeface="Arial"/>
                          <a:cs typeface="Arial"/>
                        </a:rPr>
                        <a:t>B</a:t>
                      </a:r>
                      <a:endParaRPr sz="2200" dirty="0">
                        <a:solidFill>
                          <a:srgbClr val="0082CC"/>
                        </a:solidFill>
                        <a:latin typeface="Arial"/>
                        <a:cs typeface="Arial"/>
                      </a:endParaRPr>
                    </a:p>
                  </a:txBody>
                  <a:tcPr marL="0" marR="0" marT="0" marB="0"/>
                </a:tc>
                <a:tc>
                  <a:txBody>
                    <a:bodyPr/>
                    <a:lstStyle/>
                    <a:p>
                      <a:pPr marL="1347470" algn="ctr">
                        <a:lnSpc>
                          <a:spcPts val="2630"/>
                        </a:lnSpc>
                      </a:pPr>
                      <a:r>
                        <a:rPr sz="2200" b="1" dirty="0">
                          <a:solidFill>
                            <a:srgbClr val="0082CC"/>
                          </a:solidFill>
                          <a:latin typeface="Arial"/>
                          <a:cs typeface="Arial"/>
                        </a:rPr>
                        <a:t>Medicare</a:t>
                      </a:r>
                      <a:r>
                        <a:rPr sz="2200" b="1" spc="100" dirty="0">
                          <a:solidFill>
                            <a:srgbClr val="0082CC"/>
                          </a:solidFill>
                          <a:latin typeface="Arial"/>
                          <a:cs typeface="Arial"/>
                        </a:rPr>
                        <a:t> </a:t>
                      </a:r>
                      <a:r>
                        <a:rPr sz="2200" b="1" dirty="0">
                          <a:solidFill>
                            <a:srgbClr val="0082CC"/>
                          </a:solidFill>
                          <a:latin typeface="Arial"/>
                          <a:cs typeface="Arial"/>
                        </a:rPr>
                        <a:t>Part</a:t>
                      </a:r>
                      <a:r>
                        <a:rPr sz="2200" b="1" spc="105" dirty="0">
                          <a:solidFill>
                            <a:srgbClr val="0082CC"/>
                          </a:solidFill>
                          <a:latin typeface="Arial"/>
                          <a:cs typeface="Arial"/>
                        </a:rPr>
                        <a:t> </a:t>
                      </a:r>
                      <a:r>
                        <a:rPr sz="2200" b="1" spc="-50" dirty="0">
                          <a:solidFill>
                            <a:srgbClr val="0082CC"/>
                          </a:solidFill>
                          <a:latin typeface="Arial"/>
                          <a:cs typeface="Arial"/>
                        </a:rPr>
                        <a:t>D</a:t>
                      </a:r>
                      <a:endParaRPr sz="2200" dirty="0">
                        <a:solidFill>
                          <a:srgbClr val="0082CC"/>
                        </a:solidFill>
                        <a:latin typeface="Arial"/>
                        <a:cs typeface="Arial"/>
                      </a:endParaRPr>
                    </a:p>
                  </a:txBody>
                  <a:tcPr marL="0" marR="0" marT="0" marB="0"/>
                </a:tc>
                <a:extLst>
                  <a:ext uri="{0D108BD9-81ED-4DB2-BD59-A6C34878D82A}">
                    <a16:rowId xmlns:a16="http://schemas.microsoft.com/office/drawing/2014/main" val="10000"/>
                  </a:ext>
                </a:extLst>
              </a:tr>
              <a:tr h="415290">
                <a:tc>
                  <a:txBody>
                    <a:bodyPr/>
                    <a:lstStyle/>
                    <a:p>
                      <a:pPr marR="1297305" algn="ctr">
                        <a:lnSpc>
                          <a:spcPts val="2570"/>
                        </a:lnSpc>
                        <a:spcBef>
                          <a:spcPts val="605"/>
                        </a:spcBef>
                      </a:pPr>
                      <a:r>
                        <a:rPr sz="2200" spc="-10" dirty="0">
                          <a:solidFill>
                            <a:srgbClr val="515254"/>
                          </a:solidFill>
                          <a:latin typeface="+mj-lt"/>
                          <a:cs typeface="Tahoma"/>
                        </a:rPr>
                        <a:t>Hospital</a:t>
                      </a:r>
                      <a:endParaRPr sz="2200" dirty="0">
                        <a:latin typeface="+mj-lt"/>
                        <a:cs typeface="Tahoma"/>
                      </a:endParaRPr>
                    </a:p>
                  </a:txBody>
                  <a:tcPr marL="0" marR="0" marT="76835" marB="0"/>
                </a:tc>
                <a:tc>
                  <a:txBody>
                    <a:bodyPr/>
                    <a:lstStyle/>
                    <a:p>
                      <a:pPr marL="20320" algn="ctr">
                        <a:lnSpc>
                          <a:spcPts val="2570"/>
                        </a:lnSpc>
                        <a:spcBef>
                          <a:spcPts val="605"/>
                        </a:spcBef>
                      </a:pPr>
                      <a:r>
                        <a:rPr sz="2200" spc="-10" dirty="0">
                          <a:solidFill>
                            <a:srgbClr val="515254"/>
                          </a:solidFill>
                          <a:latin typeface="+mj-lt"/>
                          <a:cs typeface="Tahoma"/>
                        </a:rPr>
                        <a:t>Doctors</a:t>
                      </a:r>
                      <a:endParaRPr sz="2200" dirty="0">
                        <a:latin typeface="+mj-lt"/>
                        <a:cs typeface="Tahoma"/>
                      </a:endParaRPr>
                    </a:p>
                  </a:txBody>
                  <a:tcPr marL="0" marR="0" marT="76835" marB="0"/>
                </a:tc>
                <a:tc>
                  <a:txBody>
                    <a:bodyPr/>
                    <a:lstStyle/>
                    <a:p>
                      <a:pPr marL="1348105" algn="ctr">
                        <a:lnSpc>
                          <a:spcPts val="2570"/>
                        </a:lnSpc>
                        <a:spcBef>
                          <a:spcPts val="605"/>
                        </a:spcBef>
                      </a:pPr>
                      <a:r>
                        <a:rPr sz="2200" spc="-10" dirty="0">
                          <a:solidFill>
                            <a:srgbClr val="515254"/>
                          </a:solidFill>
                          <a:latin typeface="+mj-lt"/>
                          <a:cs typeface="Tahoma"/>
                        </a:rPr>
                        <a:t>Pharmacy</a:t>
                      </a:r>
                      <a:endParaRPr sz="2200" dirty="0">
                        <a:latin typeface="+mj-lt"/>
                        <a:cs typeface="Tahoma"/>
                      </a:endParaRPr>
                    </a:p>
                  </a:txBody>
                  <a:tcPr marL="0" marR="0" marT="76835" marB="0"/>
                </a:tc>
                <a:extLst>
                  <a:ext uri="{0D108BD9-81ED-4DB2-BD59-A6C34878D82A}">
                    <a16:rowId xmlns:a16="http://schemas.microsoft.com/office/drawing/2014/main" val="10001"/>
                  </a:ext>
                </a:extLst>
              </a:tr>
            </a:tbl>
          </a:graphicData>
        </a:graphic>
      </p:graphicFrame>
      <p:sp>
        <p:nvSpPr>
          <p:cNvPr id="16" name="object 5"/>
          <p:cNvSpPr txBox="1">
            <a:spLocks/>
          </p:cNvSpPr>
          <p:nvPr/>
        </p:nvSpPr>
        <p:spPr>
          <a:xfrm>
            <a:off x="736600" y="229179"/>
            <a:ext cx="12714605" cy="1479892"/>
          </a:xfrm>
          <a:prstGeom prst="rect">
            <a:avLst/>
          </a:prstGeom>
        </p:spPr>
        <p:txBody>
          <a:bodyPr vert="horz" wrap="square" lIns="0" tIns="0" rIns="0" bIns="0" rtlCol="0" anchor="ctr">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5400" spc="-150" dirty="0">
                <a:solidFill>
                  <a:srgbClr val="062F6E"/>
                </a:solidFill>
              </a:rPr>
              <a:t>Medicare Advantage</a:t>
            </a:r>
          </a:p>
          <a:p>
            <a:pPr>
              <a:spcBef>
                <a:spcPts val="505"/>
              </a:spcBef>
            </a:pPr>
            <a:r>
              <a:rPr lang="en-US" sz="3800" b="0" spc="-40" dirty="0">
                <a:solidFill>
                  <a:srgbClr val="062F6E"/>
                </a:solidFill>
                <a:latin typeface="+mj-lt"/>
                <a:cs typeface="Tahoma"/>
              </a:rPr>
              <a:t>(Part C) One Plan — One Card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3327400" y="7447087"/>
            <a:ext cx="1475420" cy="570669"/>
          </a:xfrm>
          <a:prstGeom prst="rect">
            <a:avLst/>
          </a:prstGeom>
        </p:spPr>
        <p:txBody>
          <a:bodyPr vert="horz" wrap="square" lIns="0" tIns="16510" rIns="0" bIns="0" rtlCol="0">
            <a:spAutoFit/>
          </a:bodyPr>
          <a:lstStyle/>
          <a:p>
            <a:pPr marL="12700">
              <a:lnSpc>
                <a:spcPct val="100000"/>
              </a:lnSpc>
              <a:spcBef>
                <a:spcPts val="130"/>
              </a:spcBef>
            </a:pPr>
            <a:r>
              <a:rPr b="1" dirty="0">
                <a:latin typeface="+mj-lt"/>
                <a:cs typeface="Cambria"/>
                <a:hlinkClick r:id="rId2"/>
              </a:rPr>
              <a:t>LIS</a:t>
            </a:r>
            <a:r>
              <a:rPr b="1" spc="20" dirty="0">
                <a:latin typeface="+mj-lt"/>
                <a:cs typeface="Cambria"/>
                <a:hlinkClick r:id="rId2"/>
              </a:rPr>
              <a:t> </a:t>
            </a:r>
            <a:r>
              <a:rPr b="1" spc="-40" dirty="0">
                <a:latin typeface="+mj-lt"/>
                <a:cs typeface="Cambria"/>
                <a:hlinkClick r:id="rId2"/>
              </a:rPr>
              <a:t>Application</a:t>
            </a:r>
            <a:endParaRPr b="1" dirty="0">
              <a:latin typeface="+mj-lt"/>
              <a:cs typeface="Cambria"/>
            </a:endParaRPr>
          </a:p>
        </p:txBody>
      </p:sp>
      <p:pic>
        <p:nvPicPr>
          <p:cNvPr id="7" name="object 7"/>
          <p:cNvPicPr/>
          <p:nvPr/>
        </p:nvPicPr>
        <p:blipFill>
          <a:blip r:embed="rId3" cstate="print"/>
          <a:stretch>
            <a:fillRect/>
          </a:stretch>
        </p:blipFill>
        <p:spPr>
          <a:xfrm>
            <a:off x="1016000" y="2552700"/>
            <a:ext cx="546823" cy="516293"/>
          </a:xfrm>
          <a:prstGeom prst="rect">
            <a:avLst/>
          </a:prstGeom>
        </p:spPr>
      </p:pic>
      <p:sp>
        <p:nvSpPr>
          <p:cNvPr id="12" name="object 12"/>
          <p:cNvSpPr txBox="1"/>
          <p:nvPr/>
        </p:nvSpPr>
        <p:spPr>
          <a:xfrm>
            <a:off x="1710462" y="2641239"/>
            <a:ext cx="4181854" cy="360680"/>
          </a:xfrm>
          <a:prstGeom prst="rect">
            <a:avLst/>
          </a:prstGeom>
        </p:spPr>
        <p:txBody>
          <a:bodyPr vert="horz" wrap="square" lIns="0" tIns="12700" rIns="0" bIns="0" rtlCol="0">
            <a:spAutoFit/>
          </a:bodyPr>
          <a:lstStyle/>
          <a:p>
            <a:pPr marL="12700">
              <a:lnSpc>
                <a:spcPct val="100000"/>
              </a:lnSpc>
              <a:spcBef>
                <a:spcPts val="100"/>
              </a:spcBef>
            </a:pPr>
            <a:r>
              <a:rPr sz="2200" spc="-10" dirty="0">
                <a:solidFill>
                  <a:srgbClr val="515254"/>
                </a:solidFill>
                <a:latin typeface="+mj-lt"/>
                <a:cs typeface="Tahoma"/>
              </a:rPr>
              <a:t>Deductibles</a:t>
            </a:r>
            <a:r>
              <a:rPr sz="2200" spc="-75" dirty="0">
                <a:solidFill>
                  <a:srgbClr val="515254"/>
                </a:solidFill>
                <a:latin typeface="+mj-lt"/>
                <a:cs typeface="Tahoma"/>
              </a:rPr>
              <a:t> </a:t>
            </a:r>
            <a:r>
              <a:rPr sz="2200" spc="-190" dirty="0">
                <a:solidFill>
                  <a:srgbClr val="515254"/>
                </a:solidFill>
                <a:latin typeface="+mj-lt"/>
                <a:cs typeface="Tahoma"/>
              </a:rPr>
              <a:t>(if</a:t>
            </a:r>
            <a:r>
              <a:rPr sz="2200" spc="-70" dirty="0">
                <a:solidFill>
                  <a:srgbClr val="515254"/>
                </a:solidFill>
                <a:latin typeface="+mj-lt"/>
                <a:cs typeface="Tahoma"/>
              </a:rPr>
              <a:t> </a:t>
            </a:r>
            <a:r>
              <a:rPr sz="2200" spc="-85" dirty="0">
                <a:solidFill>
                  <a:srgbClr val="515254"/>
                </a:solidFill>
                <a:latin typeface="+mj-lt"/>
                <a:cs typeface="Tahoma"/>
              </a:rPr>
              <a:t>any)</a:t>
            </a:r>
            <a:endParaRPr sz="2200" dirty="0">
              <a:latin typeface="+mj-lt"/>
              <a:cs typeface="Tahoma"/>
            </a:endParaRPr>
          </a:p>
        </p:txBody>
      </p:sp>
      <p:pic>
        <p:nvPicPr>
          <p:cNvPr id="13" name="object 13"/>
          <p:cNvPicPr/>
          <p:nvPr/>
        </p:nvPicPr>
        <p:blipFill>
          <a:blip r:embed="rId3" cstate="print"/>
          <a:stretch>
            <a:fillRect/>
          </a:stretch>
        </p:blipFill>
        <p:spPr>
          <a:xfrm>
            <a:off x="7124700" y="2552700"/>
            <a:ext cx="546836" cy="516293"/>
          </a:xfrm>
          <a:prstGeom prst="rect">
            <a:avLst/>
          </a:prstGeom>
        </p:spPr>
      </p:pic>
      <p:pic>
        <p:nvPicPr>
          <p:cNvPr id="14" name="object 14"/>
          <p:cNvPicPr/>
          <p:nvPr/>
        </p:nvPicPr>
        <p:blipFill>
          <a:blip r:embed="rId3" cstate="print"/>
          <a:stretch>
            <a:fillRect/>
          </a:stretch>
        </p:blipFill>
        <p:spPr>
          <a:xfrm>
            <a:off x="1016000" y="3674708"/>
            <a:ext cx="546823" cy="516291"/>
          </a:xfrm>
          <a:prstGeom prst="rect">
            <a:avLst/>
          </a:prstGeom>
        </p:spPr>
      </p:pic>
      <p:sp>
        <p:nvSpPr>
          <p:cNvPr id="15" name="object 15"/>
          <p:cNvSpPr txBox="1"/>
          <p:nvPr/>
        </p:nvSpPr>
        <p:spPr>
          <a:xfrm>
            <a:off x="1710462" y="3763247"/>
            <a:ext cx="4181854" cy="351378"/>
          </a:xfrm>
          <a:prstGeom prst="rect">
            <a:avLst/>
          </a:prstGeom>
        </p:spPr>
        <p:txBody>
          <a:bodyPr vert="horz" wrap="square" lIns="0" tIns="12700" rIns="0" bIns="0" rtlCol="0">
            <a:spAutoFit/>
          </a:bodyPr>
          <a:lstStyle/>
          <a:p>
            <a:pPr marL="12700">
              <a:lnSpc>
                <a:spcPct val="100000"/>
              </a:lnSpc>
              <a:spcBef>
                <a:spcPts val="100"/>
              </a:spcBef>
            </a:pPr>
            <a:r>
              <a:rPr sz="2200" spc="-10" dirty="0">
                <a:solidFill>
                  <a:srgbClr val="515254"/>
                </a:solidFill>
                <a:latin typeface="+mj-lt"/>
                <a:cs typeface="Tahoma"/>
              </a:rPr>
              <a:t>Copays</a:t>
            </a:r>
            <a:endParaRPr sz="2200" dirty="0">
              <a:latin typeface="+mj-lt"/>
              <a:cs typeface="Tahoma"/>
            </a:endParaRPr>
          </a:p>
        </p:txBody>
      </p:sp>
      <p:pic>
        <p:nvPicPr>
          <p:cNvPr id="16" name="object 16"/>
          <p:cNvPicPr/>
          <p:nvPr/>
        </p:nvPicPr>
        <p:blipFill>
          <a:blip r:embed="rId3" cstate="print"/>
          <a:stretch>
            <a:fillRect/>
          </a:stretch>
        </p:blipFill>
        <p:spPr>
          <a:xfrm>
            <a:off x="7124700" y="3674708"/>
            <a:ext cx="546836" cy="516291"/>
          </a:xfrm>
          <a:prstGeom prst="rect">
            <a:avLst/>
          </a:prstGeom>
        </p:spPr>
      </p:pic>
      <p:pic>
        <p:nvPicPr>
          <p:cNvPr id="17" name="object 17"/>
          <p:cNvPicPr/>
          <p:nvPr/>
        </p:nvPicPr>
        <p:blipFill>
          <a:blip r:embed="rId3" cstate="print"/>
          <a:stretch>
            <a:fillRect/>
          </a:stretch>
        </p:blipFill>
        <p:spPr>
          <a:xfrm>
            <a:off x="1016000" y="4796716"/>
            <a:ext cx="546823" cy="516289"/>
          </a:xfrm>
          <a:prstGeom prst="rect">
            <a:avLst/>
          </a:prstGeom>
        </p:spPr>
      </p:pic>
      <p:sp>
        <p:nvSpPr>
          <p:cNvPr id="18" name="object 18"/>
          <p:cNvSpPr txBox="1"/>
          <p:nvPr/>
        </p:nvSpPr>
        <p:spPr>
          <a:xfrm>
            <a:off x="1710461" y="4885255"/>
            <a:ext cx="4181855" cy="351378"/>
          </a:xfrm>
          <a:prstGeom prst="rect">
            <a:avLst/>
          </a:prstGeom>
        </p:spPr>
        <p:txBody>
          <a:bodyPr vert="horz" wrap="square" lIns="0" tIns="12700" rIns="0" bIns="0" rtlCol="0">
            <a:spAutoFit/>
          </a:bodyPr>
          <a:lstStyle/>
          <a:p>
            <a:pPr marL="12700">
              <a:lnSpc>
                <a:spcPct val="100000"/>
              </a:lnSpc>
              <a:spcBef>
                <a:spcPts val="100"/>
              </a:spcBef>
            </a:pPr>
            <a:r>
              <a:rPr sz="2200" spc="-10" dirty="0">
                <a:solidFill>
                  <a:srgbClr val="515254"/>
                </a:solidFill>
                <a:latin typeface="+mj-lt"/>
                <a:cs typeface="Tahoma"/>
              </a:rPr>
              <a:t>Providers</a:t>
            </a:r>
            <a:r>
              <a:rPr sz="2200" spc="-110" dirty="0">
                <a:solidFill>
                  <a:srgbClr val="515254"/>
                </a:solidFill>
                <a:latin typeface="+mj-lt"/>
                <a:cs typeface="Tahoma"/>
              </a:rPr>
              <a:t> </a:t>
            </a:r>
            <a:r>
              <a:rPr sz="2200" spc="-65" dirty="0">
                <a:solidFill>
                  <a:srgbClr val="515254"/>
                </a:solidFill>
                <a:latin typeface="+mj-lt"/>
                <a:cs typeface="Tahoma"/>
              </a:rPr>
              <a:t>in</a:t>
            </a:r>
            <a:r>
              <a:rPr sz="2200" spc="-105" dirty="0">
                <a:solidFill>
                  <a:srgbClr val="515254"/>
                </a:solidFill>
                <a:latin typeface="+mj-lt"/>
                <a:cs typeface="Tahoma"/>
              </a:rPr>
              <a:t> </a:t>
            </a:r>
            <a:r>
              <a:rPr sz="2200" spc="-10" dirty="0">
                <a:solidFill>
                  <a:srgbClr val="515254"/>
                </a:solidFill>
                <a:latin typeface="+mj-lt"/>
                <a:cs typeface="Tahoma"/>
              </a:rPr>
              <a:t>Network?</a:t>
            </a:r>
            <a:endParaRPr sz="2200" dirty="0">
              <a:latin typeface="+mj-lt"/>
              <a:cs typeface="Tahoma"/>
            </a:endParaRPr>
          </a:p>
        </p:txBody>
      </p:sp>
      <p:pic>
        <p:nvPicPr>
          <p:cNvPr id="19" name="object 19"/>
          <p:cNvPicPr/>
          <p:nvPr/>
        </p:nvPicPr>
        <p:blipFill>
          <a:blip r:embed="rId3" cstate="print"/>
          <a:stretch>
            <a:fillRect/>
          </a:stretch>
        </p:blipFill>
        <p:spPr>
          <a:xfrm>
            <a:off x="7124700" y="4796716"/>
            <a:ext cx="546836" cy="516289"/>
          </a:xfrm>
          <a:prstGeom prst="rect">
            <a:avLst/>
          </a:prstGeom>
        </p:spPr>
      </p:pic>
      <p:sp>
        <p:nvSpPr>
          <p:cNvPr id="20" name="object 20"/>
          <p:cNvSpPr txBox="1"/>
          <p:nvPr/>
        </p:nvSpPr>
        <p:spPr>
          <a:xfrm>
            <a:off x="7819163" y="4885255"/>
            <a:ext cx="3433037" cy="351378"/>
          </a:xfrm>
          <a:prstGeom prst="rect">
            <a:avLst/>
          </a:prstGeom>
        </p:spPr>
        <p:txBody>
          <a:bodyPr vert="horz" wrap="square" lIns="0" tIns="12700" rIns="0" bIns="0" rtlCol="0">
            <a:spAutoFit/>
          </a:bodyPr>
          <a:lstStyle/>
          <a:p>
            <a:pPr marL="12700">
              <a:lnSpc>
                <a:spcPct val="100000"/>
              </a:lnSpc>
              <a:spcBef>
                <a:spcPts val="100"/>
              </a:spcBef>
            </a:pPr>
            <a:r>
              <a:rPr sz="2200" spc="-10" dirty="0">
                <a:solidFill>
                  <a:srgbClr val="515254"/>
                </a:solidFill>
                <a:latin typeface="+mj-lt"/>
                <a:cs typeface="Tahoma"/>
              </a:rPr>
              <a:t>Premiums</a:t>
            </a:r>
            <a:endParaRPr sz="2200" dirty="0">
              <a:latin typeface="+mj-lt"/>
              <a:cs typeface="Tahoma"/>
            </a:endParaRPr>
          </a:p>
        </p:txBody>
      </p:sp>
      <p:sp>
        <p:nvSpPr>
          <p:cNvPr id="21" name="object 21"/>
          <p:cNvSpPr txBox="1"/>
          <p:nvPr/>
        </p:nvSpPr>
        <p:spPr>
          <a:xfrm>
            <a:off x="1003199" y="6759289"/>
            <a:ext cx="6889750" cy="360680"/>
          </a:xfrm>
          <a:prstGeom prst="rect">
            <a:avLst/>
          </a:prstGeom>
        </p:spPr>
        <p:txBody>
          <a:bodyPr vert="horz" wrap="square" lIns="0" tIns="12700" rIns="0" bIns="0" rtlCol="0">
            <a:spAutoFit/>
          </a:bodyPr>
          <a:lstStyle/>
          <a:p>
            <a:pPr marL="12700">
              <a:lnSpc>
                <a:spcPct val="100000"/>
              </a:lnSpc>
              <a:spcBef>
                <a:spcPts val="100"/>
              </a:spcBef>
            </a:pPr>
            <a:r>
              <a:rPr sz="2200" dirty="0">
                <a:solidFill>
                  <a:srgbClr val="062F6E"/>
                </a:solidFill>
                <a:latin typeface="Arial"/>
                <a:cs typeface="Arial"/>
              </a:rPr>
              <a:t>Do</a:t>
            </a:r>
            <a:r>
              <a:rPr sz="2200" spc="105" dirty="0">
                <a:solidFill>
                  <a:srgbClr val="062F6E"/>
                </a:solidFill>
                <a:latin typeface="Arial"/>
                <a:cs typeface="Arial"/>
              </a:rPr>
              <a:t> </a:t>
            </a:r>
            <a:r>
              <a:rPr sz="2200" dirty="0">
                <a:solidFill>
                  <a:srgbClr val="062F6E"/>
                </a:solidFill>
                <a:latin typeface="Arial"/>
                <a:cs typeface="Arial"/>
              </a:rPr>
              <a:t>you</a:t>
            </a:r>
            <a:r>
              <a:rPr sz="2200" spc="110" dirty="0">
                <a:solidFill>
                  <a:srgbClr val="062F6E"/>
                </a:solidFill>
                <a:latin typeface="Arial"/>
                <a:cs typeface="Arial"/>
              </a:rPr>
              <a:t> </a:t>
            </a:r>
            <a:r>
              <a:rPr sz="2200" dirty="0">
                <a:solidFill>
                  <a:srgbClr val="062F6E"/>
                </a:solidFill>
                <a:latin typeface="Arial"/>
                <a:cs typeface="Arial"/>
              </a:rPr>
              <a:t>have</a:t>
            </a:r>
            <a:r>
              <a:rPr sz="2200" spc="105" dirty="0">
                <a:solidFill>
                  <a:srgbClr val="062F6E"/>
                </a:solidFill>
                <a:latin typeface="Arial"/>
                <a:cs typeface="Arial"/>
              </a:rPr>
              <a:t> </a:t>
            </a:r>
            <a:r>
              <a:rPr sz="2200" spc="65" dirty="0">
                <a:solidFill>
                  <a:srgbClr val="062F6E"/>
                </a:solidFill>
                <a:latin typeface="Arial"/>
                <a:cs typeface="Arial"/>
              </a:rPr>
              <a:t>Medicaid</a:t>
            </a:r>
            <a:r>
              <a:rPr sz="2200" spc="110" dirty="0">
                <a:solidFill>
                  <a:srgbClr val="062F6E"/>
                </a:solidFill>
                <a:latin typeface="Arial"/>
                <a:cs typeface="Arial"/>
              </a:rPr>
              <a:t> </a:t>
            </a:r>
            <a:r>
              <a:rPr sz="2200" spc="55" dirty="0">
                <a:solidFill>
                  <a:srgbClr val="062F6E"/>
                </a:solidFill>
                <a:latin typeface="Arial"/>
                <a:cs typeface="Arial"/>
              </a:rPr>
              <a:t>or</a:t>
            </a:r>
            <a:r>
              <a:rPr sz="2200" spc="105" dirty="0">
                <a:solidFill>
                  <a:srgbClr val="062F6E"/>
                </a:solidFill>
                <a:latin typeface="Arial"/>
                <a:cs typeface="Arial"/>
              </a:rPr>
              <a:t> </a:t>
            </a:r>
            <a:r>
              <a:rPr sz="2200" dirty="0">
                <a:solidFill>
                  <a:srgbClr val="062F6E"/>
                </a:solidFill>
                <a:latin typeface="Arial"/>
                <a:cs typeface="Arial"/>
              </a:rPr>
              <a:t>assistance</a:t>
            </a:r>
            <a:r>
              <a:rPr sz="2200" spc="110" dirty="0">
                <a:solidFill>
                  <a:srgbClr val="062F6E"/>
                </a:solidFill>
                <a:latin typeface="Arial"/>
                <a:cs typeface="Arial"/>
              </a:rPr>
              <a:t> </a:t>
            </a:r>
            <a:r>
              <a:rPr sz="2200" spc="55" dirty="0">
                <a:solidFill>
                  <a:srgbClr val="062F6E"/>
                </a:solidFill>
                <a:latin typeface="Arial"/>
                <a:cs typeface="Arial"/>
              </a:rPr>
              <a:t>from</a:t>
            </a:r>
            <a:r>
              <a:rPr sz="2200" spc="105" dirty="0">
                <a:solidFill>
                  <a:srgbClr val="062F6E"/>
                </a:solidFill>
                <a:latin typeface="Arial"/>
                <a:cs typeface="Arial"/>
              </a:rPr>
              <a:t> </a:t>
            </a:r>
            <a:r>
              <a:rPr sz="2200" dirty="0">
                <a:solidFill>
                  <a:srgbClr val="062F6E"/>
                </a:solidFill>
                <a:latin typeface="Arial"/>
                <a:cs typeface="Arial"/>
              </a:rPr>
              <a:t>your</a:t>
            </a:r>
            <a:r>
              <a:rPr sz="2200" spc="110" dirty="0">
                <a:solidFill>
                  <a:srgbClr val="062F6E"/>
                </a:solidFill>
                <a:latin typeface="Arial"/>
                <a:cs typeface="Arial"/>
              </a:rPr>
              <a:t> </a:t>
            </a:r>
            <a:r>
              <a:rPr sz="2200" spc="-10" dirty="0">
                <a:solidFill>
                  <a:srgbClr val="062F6E"/>
                </a:solidFill>
                <a:latin typeface="Arial"/>
                <a:cs typeface="Arial"/>
              </a:rPr>
              <a:t>state?</a:t>
            </a:r>
            <a:endParaRPr sz="2200" dirty="0">
              <a:solidFill>
                <a:srgbClr val="062F6E"/>
              </a:solidFill>
              <a:latin typeface="Arial"/>
              <a:cs typeface="Arial"/>
            </a:endParaRPr>
          </a:p>
        </p:txBody>
      </p:sp>
      <p:grpSp>
        <p:nvGrpSpPr>
          <p:cNvPr id="22" name="object 22"/>
          <p:cNvGrpSpPr/>
          <p:nvPr/>
        </p:nvGrpSpPr>
        <p:grpSpPr>
          <a:xfrm>
            <a:off x="11977482" y="2552694"/>
            <a:ext cx="3326129" cy="3326129"/>
            <a:chOff x="11977482" y="2552694"/>
            <a:chExt cx="3326129" cy="3326129"/>
          </a:xfrm>
        </p:grpSpPr>
        <p:pic>
          <p:nvPicPr>
            <p:cNvPr id="23" name="object 23"/>
            <p:cNvPicPr/>
            <p:nvPr/>
          </p:nvPicPr>
          <p:blipFill>
            <a:blip r:embed="rId4" cstate="print"/>
            <a:stretch>
              <a:fillRect/>
            </a:stretch>
          </p:blipFill>
          <p:spPr>
            <a:xfrm>
              <a:off x="12001030" y="2576258"/>
              <a:ext cx="3278911" cy="3278911"/>
            </a:xfrm>
            <a:prstGeom prst="rect">
              <a:avLst/>
            </a:prstGeom>
          </p:spPr>
        </p:pic>
        <p:sp>
          <p:nvSpPr>
            <p:cNvPr id="24" name="object 24"/>
            <p:cNvSpPr/>
            <p:nvPr/>
          </p:nvSpPr>
          <p:spPr>
            <a:xfrm>
              <a:off x="12001034" y="2576247"/>
              <a:ext cx="3279140" cy="3279140"/>
            </a:xfrm>
            <a:custGeom>
              <a:avLst/>
              <a:gdLst/>
              <a:ahLst/>
              <a:cxnLst/>
              <a:rect l="l" t="t" r="r" b="b"/>
              <a:pathLst>
                <a:path w="3279140" h="3279140">
                  <a:moveTo>
                    <a:pt x="1639455" y="3278924"/>
                  </a:moveTo>
                  <a:lnTo>
                    <a:pt x="1591116" y="3278225"/>
                  </a:lnTo>
                  <a:lnTo>
                    <a:pt x="1543125" y="3276141"/>
                  </a:lnTo>
                  <a:lnTo>
                    <a:pt x="1495500" y="3272690"/>
                  </a:lnTo>
                  <a:lnTo>
                    <a:pt x="1448260" y="3267894"/>
                  </a:lnTo>
                  <a:lnTo>
                    <a:pt x="1401425" y="3261770"/>
                  </a:lnTo>
                  <a:lnTo>
                    <a:pt x="1355015" y="3254337"/>
                  </a:lnTo>
                  <a:lnTo>
                    <a:pt x="1309048" y="3245616"/>
                  </a:lnTo>
                  <a:lnTo>
                    <a:pt x="1263543" y="3235624"/>
                  </a:lnTo>
                  <a:lnTo>
                    <a:pt x="1218520" y="3224382"/>
                  </a:lnTo>
                  <a:lnTo>
                    <a:pt x="1173998" y="3211909"/>
                  </a:lnTo>
                  <a:lnTo>
                    <a:pt x="1129997" y="3198224"/>
                  </a:lnTo>
                  <a:lnTo>
                    <a:pt x="1086534" y="3183345"/>
                  </a:lnTo>
                  <a:lnTo>
                    <a:pt x="1043631" y="3167293"/>
                  </a:lnTo>
                  <a:lnTo>
                    <a:pt x="1001305" y="3150087"/>
                  </a:lnTo>
                  <a:lnTo>
                    <a:pt x="959576" y="3131745"/>
                  </a:lnTo>
                  <a:lnTo>
                    <a:pt x="918464" y="3112287"/>
                  </a:lnTo>
                  <a:lnTo>
                    <a:pt x="877987" y="3091732"/>
                  </a:lnTo>
                  <a:lnTo>
                    <a:pt x="838165" y="3070100"/>
                  </a:lnTo>
                  <a:lnTo>
                    <a:pt x="799017" y="3047409"/>
                  </a:lnTo>
                  <a:lnTo>
                    <a:pt x="760562" y="3023680"/>
                  </a:lnTo>
                  <a:lnTo>
                    <a:pt x="722820" y="2998930"/>
                  </a:lnTo>
                  <a:lnTo>
                    <a:pt x="685809" y="2973179"/>
                  </a:lnTo>
                  <a:lnTo>
                    <a:pt x="649549" y="2946447"/>
                  </a:lnTo>
                  <a:lnTo>
                    <a:pt x="614059" y="2918753"/>
                  </a:lnTo>
                  <a:lnTo>
                    <a:pt x="579359" y="2890115"/>
                  </a:lnTo>
                  <a:lnTo>
                    <a:pt x="545467" y="2860554"/>
                  </a:lnTo>
                  <a:lnTo>
                    <a:pt x="512402" y="2830088"/>
                  </a:lnTo>
                  <a:lnTo>
                    <a:pt x="480185" y="2798737"/>
                  </a:lnTo>
                  <a:lnTo>
                    <a:pt x="448834" y="2766519"/>
                  </a:lnTo>
                  <a:lnTo>
                    <a:pt x="418368" y="2733455"/>
                  </a:lnTo>
                  <a:lnTo>
                    <a:pt x="388807" y="2699562"/>
                  </a:lnTo>
                  <a:lnTo>
                    <a:pt x="360169" y="2664861"/>
                  </a:lnTo>
                  <a:lnTo>
                    <a:pt x="332475" y="2629371"/>
                  </a:lnTo>
                  <a:lnTo>
                    <a:pt x="305743" y="2593111"/>
                  </a:lnTo>
                  <a:lnTo>
                    <a:pt x="279993" y="2556100"/>
                  </a:lnTo>
                  <a:lnTo>
                    <a:pt x="255243" y="2518357"/>
                  </a:lnTo>
                  <a:lnTo>
                    <a:pt x="231513" y="2479902"/>
                  </a:lnTo>
                  <a:lnTo>
                    <a:pt x="208823" y="2440754"/>
                  </a:lnTo>
                  <a:lnTo>
                    <a:pt x="187190" y="2400932"/>
                  </a:lnTo>
                  <a:lnTo>
                    <a:pt x="166636" y="2360454"/>
                  </a:lnTo>
                  <a:lnTo>
                    <a:pt x="147178" y="2319342"/>
                  </a:lnTo>
                  <a:lnTo>
                    <a:pt x="128836" y="2277613"/>
                  </a:lnTo>
                  <a:lnTo>
                    <a:pt x="111630" y="2235287"/>
                  </a:lnTo>
                  <a:lnTo>
                    <a:pt x="95578" y="2192383"/>
                  </a:lnTo>
                  <a:lnTo>
                    <a:pt x="80699" y="2148920"/>
                  </a:lnTo>
                  <a:lnTo>
                    <a:pt x="67014" y="2104918"/>
                  </a:lnTo>
                  <a:lnTo>
                    <a:pt x="54541" y="2060395"/>
                  </a:lnTo>
                  <a:lnTo>
                    <a:pt x="43299" y="2015372"/>
                  </a:lnTo>
                  <a:lnTo>
                    <a:pt x="33307" y="1969867"/>
                  </a:lnTo>
                  <a:lnTo>
                    <a:pt x="24586" y="1923899"/>
                  </a:lnTo>
                  <a:lnTo>
                    <a:pt x="17154" y="1877488"/>
                  </a:lnTo>
                  <a:lnTo>
                    <a:pt x="11029" y="1830653"/>
                  </a:lnTo>
                  <a:lnTo>
                    <a:pt x="6233" y="1783413"/>
                  </a:lnTo>
                  <a:lnTo>
                    <a:pt x="2783" y="1735787"/>
                  </a:lnTo>
                  <a:lnTo>
                    <a:pt x="698" y="1687795"/>
                  </a:lnTo>
                  <a:lnTo>
                    <a:pt x="0" y="1639455"/>
                  </a:lnTo>
                  <a:lnTo>
                    <a:pt x="698" y="1591116"/>
                  </a:lnTo>
                  <a:lnTo>
                    <a:pt x="2783" y="1543125"/>
                  </a:lnTo>
                  <a:lnTo>
                    <a:pt x="6233" y="1495500"/>
                  </a:lnTo>
                  <a:lnTo>
                    <a:pt x="11029" y="1448260"/>
                  </a:lnTo>
                  <a:lnTo>
                    <a:pt x="17154" y="1401425"/>
                  </a:lnTo>
                  <a:lnTo>
                    <a:pt x="24586" y="1355015"/>
                  </a:lnTo>
                  <a:lnTo>
                    <a:pt x="33307" y="1309048"/>
                  </a:lnTo>
                  <a:lnTo>
                    <a:pt x="43299" y="1263543"/>
                  </a:lnTo>
                  <a:lnTo>
                    <a:pt x="54541" y="1218520"/>
                  </a:lnTo>
                  <a:lnTo>
                    <a:pt x="67014" y="1173998"/>
                  </a:lnTo>
                  <a:lnTo>
                    <a:pt x="80699" y="1129997"/>
                  </a:lnTo>
                  <a:lnTo>
                    <a:pt x="95578" y="1086534"/>
                  </a:lnTo>
                  <a:lnTo>
                    <a:pt x="111630" y="1043631"/>
                  </a:lnTo>
                  <a:lnTo>
                    <a:pt x="128836" y="1001305"/>
                  </a:lnTo>
                  <a:lnTo>
                    <a:pt x="147178" y="959576"/>
                  </a:lnTo>
                  <a:lnTo>
                    <a:pt x="166636" y="918464"/>
                  </a:lnTo>
                  <a:lnTo>
                    <a:pt x="187190" y="877987"/>
                  </a:lnTo>
                  <a:lnTo>
                    <a:pt x="208823" y="838165"/>
                  </a:lnTo>
                  <a:lnTo>
                    <a:pt x="231513" y="799017"/>
                  </a:lnTo>
                  <a:lnTo>
                    <a:pt x="255243" y="760562"/>
                  </a:lnTo>
                  <a:lnTo>
                    <a:pt x="279993" y="722820"/>
                  </a:lnTo>
                  <a:lnTo>
                    <a:pt x="305743" y="685809"/>
                  </a:lnTo>
                  <a:lnTo>
                    <a:pt x="332475" y="649549"/>
                  </a:lnTo>
                  <a:lnTo>
                    <a:pt x="360169" y="614059"/>
                  </a:lnTo>
                  <a:lnTo>
                    <a:pt x="388807" y="579359"/>
                  </a:lnTo>
                  <a:lnTo>
                    <a:pt x="418368" y="545467"/>
                  </a:lnTo>
                  <a:lnTo>
                    <a:pt x="448834" y="512402"/>
                  </a:lnTo>
                  <a:lnTo>
                    <a:pt x="480185" y="480185"/>
                  </a:lnTo>
                  <a:lnTo>
                    <a:pt x="512402" y="448834"/>
                  </a:lnTo>
                  <a:lnTo>
                    <a:pt x="545467" y="418368"/>
                  </a:lnTo>
                  <a:lnTo>
                    <a:pt x="579359" y="388807"/>
                  </a:lnTo>
                  <a:lnTo>
                    <a:pt x="614059" y="360169"/>
                  </a:lnTo>
                  <a:lnTo>
                    <a:pt x="649549" y="332475"/>
                  </a:lnTo>
                  <a:lnTo>
                    <a:pt x="685809" y="305743"/>
                  </a:lnTo>
                  <a:lnTo>
                    <a:pt x="722820" y="279993"/>
                  </a:lnTo>
                  <a:lnTo>
                    <a:pt x="760562" y="255243"/>
                  </a:lnTo>
                  <a:lnTo>
                    <a:pt x="799017" y="231513"/>
                  </a:lnTo>
                  <a:lnTo>
                    <a:pt x="838165" y="208823"/>
                  </a:lnTo>
                  <a:lnTo>
                    <a:pt x="877987" y="187190"/>
                  </a:lnTo>
                  <a:lnTo>
                    <a:pt x="918464" y="166636"/>
                  </a:lnTo>
                  <a:lnTo>
                    <a:pt x="959576" y="147178"/>
                  </a:lnTo>
                  <a:lnTo>
                    <a:pt x="1001305" y="128836"/>
                  </a:lnTo>
                  <a:lnTo>
                    <a:pt x="1043631" y="111630"/>
                  </a:lnTo>
                  <a:lnTo>
                    <a:pt x="1086534" y="95578"/>
                  </a:lnTo>
                  <a:lnTo>
                    <a:pt x="1129997" y="80699"/>
                  </a:lnTo>
                  <a:lnTo>
                    <a:pt x="1173998" y="67014"/>
                  </a:lnTo>
                  <a:lnTo>
                    <a:pt x="1218520" y="54541"/>
                  </a:lnTo>
                  <a:lnTo>
                    <a:pt x="1263543" y="43299"/>
                  </a:lnTo>
                  <a:lnTo>
                    <a:pt x="1309048" y="33307"/>
                  </a:lnTo>
                  <a:lnTo>
                    <a:pt x="1355015" y="24586"/>
                  </a:lnTo>
                  <a:lnTo>
                    <a:pt x="1401425" y="17154"/>
                  </a:lnTo>
                  <a:lnTo>
                    <a:pt x="1448260" y="11029"/>
                  </a:lnTo>
                  <a:lnTo>
                    <a:pt x="1495500" y="6233"/>
                  </a:lnTo>
                  <a:lnTo>
                    <a:pt x="1543125" y="2783"/>
                  </a:lnTo>
                  <a:lnTo>
                    <a:pt x="1591116" y="698"/>
                  </a:lnTo>
                  <a:lnTo>
                    <a:pt x="1639455" y="0"/>
                  </a:lnTo>
                  <a:lnTo>
                    <a:pt x="1687794" y="698"/>
                  </a:lnTo>
                  <a:lnTo>
                    <a:pt x="1735786" y="2783"/>
                  </a:lnTo>
                  <a:lnTo>
                    <a:pt x="1783411" y="6233"/>
                  </a:lnTo>
                  <a:lnTo>
                    <a:pt x="1830650" y="11029"/>
                  </a:lnTo>
                  <a:lnTo>
                    <a:pt x="1877485" y="17154"/>
                  </a:lnTo>
                  <a:lnTo>
                    <a:pt x="1923896" y="24586"/>
                  </a:lnTo>
                  <a:lnTo>
                    <a:pt x="1969863" y="33307"/>
                  </a:lnTo>
                  <a:lnTo>
                    <a:pt x="2015367" y="43299"/>
                  </a:lnTo>
                  <a:lnTo>
                    <a:pt x="2060390" y="54541"/>
                  </a:lnTo>
                  <a:lnTo>
                    <a:pt x="2104912" y="67014"/>
                  </a:lnTo>
                  <a:lnTo>
                    <a:pt x="2148914" y="80699"/>
                  </a:lnTo>
                  <a:lnTo>
                    <a:pt x="2192376" y="95578"/>
                  </a:lnTo>
                  <a:lnTo>
                    <a:pt x="2235280" y="111630"/>
                  </a:lnTo>
                  <a:lnTo>
                    <a:pt x="2277605" y="128836"/>
                  </a:lnTo>
                  <a:lnTo>
                    <a:pt x="2319334" y="147178"/>
                  </a:lnTo>
                  <a:lnTo>
                    <a:pt x="2360446" y="166636"/>
                  </a:lnTo>
                  <a:lnTo>
                    <a:pt x="2400923" y="187190"/>
                  </a:lnTo>
                  <a:lnTo>
                    <a:pt x="2440745" y="208823"/>
                  </a:lnTo>
                  <a:lnTo>
                    <a:pt x="2479893" y="231513"/>
                  </a:lnTo>
                  <a:lnTo>
                    <a:pt x="2518348" y="255243"/>
                  </a:lnTo>
                  <a:lnTo>
                    <a:pt x="2556091" y="279993"/>
                  </a:lnTo>
                  <a:lnTo>
                    <a:pt x="2593101" y="305743"/>
                  </a:lnTo>
                  <a:lnTo>
                    <a:pt x="2629361" y="332475"/>
                  </a:lnTo>
                  <a:lnTo>
                    <a:pt x="2664851" y="360169"/>
                  </a:lnTo>
                  <a:lnTo>
                    <a:pt x="2699552" y="388807"/>
                  </a:lnTo>
                  <a:lnTo>
                    <a:pt x="2733444" y="418368"/>
                  </a:lnTo>
                  <a:lnTo>
                    <a:pt x="2766508" y="448834"/>
                  </a:lnTo>
                  <a:lnTo>
                    <a:pt x="2798725" y="480185"/>
                  </a:lnTo>
                  <a:lnTo>
                    <a:pt x="2830077" y="512402"/>
                  </a:lnTo>
                  <a:lnTo>
                    <a:pt x="2860542" y="545467"/>
                  </a:lnTo>
                  <a:lnTo>
                    <a:pt x="2890104" y="579359"/>
                  </a:lnTo>
                  <a:lnTo>
                    <a:pt x="2918741" y="614059"/>
                  </a:lnTo>
                  <a:lnTo>
                    <a:pt x="2946435" y="649549"/>
                  </a:lnTo>
                  <a:lnTo>
                    <a:pt x="2973167" y="685809"/>
                  </a:lnTo>
                  <a:lnTo>
                    <a:pt x="2998918" y="722820"/>
                  </a:lnTo>
                  <a:lnTo>
                    <a:pt x="3023667" y="760562"/>
                  </a:lnTo>
                  <a:lnTo>
                    <a:pt x="3047397" y="799017"/>
                  </a:lnTo>
                  <a:lnTo>
                    <a:pt x="3070088" y="838165"/>
                  </a:lnTo>
                  <a:lnTo>
                    <a:pt x="3091720" y="877987"/>
                  </a:lnTo>
                  <a:lnTo>
                    <a:pt x="3112275" y="918464"/>
                  </a:lnTo>
                  <a:lnTo>
                    <a:pt x="3131733" y="959576"/>
                  </a:lnTo>
                  <a:lnTo>
                    <a:pt x="3150074" y="1001305"/>
                  </a:lnTo>
                  <a:lnTo>
                    <a:pt x="3167281" y="1043631"/>
                  </a:lnTo>
                  <a:lnTo>
                    <a:pt x="3183333" y="1086534"/>
                  </a:lnTo>
                  <a:lnTo>
                    <a:pt x="3198211" y="1129997"/>
                  </a:lnTo>
                  <a:lnTo>
                    <a:pt x="3211897" y="1173998"/>
                  </a:lnTo>
                  <a:lnTo>
                    <a:pt x="3224370" y="1218520"/>
                  </a:lnTo>
                  <a:lnTo>
                    <a:pt x="3235612" y="1263543"/>
                  </a:lnTo>
                  <a:lnTo>
                    <a:pt x="3245603" y="1309048"/>
                  </a:lnTo>
                  <a:lnTo>
                    <a:pt x="3254324" y="1355015"/>
                  </a:lnTo>
                  <a:lnTo>
                    <a:pt x="3261757" y="1401425"/>
                  </a:lnTo>
                  <a:lnTo>
                    <a:pt x="3267881" y="1448260"/>
                  </a:lnTo>
                  <a:lnTo>
                    <a:pt x="3272678" y="1495500"/>
                  </a:lnTo>
                  <a:lnTo>
                    <a:pt x="3276128" y="1543125"/>
                  </a:lnTo>
                  <a:lnTo>
                    <a:pt x="3278212" y="1591116"/>
                  </a:lnTo>
                  <a:lnTo>
                    <a:pt x="3278911" y="1639455"/>
                  </a:lnTo>
                  <a:lnTo>
                    <a:pt x="3278212" y="1687795"/>
                  </a:lnTo>
                  <a:lnTo>
                    <a:pt x="3276128" y="1735787"/>
                  </a:lnTo>
                  <a:lnTo>
                    <a:pt x="3272678" y="1783413"/>
                  </a:lnTo>
                  <a:lnTo>
                    <a:pt x="3267881" y="1830653"/>
                  </a:lnTo>
                  <a:lnTo>
                    <a:pt x="3261757" y="1877488"/>
                  </a:lnTo>
                  <a:lnTo>
                    <a:pt x="3254324" y="1923899"/>
                  </a:lnTo>
                  <a:lnTo>
                    <a:pt x="3245603" y="1969867"/>
                  </a:lnTo>
                  <a:lnTo>
                    <a:pt x="3235612" y="2015372"/>
                  </a:lnTo>
                  <a:lnTo>
                    <a:pt x="3224370" y="2060395"/>
                  </a:lnTo>
                  <a:lnTo>
                    <a:pt x="3211897" y="2104918"/>
                  </a:lnTo>
                  <a:lnTo>
                    <a:pt x="3198211" y="2148920"/>
                  </a:lnTo>
                  <a:lnTo>
                    <a:pt x="3183333" y="2192383"/>
                  </a:lnTo>
                  <a:lnTo>
                    <a:pt x="3167281" y="2235287"/>
                  </a:lnTo>
                  <a:lnTo>
                    <a:pt x="3150074" y="2277613"/>
                  </a:lnTo>
                  <a:lnTo>
                    <a:pt x="3131733" y="2319342"/>
                  </a:lnTo>
                  <a:lnTo>
                    <a:pt x="3112275" y="2360454"/>
                  </a:lnTo>
                  <a:lnTo>
                    <a:pt x="3091720" y="2400932"/>
                  </a:lnTo>
                  <a:lnTo>
                    <a:pt x="3070088" y="2440754"/>
                  </a:lnTo>
                  <a:lnTo>
                    <a:pt x="3047397" y="2479902"/>
                  </a:lnTo>
                  <a:lnTo>
                    <a:pt x="3023667" y="2518357"/>
                  </a:lnTo>
                  <a:lnTo>
                    <a:pt x="2998918" y="2556100"/>
                  </a:lnTo>
                  <a:lnTo>
                    <a:pt x="2973167" y="2593111"/>
                  </a:lnTo>
                  <a:lnTo>
                    <a:pt x="2946435" y="2629371"/>
                  </a:lnTo>
                  <a:lnTo>
                    <a:pt x="2918741" y="2664861"/>
                  </a:lnTo>
                  <a:lnTo>
                    <a:pt x="2890104" y="2699562"/>
                  </a:lnTo>
                  <a:lnTo>
                    <a:pt x="2860542" y="2733455"/>
                  </a:lnTo>
                  <a:lnTo>
                    <a:pt x="2830077" y="2766519"/>
                  </a:lnTo>
                  <a:lnTo>
                    <a:pt x="2798725" y="2798737"/>
                  </a:lnTo>
                  <a:lnTo>
                    <a:pt x="2766508" y="2830088"/>
                  </a:lnTo>
                  <a:lnTo>
                    <a:pt x="2733444" y="2860554"/>
                  </a:lnTo>
                  <a:lnTo>
                    <a:pt x="2699552" y="2890115"/>
                  </a:lnTo>
                  <a:lnTo>
                    <a:pt x="2664851" y="2918753"/>
                  </a:lnTo>
                  <a:lnTo>
                    <a:pt x="2629361" y="2946447"/>
                  </a:lnTo>
                  <a:lnTo>
                    <a:pt x="2593101" y="2973179"/>
                  </a:lnTo>
                  <a:lnTo>
                    <a:pt x="2556091" y="2998930"/>
                  </a:lnTo>
                  <a:lnTo>
                    <a:pt x="2518348" y="3023680"/>
                  </a:lnTo>
                  <a:lnTo>
                    <a:pt x="2479893" y="3047409"/>
                  </a:lnTo>
                  <a:lnTo>
                    <a:pt x="2440745" y="3070100"/>
                  </a:lnTo>
                  <a:lnTo>
                    <a:pt x="2400923" y="3091732"/>
                  </a:lnTo>
                  <a:lnTo>
                    <a:pt x="2360446" y="3112287"/>
                  </a:lnTo>
                  <a:lnTo>
                    <a:pt x="2319334" y="3131745"/>
                  </a:lnTo>
                  <a:lnTo>
                    <a:pt x="2277605" y="3150087"/>
                  </a:lnTo>
                  <a:lnTo>
                    <a:pt x="2235280" y="3167293"/>
                  </a:lnTo>
                  <a:lnTo>
                    <a:pt x="2192376" y="3183345"/>
                  </a:lnTo>
                  <a:lnTo>
                    <a:pt x="2148914" y="3198224"/>
                  </a:lnTo>
                  <a:lnTo>
                    <a:pt x="2104912" y="3211909"/>
                  </a:lnTo>
                  <a:lnTo>
                    <a:pt x="2060390" y="3224382"/>
                  </a:lnTo>
                  <a:lnTo>
                    <a:pt x="2015367" y="3235624"/>
                  </a:lnTo>
                  <a:lnTo>
                    <a:pt x="1969863" y="3245616"/>
                  </a:lnTo>
                  <a:lnTo>
                    <a:pt x="1923896" y="3254337"/>
                  </a:lnTo>
                  <a:lnTo>
                    <a:pt x="1877485" y="3261770"/>
                  </a:lnTo>
                  <a:lnTo>
                    <a:pt x="1830650" y="3267894"/>
                  </a:lnTo>
                  <a:lnTo>
                    <a:pt x="1783411" y="3272690"/>
                  </a:lnTo>
                  <a:lnTo>
                    <a:pt x="1735786" y="3276141"/>
                  </a:lnTo>
                  <a:lnTo>
                    <a:pt x="1687794" y="3278225"/>
                  </a:lnTo>
                  <a:lnTo>
                    <a:pt x="1639455" y="3278924"/>
                  </a:lnTo>
                  <a:close/>
                </a:path>
              </a:pathLst>
            </a:custGeom>
            <a:ln w="47104">
              <a:noFill/>
            </a:ln>
          </p:spPr>
          <p:txBody>
            <a:bodyPr wrap="square" lIns="0" tIns="0" rIns="0" bIns="0" rtlCol="0"/>
            <a:lstStyle/>
            <a:p>
              <a:endParaRPr/>
            </a:p>
          </p:txBody>
        </p:sp>
      </p:grpSp>
      <p:sp>
        <p:nvSpPr>
          <p:cNvPr id="25" name="object 25"/>
          <p:cNvSpPr txBox="1"/>
          <p:nvPr/>
        </p:nvSpPr>
        <p:spPr>
          <a:xfrm>
            <a:off x="7819163" y="2550727"/>
            <a:ext cx="3862704" cy="1573530"/>
          </a:xfrm>
          <a:prstGeom prst="rect">
            <a:avLst/>
          </a:prstGeom>
        </p:spPr>
        <p:txBody>
          <a:bodyPr vert="horz" wrap="square" lIns="0" tIns="102870" rIns="0" bIns="0" rtlCol="0">
            <a:spAutoFit/>
          </a:bodyPr>
          <a:lstStyle/>
          <a:p>
            <a:pPr marL="12700">
              <a:lnSpc>
                <a:spcPct val="100000"/>
              </a:lnSpc>
              <a:spcBef>
                <a:spcPts val="810"/>
              </a:spcBef>
            </a:pPr>
            <a:r>
              <a:rPr sz="2200" spc="-30" dirty="0">
                <a:solidFill>
                  <a:srgbClr val="515254"/>
                </a:solidFill>
                <a:latin typeface="+mj-lt"/>
                <a:cs typeface="Tahoma"/>
              </a:rPr>
              <a:t>Extra</a:t>
            </a:r>
            <a:r>
              <a:rPr sz="2200" spc="-135" dirty="0">
                <a:solidFill>
                  <a:srgbClr val="515254"/>
                </a:solidFill>
                <a:latin typeface="+mj-lt"/>
                <a:cs typeface="Tahoma"/>
              </a:rPr>
              <a:t> </a:t>
            </a:r>
            <a:r>
              <a:rPr sz="2200" spc="-10" dirty="0">
                <a:solidFill>
                  <a:srgbClr val="515254"/>
                </a:solidFill>
                <a:latin typeface="+mj-lt"/>
                <a:cs typeface="Tahoma"/>
              </a:rPr>
              <a:t>Benefits</a:t>
            </a:r>
            <a:endParaRPr sz="2200" dirty="0">
              <a:latin typeface="+mj-lt"/>
              <a:cs typeface="Tahoma"/>
            </a:endParaRPr>
          </a:p>
          <a:p>
            <a:pPr marL="12700" marR="5080">
              <a:lnSpc>
                <a:spcPct val="100000"/>
              </a:lnSpc>
              <a:spcBef>
                <a:spcPts val="585"/>
              </a:spcBef>
            </a:pPr>
            <a:r>
              <a:rPr sz="1800" dirty="0">
                <a:solidFill>
                  <a:srgbClr val="0082CC"/>
                </a:solidFill>
                <a:latin typeface="+mj-lt"/>
                <a:cs typeface="Century Gothic"/>
              </a:rPr>
              <a:t>*Medicare Advantage plans typically have added benefits.</a:t>
            </a:r>
          </a:p>
          <a:p>
            <a:pPr marL="12700">
              <a:lnSpc>
                <a:spcPct val="100000"/>
              </a:lnSpc>
              <a:spcBef>
                <a:spcPts val="1290"/>
              </a:spcBef>
            </a:pPr>
            <a:r>
              <a:rPr sz="2200" spc="-80" dirty="0">
                <a:solidFill>
                  <a:srgbClr val="515254"/>
                </a:solidFill>
                <a:latin typeface="+mj-lt"/>
                <a:cs typeface="Tahoma"/>
              </a:rPr>
              <a:t>Yearly</a:t>
            </a:r>
            <a:r>
              <a:rPr sz="2200" spc="-70" dirty="0">
                <a:solidFill>
                  <a:srgbClr val="515254"/>
                </a:solidFill>
                <a:latin typeface="+mj-lt"/>
                <a:cs typeface="Tahoma"/>
              </a:rPr>
              <a:t> </a:t>
            </a:r>
            <a:r>
              <a:rPr sz="2200" dirty="0">
                <a:solidFill>
                  <a:srgbClr val="515254"/>
                </a:solidFill>
                <a:latin typeface="+mj-lt"/>
                <a:cs typeface="Tahoma"/>
              </a:rPr>
              <a:t>Out-of-Pocket</a:t>
            </a:r>
            <a:r>
              <a:rPr sz="2200" spc="-70" dirty="0">
                <a:solidFill>
                  <a:srgbClr val="515254"/>
                </a:solidFill>
                <a:latin typeface="+mj-lt"/>
                <a:cs typeface="Tahoma"/>
              </a:rPr>
              <a:t> </a:t>
            </a:r>
            <a:r>
              <a:rPr sz="2200" spc="-10" dirty="0">
                <a:solidFill>
                  <a:srgbClr val="515254"/>
                </a:solidFill>
                <a:latin typeface="+mj-lt"/>
                <a:cs typeface="Tahoma"/>
              </a:rPr>
              <a:t>Limits</a:t>
            </a:r>
            <a:endParaRPr sz="2200" dirty="0">
              <a:latin typeface="+mj-lt"/>
              <a:cs typeface="Tahoma"/>
            </a:endParaRPr>
          </a:p>
        </p:txBody>
      </p:sp>
      <p:sp>
        <p:nvSpPr>
          <p:cNvPr id="27" name="object 5"/>
          <p:cNvSpPr txBox="1">
            <a:spLocks/>
          </p:cNvSpPr>
          <p:nvPr/>
        </p:nvSpPr>
        <p:spPr>
          <a:xfrm>
            <a:off x="736600" y="229179"/>
            <a:ext cx="12714605" cy="1479892"/>
          </a:xfrm>
          <a:prstGeom prst="rect">
            <a:avLst/>
          </a:prstGeom>
        </p:spPr>
        <p:txBody>
          <a:bodyPr vert="horz" wrap="square" lIns="0" tIns="0" rIns="0" bIns="0" rtlCol="0" anchor="ctr">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5400" spc="-150" dirty="0">
                <a:solidFill>
                  <a:srgbClr val="062F6E"/>
                </a:solidFill>
              </a:rPr>
              <a:t>Medicare Advantage</a:t>
            </a:r>
          </a:p>
          <a:p>
            <a:pPr>
              <a:spcBef>
                <a:spcPts val="505"/>
              </a:spcBef>
            </a:pPr>
            <a:r>
              <a:rPr lang="en-US" sz="3800" b="0" spc="-40" dirty="0">
                <a:solidFill>
                  <a:srgbClr val="062F6E"/>
                </a:solidFill>
                <a:latin typeface="+mj-lt"/>
                <a:cs typeface="Tahoma"/>
              </a:rPr>
              <a:t>Some of the costs to be aware of include:</a:t>
            </a:r>
          </a:p>
        </p:txBody>
      </p:sp>
      <p:grpSp>
        <p:nvGrpSpPr>
          <p:cNvPr id="30" name="Group 29"/>
          <p:cNvGrpSpPr/>
          <p:nvPr/>
        </p:nvGrpSpPr>
        <p:grpSpPr>
          <a:xfrm>
            <a:off x="2779446" y="7461255"/>
            <a:ext cx="305569" cy="463075"/>
            <a:chOff x="1549664" y="3447941"/>
            <a:chExt cx="413468" cy="592927"/>
          </a:xfrm>
        </p:grpSpPr>
        <p:sp>
          <p:nvSpPr>
            <p:cNvPr id="31" name="Freeform 30"/>
            <p:cNvSpPr/>
            <p:nvPr/>
          </p:nvSpPr>
          <p:spPr>
            <a:xfrm rot="1800000">
              <a:off x="1732753" y="3447941"/>
              <a:ext cx="230379"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56241 w 705637"/>
                <a:gd name="connsiteY0" fmla="*/ 0 h 1341346"/>
                <a:gd name="connsiteX1" fmla="*/ 705637 w 705637"/>
                <a:gd name="connsiteY1" fmla="*/ 349396 h 1341346"/>
                <a:gd name="connsiteX2" fmla="*/ 703366 w 705637"/>
                <a:gd name="connsiteY2" fmla="*/ 371931 h 1341346"/>
                <a:gd name="connsiteX3" fmla="*/ 705637 w 705637"/>
                <a:gd name="connsiteY3" fmla="*/ 371931 h 1341346"/>
                <a:gd name="connsiteX4" fmla="*/ 705637 w 705637"/>
                <a:gd name="connsiteY4" fmla="*/ 991950 h 1341346"/>
                <a:gd name="connsiteX5" fmla="*/ 705637 w 705637"/>
                <a:gd name="connsiteY5" fmla="*/ 1003592 h 1341346"/>
                <a:gd name="connsiteX6" fmla="*/ 704464 w 705637"/>
                <a:gd name="connsiteY6" fmla="*/ 1003592 h 1341346"/>
                <a:gd name="connsiteX7" fmla="*/ 698539 w 705637"/>
                <a:gd name="connsiteY7" fmla="*/ 1062366 h 1341346"/>
                <a:gd name="connsiteX8" fmla="*/ 356241 w 705637"/>
                <a:gd name="connsiteY8" fmla="*/ 1341346 h 1341346"/>
                <a:gd name="connsiteX9" fmla="*/ 13944 w 705637"/>
                <a:gd name="connsiteY9" fmla="*/ 1062366 h 1341346"/>
                <a:gd name="connsiteX10" fmla="*/ 8019 w 705637"/>
                <a:gd name="connsiteY10" fmla="*/ 1003592 h 1341346"/>
                <a:gd name="connsiteX11" fmla="*/ 6845 w 705637"/>
                <a:gd name="connsiteY11" fmla="*/ 1003592 h 1341346"/>
                <a:gd name="connsiteX12" fmla="*/ 6845 w 705637"/>
                <a:gd name="connsiteY12" fmla="*/ 991950 h 1341346"/>
                <a:gd name="connsiteX13" fmla="*/ 0 w 705637"/>
                <a:gd name="connsiteY13" fmla="*/ 884987 h 1341346"/>
                <a:gd name="connsiteX14" fmla="*/ 6845 w 705637"/>
                <a:gd name="connsiteY14" fmla="*/ 371931 h 1341346"/>
                <a:gd name="connsiteX15" fmla="*/ 9117 w 705637"/>
                <a:gd name="connsiteY15" fmla="*/ 371931 h 1341346"/>
                <a:gd name="connsiteX16" fmla="*/ 6845 w 705637"/>
                <a:gd name="connsiteY16" fmla="*/ 349396 h 1341346"/>
                <a:gd name="connsiteX17" fmla="*/ 356241 w 705637"/>
                <a:gd name="connsiteY17" fmla="*/ 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16" fmla="*/ 98285 w 705637"/>
                <a:gd name="connsiteY16" fmla="*/ 108339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0" fmla="*/ 0 w 705637"/>
                <a:gd name="connsiteY0" fmla="*/ 884987 h 1341346"/>
                <a:gd name="connsiteX1" fmla="*/ 2955 w 705637"/>
                <a:gd name="connsiteY1" fmla="*/ 531328 h 1341346"/>
                <a:gd name="connsiteX2" fmla="*/ 6845 w 705637"/>
                <a:gd name="connsiteY2" fmla="*/ 371931 h 1341346"/>
                <a:gd name="connsiteX3" fmla="*/ 9117 w 705637"/>
                <a:gd name="connsiteY3" fmla="*/ 371931 h 1341346"/>
                <a:gd name="connsiteX4" fmla="*/ 6845 w 705637"/>
                <a:gd name="connsiteY4" fmla="*/ 349396 h 1341346"/>
                <a:gd name="connsiteX5" fmla="*/ 356241 w 705637"/>
                <a:gd name="connsiteY5" fmla="*/ 0 h 1341346"/>
                <a:gd name="connsiteX6" fmla="*/ 705637 w 705637"/>
                <a:gd name="connsiteY6" fmla="*/ 349396 h 1341346"/>
                <a:gd name="connsiteX7" fmla="*/ 703366 w 705637"/>
                <a:gd name="connsiteY7" fmla="*/ 371931 h 1341346"/>
                <a:gd name="connsiteX8" fmla="*/ 705637 w 705637"/>
                <a:gd name="connsiteY8" fmla="*/ 371931 h 1341346"/>
                <a:gd name="connsiteX9" fmla="*/ 705637 w 705637"/>
                <a:gd name="connsiteY9" fmla="*/ 991950 h 1341346"/>
                <a:gd name="connsiteX10" fmla="*/ 705637 w 705637"/>
                <a:gd name="connsiteY10" fmla="*/ 1003592 h 1341346"/>
                <a:gd name="connsiteX11" fmla="*/ 704464 w 705637"/>
                <a:gd name="connsiteY11" fmla="*/ 1003592 h 1341346"/>
                <a:gd name="connsiteX12" fmla="*/ 698539 w 705637"/>
                <a:gd name="connsiteY12" fmla="*/ 1062366 h 1341346"/>
                <a:gd name="connsiteX13" fmla="*/ 356241 w 705637"/>
                <a:gd name="connsiteY13" fmla="*/ 1341346 h 1341346"/>
                <a:gd name="connsiteX14" fmla="*/ 13944 w 705637"/>
                <a:gd name="connsiteY14" fmla="*/ 1062366 h 1341346"/>
                <a:gd name="connsiteX15" fmla="*/ 8019 w 705637"/>
                <a:gd name="connsiteY15" fmla="*/ 1003592 h 1341346"/>
                <a:gd name="connsiteX0" fmla="*/ 0 w 702682"/>
                <a:gd name="connsiteY0" fmla="*/ 531328 h 1341346"/>
                <a:gd name="connsiteX1" fmla="*/ 3890 w 702682"/>
                <a:gd name="connsiteY1" fmla="*/ 371931 h 1341346"/>
                <a:gd name="connsiteX2" fmla="*/ 6162 w 702682"/>
                <a:gd name="connsiteY2" fmla="*/ 371931 h 1341346"/>
                <a:gd name="connsiteX3" fmla="*/ 3890 w 702682"/>
                <a:gd name="connsiteY3" fmla="*/ 349396 h 1341346"/>
                <a:gd name="connsiteX4" fmla="*/ 353286 w 702682"/>
                <a:gd name="connsiteY4" fmla="*/ 0 h 1341346"/>
                <a:gd name="connsiteX5" fmla="*/ 702682 w 702682"/>
                <a:gd name="connsiteY5" fmla="*/ 349396 h 1341346"/>
                <a:gd name="connsiteX6" fmla="*/ 700411 w 702682"/>
                <a:gd name="connsiteY6" fmla="*/ 371931 h 1341346"/>
                <a:gd name="connsiteX7" fmla="*/ 702682 w 702682"/>
                <a:gd name="connsiteY7" fmla="*/ 371931 h 1341346"/>
                <a:gd name="connsiteX8" fmla="*/ 702682 w 702682"/>
                <a:gd name="connsiteY8" fmla="*/ 991950 h 1341346"/>
                <a:gd name="connsiteX9" fmla="*/ 702682 w 702682"/>
                <a:gd name="connsiteY9" fmla="*/ 1003592 h 1341346"/>
                <a:gd name="connsiteX10" fmla="*/ 701509 w 702682"/>
                <a:gd name="connsiteY10" fmla="*/ 1003592 h 1341346"/>
                <a:gd name="connsiteX11" fmla="*/ 695584 w 702682"/>
                <a:gd name="connsiteY11" fmla="*/ 1062366 h 1341346"/>
                <a:gd name="connsiteX12" fmla="*/ 353286 w 702682"/>
                <a:gd name="connsiteY12" fmla="*/ 1341346 h 1341346"/>
                <a:gd name="connsiteX13" fmla="*/ 10989 w 702682"/>
                <a:gd name="connsiteY13" fmla="*/ 1062366 h 1341346"/>
                <a:gd name="connsiteX14" fmla="*/ 5064 w 702682"/>
                <a:gd name="connsiteY14" fmla="*/ 1003592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2682" h="1341346">
                  <a:moveTo>
                    <a:pt x="0" y="531328"/>
                  </a:moveTo>
                  <a:cubicBezTo>
                    <a:pt x="1141" y="445819"/>
                    <a:pt x="2863" y="398497"/>
                    <a:pt x="3890" y="371931"/>
                  </a:cubicBezTo>
                  <a:lnTo>
                    <a:pt x="6162" y="371931"/>
                  </a:lnTo>
                  <a:lnTo>
                    <a:pt x="3890" y="349396"/>
                  </a:lnTo>
                  <a:cubicBezTo>
                    <a:pt x="3890" y="156430"/>
                    <a:pt x="160320" y="0"/>
                    <a:pt x="353286" y="0"/>
                  </a:cubicBezTo>
                  <a:cubicBezTo>
                    <a:pt x="546252" y="0"/>
                    <a:pt x="702682" y="156430"/>
                    <a:pt x="702682" y="349396"/>
                  </a:cubicBezTo>
                  <a:lnTo>
                    <a:pt x="700411" y="371931"/>
                  </a:lnTo>
                  <a:lnTo>
                    <a:pt x="702682" y="371931"/>
                  </a:lnTo>
                  <a:lnTo>
                    <a:pt x="702682" y="991950"/>
                  </a:lnTo>
                  <a:lnTo>
                    <a:pt x="702682" y="1003592"/>
                  </a:lnTo>
                  <a:lnTo>
                    <a:pt x="701509" y="1003592"/>
                  </a:lnTo>
                  <a:lnTo>
                    <a:pt x="695584" y="1062366"/>
                  </a:lnTo>
                  <a:cubicBezTo>
                    <a:pt x="663004" y="1221579"/>
                    <a:pt x="522131" y="1341346"/>
                    <a:pt x="353286" y="1341346"/>
                  </a:cubicBezTo>
                  <a:cubicBezTo>
                    <a:pt x="184441" y="1341346"/>
                    <a:pt x="43569" y="1221579"/>
                    <a:pt x="10989" y="1062366"/>
                  </a:cubicBezTo>
                  <a:lnTo>
                    <a:pt x="5064" y="1003592"/>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rot="1800000">
              <a:off x="1549664" y="3601099"/>
              <a:ext cx="231223"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49396 w 702020"/>
                <a:gd name="connsiteY0" fmla="*/ 0 h 1341346"/>
                <a:gd name="connsiteX1" fmla="*/ 698792 w 702020"/>
                <a:gd name="connsiteY1" fmla="*/ 349396 h 1341346"/>
                <a:gd name="connsiteX2" fmla="*/ 696521 w 702020"/>
                <a:gd name="connsiteY2" fmla="*/ 371931 h 1341346"/>
                <a:gd name="connsiteX3" fmla="*/ 698792 w 702020"/>
                <a:gd name="connsiteY3" fmla="*/ 371931 h 1341346"/>
                <a:gd name="connsiteX4" fmla="*/ 702020 w 702020"/>
                <a:gd name="connsiteY4" fmla="*/ 621202 h 1341346"/>
                <a:gd name="connsiteX5" fmla="*/ 698792 w 702020"/>
                <a:gd name="connsiteY5" fmla="*/ 991950 h 1341346"/>
                <a:gd name="connsiteX6" fmla="*/ 698792 w 702020"/>
                <a:gd name="connsiteY6" fmla="*/ 1003592 h 1341346"/>
                <a:gd name="connsiteX7" fmla="*/ 697619 w 702020"/>
                <a:gd name="connsiteY7" fmla="*/ 1003592 h 1341346"/>
                <a:gd name="connsiteX8" fmla="*/ 691694 w 702020"/>
                <a:gd name="connsiteY8" fmla="*/ 1062366 h 1341346"/>
                <a:gd name="connsiteX9" fmla="*/ 349396 w 702020"/>
                <a:gd name="connsiteY9" fmla="*/ 1341346 h 1341346"/>
                <a:gd name="connsiteX10" fmla="*/ 7099 w 702020"/>
                <a:gd name="connsiteY10" fmla="*/ 1062366 h 1341346"/>
                <a:gd name="connsiteX11" fmla="*/ 1174 w 702020"/>
                <a:gd name="connsiteY11" fmla="*/ 1003592 h 1341346"/>
                <a:gd name="connsiteX12" fmla="*/ 0 w 702020"/>
                <a:gd name="connsiteY12" fmla="*/ 1003592 h 1341346"/>
                <a:gd name="connsiteX13" fmla="*/ 0 w 702020"/>
                <a:gd name="connsiteY13" fmla="*/ 991950 h 1341346"/>
                <a:gd name="connsiteX14" fmla="*/ 0 w 702020"/>
                <a:gd name="connsiteY14" fmla="*/ 371931 h 1341346"/>
                <a:gd name="connsiteX15" fmla="*/ 2272 w 702020"/>
                <a:gd name="connsiteY15" fmla="*/ 371931 h 1341346"/>
                <a:gd name="connsiteX16" fmla="*/ 0 w 702020"/>
                <a:gd name="connsiteY16" fmla="*/ 349396 h 1341346"/>
                <a:gd name="connsiteX17" fmla="*/ 349396 w 702020"/>
                <a:gd name="connsiteY17" fmla="*/ 0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96749"/>
                <a:gd name="connsiteY0" fmla="*/ 621202 h 1341346"/>
                <a:gd name="connsiteX1" fmla="*/ 698792 w 796749"/>
                <a:gd name="connsiteY1" fmla="*/ 991950 h 1341346"/>
                <a:gd name="connsiteX2" fmla="*/ 698792 w 796749"/>
                <a:gd name="connsiteY2" fmla="*/ 1003592 h 1341346"/>
                <a:gd name="connsiteX3" fmla="*/ 697619 w 796749"/>
                <a:gd name="connsiteY3" fmla="*/ 1003592 h 1341346"/>
                <a:gd name="connsiteX4" fmla="*/ 691694 w 796749"/>
                <a:gd name="connsiteY4" fmla="*/ 1062366 h 1341346"/>
                <a:gd name="connsiteX5" fmla="*/ 349396 w 796749"/>
                <a:gd name="connsiteY5" fmla="*/ 1341346 h 1341346"/>
                <a:gd name="connsiteX6" fmla="*/ 7099 w 796749"/>
                <a:gd name="connsiteY6" fmla="*/ 1062366 h 1341346"/>
                <a:gd name="connsiteX7" fmla="*/ 1174 w 796749"/>
                <a:gd name="connsiteY7" fmla="*/ 1003592 h 1341346"/>
                <a:gd name="connsiteX8" fmla="*/ 0 w 796749"/>
                <a:gd name="connsiteY8" fmla="*/ 1003592 h 1341346"/>
                <a:gd name="connsiteX9" fmla="*/ 0 w 796749"/>
                <a:gd name="connsiteY9" fmla="*/ 991950 h 1341346"/>
                <a:gd name="connsiteX10" fmla="*/ 0 w 796749"/>
                <a:gd name="connsiteY10" fmla="*/ 371931 h 1341346"/>
                <a:gd name="connsiteX11" fmla="*/ 2272 w 796749"/>
                <a:gd name="connsiteY11" fmla="*/ 371931 h 1341346"/>
                <a:gd name="connsiteX12" fmla="*/ 0 w 796749"/>
                <a:gd name="connsiteY12" fmla="*/ 349396 h 1341346"/>
                <a:gd name="connsiteX13" fmla="*/ 349396 w 796749"/>
                <a:gd name="connsiteY13" fmla="*/ 0 h 1341346"/>
                <a:gd name="connsiteX14" fmla="*/ 698792 w 796749"/>
                <a:gd name="connsiteY14" fmla="*/ 349396 h 1341346"/>
                <a:gd name="connsiteX15" fmla="*/ 696521 w 796749"/>
                <a:gd name="connsiteY15" fmla="*/ 371931 h 1341346"/>
                <a:gd name="connsiteX16" fmla="*/ 790232 w 796749"/>
                <a:gd name="connsiteY16" fmla="*/ 463371 h 1341346"/>
                <a:gd name="connsiteX17" fmla="*/ 788701 w 796749"/>
                <a:gd name="connsiteY17" fmla="*/ 453839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02020"/>
                <a:gd name="connsiteY0" fmla="*/ 621202 h 1341346"/>
                <a:gd name="connsiteX1" fmla="*/ 698792 w 702020"/>
                <a:gd name="connsiteY1" fmla="*/ 991950 h 1341346"/>
                <a:gd name="connsiteX2" fmla="*/ 698792 w 702020"/>
                <a:gd name="connsiteY2" fmla="*/ 1003592 h 1341346"/>
                <a:gd name="connsiteX3" fmla="*/ 697619 w 702020"/>
                <a:gd name="connsiteY3" fmla="*/ 1003592 h 1341346"/>
                <a:gd name="connsiteX4" fmla="*/ 691694 w 702020"/>
                <a:gd name="connsiteY4" fmla="*/ 1062366 h 1341346"/>
                <a:gd name="connsiteX5" fmla="*/ 349396 w 702020"/>
                <a:gd name="connsiteY5" fmla="*/ 1341346 h 1341346"/>
                <a:gd name="connsiteX6" fmla="*/ 7099 w 702020"/>
                <a:gd name="connsiteY6" fmla="*/ 1062366 h 1341346"/>
                <a:gd name="connsiteX7" fmla="*/ 1174 w 702020"/>
                <a:gd name="connsiteY7" fmla="*/ 1003592 h 1341346"/>
                <a:gd name="connsiteX8" fmla="*/ 0 w 702020"/>
                <a:gd name="connsiteY8" fmla="*/ 1003592 h 1341346"/>
                <a:gd name="connsiteX9" fmla="*/ 0 w 702020"/>
                <a:gd name="connsiteY9" fmla="*/ 991950 h 1341346"/>
                <a:gd name="connsiteX10" fmla="*/ 0 w 702020"/>
                <a:gd name="connsiteY10" fmla="*/ 371931 h 1341346"/>
                <a:gd name="connsiteX11" fmla="*/ 2272 w 702020"/>
                <a:gd name="connsiteY11" fmla="*/ 371931 h 1341346"/>
                <a:gd name="connsiteX12" fmla="*/ 0 w 702020"/>
                <a:gd name="connsiteY12" fmla="*/ 349396 h 1341346"/>
                <a:gd name="connsiteX13" fmla="*/ 349396 w 702020"/>
                <a:gd name="connsiteY13" fmla="*/ 0 h 1341346"/>
                <a:gd name="connsiteX14" fmla="*/ 698792 w 702020"/>
                <a:gd name="connsiteY14" fmla="*/ 349396 h 1341346"/>
                <a:gd name="connsiteX15" fmla="*/ 696521 w 702020"/>
                <a:gd name="connsiteY15" fmla="*/ 371931 h 1341346"/>
                <a:gd name="connsiteX0" fmla="*/ 702020 w 705256"/>
                <a:gd name="connsiteY0" fmla="*/ 621202 h 1341346"/>
                <a:gd name="connsiteX1" fmla="*/ 705256 w 705256"/>
                <a:gd name="connsiteY1" fmla="*/ 817307 h 1341346"/>
                <a:gd name="connsiteX2" fmla="*/ 698792 w 705256"/>
                <a:gd name="connsiteY2" fmla="*/ 991950 h 1341346"/>
                <a:gd name="connsiteX3" fmla="*/ 698792 w 705256"/>
                <a:gd name="connsiteY3" fmla="*/ 1003592 h 1341346"/>
                <a:gd name="connsiteX4" fmla="*/ 697619 w 705256"/>
                <a:gd name="connsiteY4" fmla="*/ 1003592 h 1341346"/>
                <a:gd name="connsiteX5" fmla="*/ 691694 w 705256"/>
                <a:gd name="connsiteY5" fmla="*/ 1062366 h 1341346"/>
                <a:gd name="connsiteX6" fmla="*/ 349396 w 705256"/>
                <a:gd name="connsiteY6" fmla="*/ 1341346 h 1341346"/>
                <a:gd name="connsiteX7" fmla="*/ 7099 w 705256"/>
                <a:gd name="connsiteY7" fmla="*/ 1062366 h 1341346"/>
                <a:gd name="connsiteX8" fmla="*/ 1174 w 705256"/>
                <a:gd name="connsiteY8" fmla="*/ 1003592 h 1341346"/>
                <a:gd name="connsiteX9" fmla="*/ 0 w 705256"/>
                <a:gd name="connsiteY9" fmla="*/ 1003592 h 1341346"/>
                <a:gd name="connsiteX10" fmla="*/ 0 w 705256"/>
                <a:gd name="connsiteY10" fmla="*/ 991950 h 1341346"/>
                <a:gd name="connsiteX11" fmla="*/ 0 w 705256"/>
                <a:gd name="connsiteY11" fmla="*/ 371931 h 1341346"/>
                <a:gd name="connsiteX12" fmla="*/ 2272 w 705256"/>
                <a:gd name="connsiteY12" fmla="*/ 371931 h 1341346"/>
                <a:gd name="connsiteX13" fmla="*/ 0 w 705256"/>
                <a:gd name="connsiteY13" fmla="*/ 349396 h 1341346"/>
                <a:gd name="connsiteX14" fmla="*/ 349396 w 705256"/>
                <a:gd name="connsiteY14" fmla="*/ 0 h 1341346"/>
                <a:gd name="connsiteX15" fmla="*/ 698792 w 705256"/>
                <a:gd name="connsiteY15" fmla="*/ 349396 h 1341346"/>
                <a:gd name="connsiteX16" fmla="*/ 696521 w 705256"/>
                <a:gd name="connsiteY16" fmla="*/ 371931 h 1341346"/>
                <a:gd name="connsiteX0" fmla="*/ 705256 w 705256"/>
                <a:gd name="connsiteY0" fmla="*/ 817307 h 1341346"/>
                <a:gd name="connsiteX1" fmla="*/ 698792 w 705256"/>
                <a:gd name="connsiteY1" fmla="*/ 991950 h 1341346"/>
                <a:gd name="connsiteX2" fmla="*/ 698792 w 705256"/>
                <a:gd name="connsiteY2" fmla="*/ 1003592 h 1341346"/>
                <a:gd name="connsiteX3" fmla="*/ 697619 w 705256"/>
                <a:gd name="connsiteY3" fmla="*/ 1003592 h 1341346"/>
                <a:gd name="connsiteX4" fmla="*/ 691694 w 705256"/>
                <a:gd name="connsiteY4" fmla="*/ 1062366 h 1341346"/>
                <a:gd name="connsiteX5" fmla="*/ 349396 w 705256"/>
                <a:gd name="connsiteY5" fmla="*/ 1341346 h 1341346"/>
                <a:gd name="connsiteX6" fmla="*/ 7099 w 705256"/>
                <a:gd name="connsiteY6" fmla="*/ 1062366 h 1341346"/>
                <a:gd name="connsiteX7" fmla="*/ 1174 w 705256"/>
                <a:gd name="connsiteY7" fmla="*/ 1003592 h 1341346"/>
                <a:gd name="connsiteX8" fmla="*/ 0 w 705256"/>
                <a:gd name="connsiteY8" fmla="*/ 1003592 h 1341346"/>
                <a:gd name="connsiteX9" fmla="*/ 0 w 705256"/>
                <a:gd name="connsiteY9" fmla="*/ 991950 h 1341346"/>
                <a:gd name="connsiteX10" fmla="*/ 0 w 705256"/>
                <a:gd name="connsiteY10" fmla="*/ 371931 h 1341346"/>
                <a:gd name="connsiteX11" fmla="*/ 2272 w 705256"/>
                <a:gd name="connsiteY11" fmla="*/ 371931 h 1341346"/>
                <a:gd name="connsiteX12" fmla="*/ 0 w 705256"/>
                <a:gd name="connsiteY12" fmla="*/ 349396 h 1341346"/>
                <a:gd name="connsiteX13" fmla="*/ 349396 w 705256"/>
                <a:gd name="connsiteY13" fmla="*/ 0 h 1341346"/>
                <a:gd name="connsiteX14" fmla="*/ 698792 w 705256"/>
                <a:gd name="connsiteY14" fmla="*/ 349396 h 1341346"/>
                <a:gd name="connsiteX15" fmla="*/ 696521 w 705256"/>
                <a:gd name="connsiteY15" fmla="*/ 371931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256" h="1341346">
                  <a:moveTo>
                    <a:pt x="705256" y="817307"/>
                  </a:moveTo>
                  <a:lnTo>
                    <a:pt x="698792" y="991950"/>
                  </a:lnTo>
                  <a:lnTo>
                    <a:pt x="698792" y="1003592"/>
                  </a:lnTo>
                  <a:lnTo>
                    <a:pt x="697619" y="1003592"/>
                  </a:lnTo>
                  <a:lnTo>
                    <a:pt x="691694" y="1062366"/>
                  </a:lnTo>
                  <a:cubicBezTo>
                    <a:pt x="659114" y="1221579"/>
                    <a:pt x="518241" y="1341346"/>
                    <a:pt x="349396" y="1341346"/>
                  </a:cubicBezTo>
                  <a:cubicBezTo>
                    <a:pt x="180551" y="1341346"/>
                    <a:pt x="39679" y="1221579"/>
                    <a:pt x="7099" y="1062366"/>
                  </a:cubicBezTo>
                  <a:lnTo>
                    <a:pt x="1174" y="1003592"/>
                  </a:lnTo>
                  <a:lnTo>
                    <a:pt x="0" y="1003592"/>
                  </a:lnTo>
                  <a:lnTo>
                    <a:pt x="0" y="991950"/>
                  </a:lnTo>
                  <a:lnTo>
                    <a:pt x="0" y="371931"/>
                  </a:lnTo>
                  <a:lnTo>
                    <a:pt x="2272" y="371931"/>
                  </a:lnTo>
                  <a:lnTo>
                    <a:pt x="0" y="349396"/>
                  </a:lnTo>
                  <a:cubicBezTo>
                    <a:pt x="0" y="156430"/>
                    <a:pt x="156430" y="0"/>
                    <a:pt x="349396" y="0"/>
                  </a:cubicBezTo>
                  <a:cubicBezTo>
                    <a:pt x="542362" y="0"/>
                    <a:pt x="698792" y="156430"/>
                    <a:pt x="698792" y="349396"/>
                  </a:cubicBezTo>
                  <a:lnTo>
                    <a:pt x="696521" y="371931"/>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p:nvPr/>
        </p:nvSpPr>
        <p:spPr>
          <a:xfrm>
            <a:off x="1056182" y="2675129"/>
            <a:ext cx="4378960" cy="0"/>
          </a:xfrm>
          <a:custGeom>
            <a:avLst/>
            <a:gdLst/>
            <a:ahLst/>
            <a:cxnLst/>
            <a:rect l="l" t="t" r="r" b="b"/>
            <a:pathLst>
              <a:path w="4378960">
                <a:moveTo>
                  <a:pt x="0" y="0"/>
                </a:moveTo>
                <a:lnTo>
                  <a:pt x="4378515" y="0"/>
                </a:lnTo>
              </a:path>
            </a:pathLst>
          </a:custGeom>
          <a:ln w="31546">
            <a:solidFill>
              <a:srgbClr val="0082CC"/>
            </a:solidFill>
          </a:ln>
        </p:spPr>
        <p:txBody>
          <a:bodyPr wrap="square" lIns="0" tIns="0" rIns="0" bIns="0" rtlCol="0"/>
          <a:lstStyle/>
          <a:p>
            <a:endParaRPr/>
          </a:p>
        </p:txBody>
      </p:sp>
      <p:sp>
        <p:nvSpPr>
          <p:cNvPr id="4" name="object 4"/>
          <p:cNvSpPr txBox="1"/>
          <p:nvPr/>
        </p:nvSpPr>
        <p:spPr>
          <a:xfrm>
            <a:off x="2135126" y="2331039"/>
            <a:ext cx="2221230" cy="299720"/>
          </a:xfrm>
          <a:prstGeom prst="rect">
            <a:avLst/>
          </a:prstGeom>
        </p:spPr>
        <p:txBody>
          <a:bodyPr vert="horz" wrap="square" lIns="0" tIns="12700" rIns="0" bIns="0" rtlCol="0">
            <a:spAutoFit/>
          </a:bodyPr>
          <a:lstStyle/>
          <a:p>
            <a:pPr marL="12700">
              <a:lnSpc>
                <a:spcPct val="100000"/>
              </a:lnSpc>
              <a:spcBef>
                <a:spcPts val="100"/>
              </a:spcBef>
            </a:pPr>
            <a:r>
              <a:rPr sz="1800" spc="-35" dirty="0">
                <a:solidFill>
                  <a:srgbClr val="515254"/>
                </a:solidFill>
                <a:latin typeface="Tahoma"/>
                <a:cs typeface="Tahoma"/>
              </a:rPr>
              <a:t>Original</a:t>
            </a:r>
            <a:r>
              <a:rPr sz="1800" spc="-105" dirty="0">
                <a:solidFill>
                  <a:srgbClr val="515254"/>
                </a:solidFill>
                <a:latin typeface="Tahoma"/>
                <a:cs typeface="Tahoma"/>
              </a:rPr>
              <a:t> </a:t>
            </a:r>
            <a:r>
              <a:rPr sz="1800" dirty="0">
                <a:solidFill>
                  <a:srgbClr val="515254"/>
                </a:solidFill>
                <a:latin typeface="Tahoma"/>
                <a:cs typeface="Tahoma"/>
              </a:rPr>
              <a:t>Medicare</a:t>
            </a:r>
            <a:r>
              <a:rPr sz="1800" spc="-105" dirty="0">
                <a:solidFill>
                  <a:srgbClr val="515254"/>
                </a:solidFill>
                <a:latin typeface="Tahoma"/>
                <a:cs typeface="Tahoma"/>
              </a:rPr>
              <a:t> </a:t>
            </a:r>
            <a:r>
              <a:rPr sz="1800" spc="-20" dirty="0">
                <a:solidFill>
                  <a:srgbClr val="515254"/>
                </a:solidFill>
                <a:latin typeface="Tahoma"/>
                <a:cs typeface="Tahoma"/>
              </a:rPr>
              <a:t>Plan</a:t>
            </a:r>
            <a:endParaRPr sz="1800" dirty="0">
              <a:latin typeface="Tahoma"/>
              <a:cs typeface="Tahoma"/>
            </a:endParaRPr>
          </a:p>
        </p:txBody>
      </p:sp>
      <p:sp>
        <p:nvSpPr>
          <p:cNvPr id="5" name="object 5"/>
          <p:cNvSpPr txBox="1"/>
          <p:nvPr/>
        </p:nvSpPr>
        <p:spPr>
          <a:xfrm>
            <a:off x="2216943" y="2791352"/>
            <a:ext cx="784225" cy="546100"/>
          </a:xfrm>
          <a:prstGeom prst="rect">
            <a:avLst/>
          </a:prstGeom>
        </p:spPr>
        <p:txBody>
          <a:bodyPr vert="horz" wrap="square" lIns="0" tIns="12700" rIns="0" bIns="0" rtlCol="0">
            <a:spAutoFit/>
          </a:bodyPr>
          <a:lstStyle/>
          <a:p>
            <a:pPr marL="29209">
              <a:lnSpc>
                <a:spcPts val="2350"/>
              </a:lnSpc>
              <a:spcBef>
                <a:spcPts val="100"/>
              </a:spcBef>
            </a:pPr>
            <a:r>
              <a:rPr sz="2000" dirty="0">
                <a:solidFill>
                  <a:srgbClr val="0082CC"/>
                </a:solidFill>
                <a:latin typeface="Arial"/>
                <a:cs typeface="Arial"/>
              </a:rPr>
              <a:t>Part</a:t>
            </a:r>
            <a:r>
              <a:rPr sz="2000" spc="145" dirty="0">
                <a:solidFill>
                  <a:srgbClr val="0082CC"/>
                </a:solidFill>
                <a:latin typeface="Arial"/>
                <a:cs typeface="Arial"/>
              </a:rPr>
              <a:t> </a:t>
            </a:r>
            <a:r>
              <a:rPr sz="2000" spc="-50" dirty="0">
                <a:solidFill>
                  <a:srgbClr val="0082CC"/>
                </a:solidFill>
                <a:latin typeface="Arial"/>
                <a:cs typeface="Arial"/>
              </a:rPr>
              <a:t>A</a:t>
            </a:r>
            <a:endParaRPr sz="2000" dirty="0">
              <a:solidFill>
                <a:srgbClr val="0082CC"/>
              </a:solidFill>
              <a:latin typeface="Arial"/>
              <a:cs typeface="Arial"/>
            </a:endParaRPr>
          </a:p>
          <a:p>
            <a:pPr marL="12700">
              <a:lnSpc>
                <a:spcPts val="1750"/>
              </a:lnSpc>
            </a:pPr>
            <a:r>
              <a:rPr sz="1500" spc="-50" dirty="0">
                <a:solidFill>
                  <a:srgbClr val="062F6E"/>
                </a:solidFill>
                <a:latin typeface="Tahoma"/>
                <a:cs typeface="Tahoma"/>
              </a:rPr>
              <a:t>(Hospital)</a:t>
            </a:r>
            <a:endParaRPr sz="1500" dirty="0">
              <a:solidFill>
                <a:srgbClr val="062F6E"/>
              </a:solidFill>
              <a:latin typeface="Tahoma"/>
              <a:cs typeface="Tahoma"/>
            </a:endParaRPr>
          </a:p>
        </p:txBody>
      </p:sp>
      <p:sp>
        <p:nvSpPr>
          <p:cNvPr id="6" name="object 6"/>
          <p:cNvSpPr txBox="1"/>
          <p:nvPr/>
        </p:nvSpPr>
        <p:spPr>
          <a:xfrm>
            <a:off x="3452435" y="2786414"/>
            <a:ext cx="759460" cy="546100"/>
          </a:xfrm>
          <a:prstGeom prst="rect">
            <a:avLst/>
          </a:prstGeom>
        </p:spPr>
        <p:txBody>
          <a:bodyPr vert="horz" wrap="square" lIns="0" tIns="12700" rIns="0" bIns="0" rtlCol="0">
            <a:spAutoFit/>
          </a:bodyPr>
          <a:lstStyle/>
          <a:p>
            <a:pPr marL="12700">
              <a:lnSpc>
                <a:spcPts val="2350"/>
              </a:lnSpc>
              <a:spcBef>
                <a:spcPts val="100"/>
              </a:spcBef>
            </a:pPr>
            <a:r>
              <a:rPr sz="2000" dirty="0">
                <a:solidFill>
                  <a:srgbClr val="0082CC"/>
                </a:solidFill>
                <a:latin typeface="Arial"/>
                <a:cs typeface="Arial"/>
              </a:rPr>
              <a:t>Part</a:t>
            </a:r>
            <a:r>
              <a:rPr sz="2000" spc="145" dirty="0">
                <a:solidFill>
                  <a:srgbClr val="0082CC"/>
                </a:solidFill>
                <a:latin typeface="Arial"/>
                <a:cs typeface="Arial"/>
              </a:rPr>
              <a:t> </a:t>
            </a:r>
            <a:r>
              <a:rPr sz="2000" spc="15" dirty="0">
                <a:solidFill>
                  <a:srgbClr val="0082CC"/>
                </a:solidFill>
                <a:latin typeface="Arial"/>
                <a:cs typeface="Arial"/>
              </a:rPr>
              <a:t>B</a:t>
            </a:r>
            <a:endParaRPr sz="2000" dirty="0">
              <a:solidFill>
                <a:srgbClr val="0082CC"/>
              </a:solidFill>
              <a:latin typeface="Arial"/>
              <a:cs typeface="Arial"/>
            </a:endParaRPr>
          </a:p>
          <a:p>
            <a:pPr marL="17145">
              <a:lnSpc>
                <a:spcPts val="1750"/>
              </a:lnSpc>
            </a:pPr>
            <a:r>
              <a:rPr sz="1500" spc="-40" dirty="0">
                <a:solidFill>
                  <a:srgbClr val="062F6E"/>
                </a:solidFill>
                <a:latin typeface="Tahoma"/>
                <a:cs typeface="Tahoma"/>
              </a:rPr>
              <a:t>(Medical)</a:t>
            </a:r>
            <a:endParaRPr sz="1500" dirty="0">
              <a:solidFill>
                <a:srgbClr val="062F6E"/>
              </a:solidFill>
              <a:latin typeface="Tahoma"/>
              <a:cs typeface="Tahoma"/>
            </a:endParaRPr>
          </a:p>
        </p:txBody>
      </p:sp>
      <p:sp>
        <p:nvSpPr>
          <p:cNvPr id="7" name="object 7"/>
          <p:cNvSpPr txBox="1"/>
          <p:nvPr/>
        </p:nvSpPr>
        <p:spPr>
          <a:xfrm>
            <a:off x="1043511" y="3413604"/>
            <a:ext cx="4404360" cy="659155"/>
          </a:xfrm>
          <a:prstGeom prst="rect">
            <a:avLst/>
          </a:prstGeom>
        </p:spPr>
        <p:txBody>
          <a:bodyPr vert="horz" wrap="square" lIns="0" tIns="12700" rIns="0" bIns="0" rtlCol="0">
            <a:spAutoFit/>
          </a:bodyPr>
          <a:lstStyle/>
          <a:p>
            <a:pPr marL="12700" marR="5080" algn="ctr">
              <a:spcBef>
                <a:spcPts val="100"/>
              </a:spcBef>
            </a:pPr>
            <a:r>
              <a:rPr sz="1400" dirty="0">
                <a:solidFill>
                  <a:srgbClr val="515254"/>
                </a:solidFill>
                <a:latin typeface="+mj-lt"/>
                <a:cs typeface="Tahoma"/>
              </a:rPr>
              <a:t>Medicare provides this coverage. Part B is optional. You have your choice of doctors. Your costs may be higher</a:t>
            </a:r>
            <a:r>
              <a:rPr lang="en-US" sz="1400" dirty="0">
                <a:solidFill>
                  <a:srgbClr val="515254"/>
                </a:solidFill>
                <a:latin typeface="+mj-lt"/>
                <a:cs typeface="Tahoma"/>
              </a:rPr>
              <a:t> than in Medicare Advantage Plans.</a:t>
            </a:r>
            <a:endParaRPr lang="en-US" sz="1400" dirty="0">
              <a:latin typeface="+mj-lt"/>
              <a:cs typeface="Tahoma"/>
            </a:endParaRPr>
          </a:p>
        </p:txBody>
      </p:sp>
      <p:sp>
        <p:nvSpPr>
          <p:cNvPr id="9" name="object 9"/>
          <p:cNvSpPr txBox="1"/>
          <p:nvPr/>
        </p:nvSpPr>
        <p:spPr>
          <a:xfrm>
            <a:off x="1862966" y="4794233"/>
            <a:ext cx="2765425" cy="546100"/>
          </a:xfrm>
          <a:prstGeom prst="rect">
            <a:avLst/>
          </a:prstGeom>
        </p:spPr>
        <p:txBody>
          <a:bodyPr vert="horz" wrap="square" lIns="0" tIns="12700" rIns="0" bIns="0" rtlCol="0">
            <a:spAutoFit/>
          </a:bodyPr>
          <a:lstStyle/>
          <a:p>
            <a:pPr algn="ctr">
              <a:lnSpc>
                <a:spcPts val="2350"/>
              </a:lnSpc>
              <a:spcBef>
                <a:spcPts val="100"/>
              </a:spcBef>
            </a:pPr>
            <a:r>
              <a:rPr sz="2000" dirty="0">
                <a:solidFill>
                  <a:srgbClr val="0082CC"/>
                </a:solidFill>
                <a:latin typeface="+mj-lt"/>
                <a:cs typeface="Century Gothic"/>
              </a:rPr>
              <a:t>Medigap Policy</a:t>
            </a:r>
          </a:p>
          <a:p>
            <a:pPr algn="ctr">
              <a:lnSpc>
                <a:spcPts val="1750"/>
              </a:lnSpc>
            </a:pPr>
            <a:r>
              <a:rPr sz="1500" spc="-30" dirty="0">
                <a:solidFill>
                  <a:srgbClr val="062F6E"/>
                </a:solidFill>
                <a:latin typeface="Tahoma"/>
                <a:cs typeface="Tahoma"/>
              </a:rPr>
              <a:t>(Medicare</a:t>
            </a:r>
            <a:r>
              <a:rPr sz="1500" spc="-50" dirty="0">
                <a:solidFill>
                  <a:srgbClr val="062F6E"/>
                </a:solidFill>
                <a:latin typeface="Tahoma"/>
                <a:cs typeface="Tahoma"/>
              </a:rPr>
              <a:t> </a:t>
            </a:r>
            <a:r>
              <a:rPr sz="1500" spc="-10" dirty="0">
                <a:solidFill>
                  <a:srgbClr val="062F6E"/>
                </a:solidFill>
                <a:latin typeface="Tahoma"/>
                <a:cs typeface="Tahoma"/>
              </a:rPr>
              <a:t>Supplement</a:t>
            </a:r>
            <a:r>
              <a:rPr sz="1500" spc="-45" dirty="0">
                <a:solidFill>
                  <a:srgbClr val="062F6E"/>
                </a:solidFill>
                <a:latin typeface="Tahoma"/>
                <a:cs typeface="Tahoma"/>
              </a:rPr>
              <a:t> </a:t>
            </a:r>
            <a:r>
              <a:rPr sz="1500" spc="-30" dirty="0">
                <a:solidFill>
                  <a:srgbClr val="062F6E"/>
                </a:solidFill>
                <a:latin typeface="Tahoma"/>
                <a:cs typeface="Tahoma"/>
              </a:rPr>
              <a:t>Insurance)</a:t>
            </a:r>
            <a:endParaRPr sz="1500" dirty="0">
              <a:solidFill>
                <a:srgbClr val="062F6E"/>
              </a:solidFill>
              <a:latin typeface="Tahoma"/>
              <a:cs typeface="Tahoma"/>
            </a:endParaRPr>
          </a:p>
        </p:txBody>
      </p:sp>
      <p:sp>
        <p:nvSpPr>
          <p:cNvPr id="10" name="object 10"/>
          <p:cNvSpPr txBox="1"/>
          <p:nvPr/>
        </p:nvSpPr>
        <p:spPr>
          <a:xfrm>
            <a:off x="1007621" y="5444282"/>
            <a:ext cx="4443730" cy="874598"/>
          </a:xfrm>
          <a:prstGeom prst="rect">
            <a:avLst/>
          </a:prstGeom>
        </p:spPr>
        <p:txBody>
          <a:bodyPr vert="horz" wrap="square" lIns="0" tIns="12700" rIns="0" bIns="0" rtlCol="0">
            <a:spAutoFit/>
          </a:bodyPr>
          <a:lstStyle/>
          <a:p>
            <a:pPr marL="12700" marR="5080" algn="ctr">
              <a:lnSpc>
                <a:spcPct val="100000"/>
              </a:lnSpc>
              <a:spcBef>
                <a:spcPts val="100"/>
              </a:spcBef>
            </a:pPr>
            <a:r>
              <a:rPr sz="1400" dirty="0">
                <a:solidFill>
                  <a:srgbClr val="515254"/>
                </a:solidFill>
                <a:latin typeface="+mj-lt"/>
                <a:cs typeface="Tahoma"/>
              </a:rPr>
              <a:t>You can choose to buy this private coverage (or an employer/union may offer similar coverage) to fill in gaps in Part A and Part B coverage. Costs vary by policy and company.</a:t>
            </a:r>
            <a:endParaRPr sz="1400" dirty="0">
              <a:latin typeface="+mj-lt"/>
              <a:cs typeface="Tahoma"/>
            </a:endParaRPr>
          </a:p>
        </p:txBody>
      </p:sp>
      <p:grpSp>
        <p:nvGrpSpPr>
          <p:cNvPr id="11" name="object 11"/>
          <p:cNvGrpSpPr/>
          <p:nvPr/>
        </p:nvGrpSpPr>
        <p:grpSpPr>
          <a:xfrm>
            <a:off x="3087912" y="4356689"/>
            <a:ext cx="315595" cy="295910"/>
            <a:chOff x="3628569" y="4356689"/>
            <a:chExt cx="315595" cy="295910"/>
          </a:xfrm>
        </p:grpSpPr>
        <p:sp>
          <p:nvSpPr>
            <p:cNvPr id="12" name="object 12"/>
            <p:cNvSpPr/>
            <p:nvPr/>
          </p:nvSpPr>
          <p:spPr>
            <a:xfrm>
              <a:off x="3783933" y="4356689"/>
              <a:ext cx="0" cy="295910"/>
            </a:xfrm>
            <a:custGeom>
              <a:avLst/>
              <a:gdLst/>
              <a:ahLst/>
              <a:cxnLst/>
              <a:rect l="l" t="t" r="r" b="b"/>
              <a:pathLst>
                <a:path h="295910">
                  <a:moveTo>
                    <a:pt x="0" y="0"/>
                  </a:moveTo>
                  <a:lnTo>
                    <a:pt x="0" y="295363"/>
                  </a:lnTo>
                </a:path>
              </a:pathLst>
            </a:custGeom>
            <a:ln w="79413">
              <a:solidFill>
                <a:srgbClr val="0082CC"/>
              </a:solidFill>
            </a:ln>
          </p:spPr>
          <p:txBody>
            <a:bodyPr wrap="square" lIns="0" tIns="0" rIns="0" bIns="0" rtlCol="0"/>
            <a:lstStyle/>
            <a:p>
              <a:endParaRPr/>
            </a:p>
          </p:txBody>
        </p:sp>
        <p:sp>
          <p:nvSpPr>
            <p:cNvPr id="13" name="object 13"/>
            <p:cNvSpPr/>
            <p:nvPr/>
          </p:nvSpPr>
          <p:spPr>
            <a:xfrm>
              <a:off x="3628569" y="4502783"/>
              <a:ext cx="315595" cy="0"/>
            </a:xfrm>
            <a:custGeom>
              <a:avLst/>
              <a:gdLst/>
              <a:ahLst/>
              <a:cxnLst/>
              <a:rect l="l" t="t" r="r" b="b"/>
              <a:pathLst>
                <a:path w="315595">
                  <a:moveTo>
                    <a:pt x="0" y="0"/>
                  </a:moveTo>
                  <a:lnTo>
                    <a:pt x="315048" y="0"/>
                  </a:lnTo>
                </a:path>
              </a:pathLst>
            </a:custGeom>
            <a:ln w="79413">
              <a:solidFill>
                <a:srgbClr val="0082CC"/>
              </a:solidFill>
            </a:ln>
          </p:spPr>
          <p:txBody>
            <a:bodyPr wrap="square" lIns="0" tIns="0" rIns="0" bIns="0" rtlCol="0"/>
            <a:lstStyle/>
            <a:p>
              <a:endParaRPr/>
            </a:p>
          </p:txBody>
        </p:sp>
      </p:grpSp>
      <p:sp>
        <p:nvSpPr>
          <p:cNvPr id="15" name="object 15"/>
          <p:cNvSpPr txBox="1"/>
          <p:nvPr/>
        </p:nvSpPr>
        <p:spPr>
          <a:xfrm>
            <a:off x="2053937" y="6971598"/>
            <a:ext cx="2383155" cy="546100"/>
          </a:xfrm>
          <a:prstGeom prst="rect">
            <a:avLst/>
          </a:prstGeom>
        </p:spPr>
        <p:txBody>
          <a:bodyPr vert="horz" wrap="square" lIns="0" tIns="12700" rIns="0" bIns="0" rtlCol="0">
            <a:spAutoFit/>
          </a:bodyPr>
          <a:lstStyle/>
          <a:p>
            <a:pPr algn="ctr">
              <a:lnSpc>
                <a:spcPts val="2350"/>
              </a:lnSpc>
              <a:spcBef>
                <a:spcPts val="100"/>
              </a:spcBef>
            </a:pPr>
            <a:r>
              <a:rPr sz="2000" dirty="0">
                <a:solidFill>
                  <a:srgbClr val="0082CC"/>
                </a:solidFill>
                <a:latin typeface="Arial"/>
                <a:cs typeface="Arial"/>
              </a:rPr>
              <a:t>Part</a:t>
            </a:r>
            <a:r>
              <a:rPr sz="2000" spc="145" dirty="0">
                <a:solidFill>
                  <a:srgbClr val="0082CC"/>
                </a:solidFill>
                <a:latin typeface="Arial"/>
                <a:cs typeface="Arial"/>
              </a:rPr>
              <a:t> </a:t>
            </a:r>
            <a:r>
              <a:rPr sz="2000" spc="-50" dirty="0">
                <a:solidFill>
                  <a:srgbClr val="0082CC"/>
                </a:solidFill>
                <a:latin typeface="Arial"/>
                <a:cs typeface="Arial"/>
              </a:rPr>
              <a:t>D</a:t>
            </a:r>
            <a:endParaRPr sz="2000" dirty="0">
              <a:solidFill>
                <a:srgbClr val="0082CC"/>
              </a:solidFill>
              <a:latin typeface="Arial"/>
              <a:cs typeface="Arial"/>
            </a:endParaRPr>
          </a:p>
          <a:p>
            <a:pPr algn="ctr">
              <a:lnSpc>
                <a:spcPts val="1750"/>
              </a:lnSpc>
            </a:pPr>
            <a:r>
              <a:rPr sz="1500" spc="-30" dirty="0">
                <a:solidFill>
                  <a:srgbClr val="062F6E"/>
                </a:solidFill>
                <a:latin typeface="Tahoma"/>
                <a:cs typeface="Tahoma"/>
              </a:rPr>
              <a:t>(Prescription</a:t>
            </a:r>
            <a:r>
              <a:rPr sz="1500" spc="-35" dirty="0">
                <a:solidFill>
                  <a:srgbClr val="062F6E"/>
                </a:solidFill>
                <a:latin typeface="Tahoma"/>
                <a:cs typeface="Tahoma"/>
              </a:rPr>
              <a:t> </a:t>
            </a:r>
            <a:r>
              <a:rPr sz="1500" spc="-20" dirty="0">
                <a:solidFill>
                  <a:srgbClr val="062F6E"/>
                </a:solidFill>
                <a:latin typeface="Tahoma"/>
                <a:cs typeface="Tahoma"/>
              </a:rPr>
              <a:t>Drug</a:t>
            </a:r>
            <a:r>
              <a:rPr sz="1500" spc="-35" dirty="0">
                <a:solidFill>
                  <a:srgbClr val="062F6E"/>
                </a:solidFill>
                <a:latin typeface="Tahoma"/>
                <a:cs typeface="Tahoma"/>
              </a:rPr>
              <a:t> </a:t>
            </a:r>
            <a:r>
              <a:rPr sz="1500" spc="-10" dirty="0">
                <a:solidFill>
                  <a:srgbClr val="062F6E"/>
                </a:solidFill>
                <a:latin typeface="Tahoma"/>
                <a:cs typeface="Tahoma"/>
              </a:rPr>
              <a:t>Coverage)</a:t>
            </a:r>
            <a:endParaRPr sz="1500" dirty="0">
              <a:solidFill>
                <a:srgbClr val="062F6E"/>
              </a:solidFill>
              <a:latin typeface="Tahoma"/>
              <a:cs typeface="Tahoma"/>
            </a:endParaRPr>
          </a:p>
        </p:txBody>
      </p:sp>
      <p:sp>
        <p:nvSpPr>
          <p:cNvPr id="16" name="object 16"/>
          <p:cNvSpPr txBox="1"/>
          <p:nvPr/>
        </p:nvSpPr>
        <p:spPr>
          <a:xfrm>
            <a:off x="1007711" y="7614408"/>
            <a:ext cx="4439920" cy="874598"/>
          </a:xfrm>
          <a:prstGeom prst="rect">
            <a:avLst/>
          </a:prstGeom>
        </p:spPr>
        <p:txBody>
          <a:bodyPr vert="horz" wrap="square" lIns="0" tIns="12700" rIns="0" bIns="0" rtlCol="0">
            <a:spAutoFit/>
          </a:bodyPr>
          <a:lstStyle/>
          <a:p>
            <a:pPr marL="12700" marR="5080" algn="ctr">
              <a:lnSpc>
                <a:spcPct val="100000"/>
              </a:lnSpc>
              <a:spcBef>
                <a:spcPts val="100"/>
              </a:spcBef>
            </a:pPr>
            <a:r>
              <a:rPr sz="1400" dirty="0">
                <a:solidFill>
                  <a:srgbClr val="515254"/>
                </a:solidFill>
                <a:latin typeface="+mj-lt"/>
                <a:cs typeface="Tahoma"/>
              </a:rPr>
              <a:t>You can choose this coverage. Private companies approved by Medicare run these plan. Plans cover different drugs. Medically necessary drugs must be covered.</a:t>
            </a:r>
            <a:endParaRPr sz="1400" dirty="0">
              <a:latin typeface="+mj-lt"/>
              <a:cs typeface="Tahoma"/>
            </a:endParaRPr>
          </a:p>
        </p:txBody>
      </p:sp>
      <p:grpSp>
        <p:nvGrpSpPr>
          <p:cNvPr id="17" name="object 17"/>
          <p:cNvGrpSpPr/>
          <p:nvPr/>
        </p:nvGrpSpPr>
        <p:grpSpPr>
          <a:xfrm>
            <a:off x="3087912" y="6538978"/>
            <a:ext cx="315595" cy="295910"/>
            <a:chOff x="3628569" y="6650868"/>
            <a:chExt cx="315595" cy="295910"/>
          </a:xfrm>
        </p:grpSpPr>
        <p:sp>
          <p:nvSpPr>
            <p:cNvPr id="18" name="object 18"/>
            <p:cNvSpPr/>
            <p:nvPr/>
          </p:nvSpPr>
          <p:spPr>
            <a:xfrm>
              <a:off x="3783933" y="6650868"/>
              <a:ext cx="0" cy="295910"/>
            </a:xfrm>
            <a:custGeom>
              <a:avLst/>
              <a:gdLst/>
              <a:ahLst/>
              <a:cxnLst/>
              <a:rect l="l" t="t" r="r" b="b"/>
              <a:pathLst>
                <a:path h="295909">
                  <a:moveTo>
                    <a:pt x="0" y="0"/>
                  </a:moveTo>
                  <a:lnTo>
                    <a:pt x="0" y="295363"/>
                  </a:lnTo>
                </a:path>
              </a:pathLst>
            </a:custGeom>
            <a:ln w="79413">
              <a:solidFill>
                <a:srgbClr val="0082CC"/>
              </a:solidFill>
            </a:ln>
          </p:spPr>
          <p:txBody>
            <a:bodyPr wrap="square" lIns="0" tIns="0" rIns="0" bIns="0" rtlCol="0"/>
            <a:lstStyle/>
            <a:p>
              <a:endParaRPr/>
            </a:p>
          </p:txBody>
        </p:sp>
        <p:sp>
          <p:nvSpPr>
            <p:cNvPr id="19" name="object 19"/>
            <p:cNvSpPr/>
            <p:nvPr/>
          </p:nvSpPr>
          <p:spPr>
            <a:xfrm>
              <a:off x="3628569" y="6796965"/>
              <a:ext cx="315595" cy="0"/>
            </a:xfrm>
            <a:custGeom>
              <a:avLst/>
              <a:gdLst/>
              <a:ahLst/>
              <a:cxnLst/>
              <a:rect l="l" t="t" r="r" b="b"/>
              <a:pathLst>
                <a:path w="315595">
                  <a:moveTo>
                    <a:pt x="0" y="0"/>
                  </a:moveTo>
                  <a:lnTo>
                    <a:pt x="315048" y="0"/>
                  </a:lnTo>
                </a:path>
              </a:pathLst>
            </a:custGeom>
            <a:ln w="79413">
              <a:solidFill>
                <a:srgbClr val="0082CC"/>
              </a:solidFill>
            </a:ln>
          </p:spPr>
          <p:txBody>
            <a:bodyPr wrap="square" lIns="0" tIns="0" rIns="0" bIns="0" rtlCol="0"/>
            <a:lstStyle/>
            <a:p>
              <a:endParaRPr/>
            </a:p>
          </p:txBody>
        </p:sp>
      </p:grpSp>
      <p:sp>
        <p:nvSpPr>
          <p:cNvPr id="20" name="object 20"/>
          <p:cNvSpPr/>
          <p:nvPr/>
        </p:nvSpPr>
        <p:spPr>
          <a:xfrm>
            <a:off x="1002393" y="5391137"/>
            <a:ext cx="4432300" cy="0"/>
          </a:xfrm>
          <a:custGeom>
            <a:avLst/>
            <a:gdLst/>
            <a:ahLst/>
            <a:cxnLst/>
            <a:rect l="l" t="t" r="r" b="b"/>
            <a:pathLst>
              <a:path w="4432300">
                <a:moveTo>
                  <a:pt x="0" y="0"/>
                </a:moveTo>
                <a:lnTo>
                  <a:pt x="4432300" y="0"/>
                </a:lnTo>
              </a:path>
            </a:pathLst>
          </a:custGeom>
          <a:ln w="31546">
            <a:solidFill>
              <a:srgbClr val="0082CC"/>
            </a:solidFill>
          </a:ln>
        </p:spPr>
        <p:txBody>
          <a:bodyPr wrap="square" lIns="0" tIns="0" rIns="0" bIns="0" rtlCol="0"/>
          <a:lstStyle/>
          <a:p>
            <a:endParaRPr/>
          </a:p>
        </p:txBody>
      </p:sp>
      <p:sp>
        <p:nvSpPr>
          <p:cNvPr id="21" name="object 21"/>
          <p:cNvSpPr/>
          <p:nvPr/>
        </p:nvSpPr>
        <p:spPr>
          <a:xfrm>
            <a:off x="1056182" y="7557117"/>
            <a:ext cx="4378960" cy="0"/>
          </a:xfrm>
          <a:custGeom>
            <a:avLst/>
            <a:gdLst/>
            <a:ahLst/>
            <a:cxnLst/>
            <a:rect l="l" t="t" r="r" b="b"/>
            <a:pathLst>
              <a:path w="4378960">
                <a:moveTo>
                  <a:pt x="0" y="0"/>
                </a:moveTo>
                <a:lnTo>
                  <a:pt x="4378515" y="0"/>
                </a:lnTo>
              </a:path>
            </a:pathLst>
          </a:custGeom>
          <a:ln w="31546">
            <a:solidFill>
              <a:srgbClr val="0082CC"/>
            </a:solidFill>
          </a:ln>
        </p:spPr>
        <p:txBody>
          <a:bodyPr wrap="square" lIns="0" tIns="0" rIns="0" bIns="0" rtlCol="0"/>
          <a:lstStyle/>
          <a:p>
            <a:endParaRPr/>
          </a:p>
        </p:txBody>
      </p:sp>
      <p:sp>
        <p:nvSpPr>
          <p:cNvPr id="23" name="object 23"/>
          <p:cNvSpPr txBox="1"/>
          <p:nvPr/>
        </p:nvSpPr>
        <p:spPr>
          <a:xfrm>
            <a:off x="9364540" y="2332232"/>
            <a:ext cx="3169285" cy="546100"/>
          </a:xfrm>
          <a:prstGeom prst="rect">
            <a:avLst/>
          </a:prstGeom>
        </p:spPr>
        <p:txBody>
          <a:bodyPr vert="horz" wrap="square" lIns="0" tIns="12700" rIns="0" bIns="0" rtlCol="0">
            <a:spAutoFit/>
          </a:bodyPr>
          <a:lstStyle/>
          <a:p>
            <a:pPr algn="ctr">
              <a:lnSpc>
                <a:spcPts val="2350"/>
              </a:lnSpc>
              <a:spcBef>
                <a:spcPts val="100"/>
              </a:spcBef>
            </a:pPr>
            <a:r>
              <a:rPr sz="2000" spc="-114" dirty="0">
                <a:solidFill>
                  <a:srgbClr val="0082CC"/>
                </a:solidFill>
                <a:latin typeface="+mj-lt"/>
                <a:cs typeface="Century Gothic"/>
              </a:rPr>
              <a:t>Medicare</a:t>
            </a:r>
            <a:r>
              <a:rPr sz="2000" spc="35" dirty="0">
                <a:solidFill>
                  <a:srgbClr val="0082CC"/>
                </a:solidFill>
                <a:latin typeface="+mj-lt"/>
                <a:cs typeface="Century Gothic"/>
              </a:rPr>
              <a:t> </a:t>
            </a:r>
            <a:r>
              <a:rPr sz="2000" spc="-155" dirty="0">
                <a:solidFill>
                  <a:srgbClr val="0082CC"/>
                </a:solidFill>
                <a:latin typeface="+mj-lt"/>
                <a:cs typeface="Century Gothic"/>
              </a:rPr>
              <a:t>Advantage</a:t>
            </a:r>
            <a:r>
              <a:rPr sz="2000" spc="40" dirty="0">
                <a:solidFill>
                  <a:srgbClr val="0082CC"/>
                </a:solidFill>
                <a:latin typeface="+mj-lt"/>
                <a:cs typeface="Century Gothic"/>
              </a:rPr>
              <a:t> </a:t>
            </a:r>
            <a:r>
              <a:rPr sz="2000" spc="-20" dirty="0">
                <a:solidFill>
                  <a:srgbClr val="0082CC"/>
                </a:solidFill>
                <a:latin typeface="+mj-lt"/>
                <a:cs typeface="Century Gothic"/>
              </a:rPr>
              <a:t>Plans</a:t>
            </a:r>
            <a:endParaRPr sz="2000" dirty="0">
              <a:solidFill>
                <a:srgbClr val="0082CC"/>
              </a:solidFill>
              <a:latin typeface="+mj-lt"/>
              <a:cs typeface="Century Gothic"/>
            </a:endParaRPr>
          </a:p>
          <a:p>
            <a:pPr algn="ctr">
              <a:lnSpc>
                <a:spcPts val="1750"/>
              </a:lnSpc>
            </a:pPr>
            <a:r>
              <a:rPr sz="1500" spc="-85" dirty="0">
                <a:solidFill>
                  <a:srgbClr val="062F6E"/>
                </a:solidFill>
                <a:latin typeface="Tahoma"/>
                <a:cs typeface="Tahoma"/>
              </a:rPr>
              <a:t>(like:</a:t>
            </a:r>
            <a:r>
              <a:rPr sz="1500" spc="45" dirty="0">
                <a:solidFill>
                  <a:srgbClr val="062F6E"/>
                </a:solidFill>
                <a:latin typeface="Tahoma"/>
                <a:cs typeface="Tahoma"/>
              </a:rPr>
              <a:t> </a:t>
            </a:r>
            <a:r>
              <a:rPr sz="1500" dirty="0">
                <a:solidFill>
                  <a:srgbClr val="062F6E"/>
                </a:solidFill>
                <a:latin typeface="Tahoma"/>
                <a:cs typeface="Tahoma"/>
              </a:rPr>
              <a:t>HMO’s,</a:t>
            </a:r>
            <a:r>
              <a:rPr sz="1500" spc="45" dirty="0">
                <a:solidFill>
                  <a:srgbClr val="062F6E"/>
                </a:solidFill>
                <a:latin typeface="Tahoma"/>
                <a:cs typeface="Tahoma"/>
              </a:rPr>
              <a:t> </a:t>
            </a:r>
            <a:r>
              <a:rPr sz="1500" dirty="0">
                <a:solidFill>
                  <a:srgbClr val="062F6E"/>
                </a:solidFill>
                <a:latin typeface="Tahoma"/>
                <a:cs typeface="Tahoma"/>
              </a:rPr>
              <a:t>PPO’s</a:t>
            </a:r>
            <a:r>
              <a:rPr sz="1500" spc="45" dirty="0">
                <a:solidFill>
                  <a:srgbClr val="062F6E"/>
                </a:solidFill>
                <a:latin typeface="Tahoma"/>
                <a:cs typeface="Tahoma"/>
              </a:rPr>
              <a:t> </a:t>
            </a:r>
            <a:r>
              <a:rPr sz="1500" spc="-110" dirty="0">
                <a:solidFill>
                  <a:srgbClr val="062F6E"/>
                </a:solidFill>
                <a:latin typeface="Tahoma"/>
                <a:cs typeface="Tahoma"/>
              </a:rPr>
              <a:t>&amp;</a:t>
            </a:r>
            <a:r>
              <a:rPr sz="1500" spc="45" dirty="0">
                <a:solidFill>
                  <a:srgbClr val="062F6E"/>
                </a:solidFill>
                <a:latin typeface="Tahoma"/>
                <a:cs typeface="Tahoma"/>
              </a:rPr>
              <a:t> </a:t>
            </a:r>
            <a:r>
              <a:rPr sz="1500" spc="-10" dirty="0">
                <a:solidFill>
                  <a:srgbClr val="062F6E"/>
                </a:solidFill>
                <a:latin typeface="Tahoma"/>
                <a:cs typeface="Tahoma"/>
              </a:rPr>
              <a:t>PFFS)</a:t>
            </a:r>
            <a:endParaRPr sz="1500" dirty="0">
              <a:solidFill>
                <a:srgbClr val="062F6E"/>
              </a:solidFill>
              <a:latin typeface="Tahoma"/>
              <a:cs typeface="Tahoma"/>
            </a:endParaRPr>
          </a:p>
        </p:txBody>
      </p:sp>
      <p:sp>
        <p:nvSpPr>
          <p:cNvPr id="24" name="object 24"/>
          <p:cNvSpPr txBox="1"/>
          <p:nvPr/>
        </p:nvSpPr>
        <p:spPr>
          <a:xfrm>
            <a:off x="9413422" y="3070973"/>
            <a:ext cx="3067050" cy="711200"/>
          </a:xfrm>
          <a:prstGeom prst="rect">
            <a:avLst/>
          </a:prstGeom>
        </p:spPr>
        <p:txBody>
          <a:bodyPr vert="horz" wrap="square" lIns="0" tIns="12700" rIns="0" bIns="0" rtlCol="0">
            <a:spAutoFit/>
          </a:bodyPr>
          <a:lstStyle/>
          <a:p>
            <a:pPr marL="12700" marR="5080" algn="ctr">
              <a:lnSpc>
                <a:spcPct val="100000"/>
              </a:lnSpc>
              <a:spcBef>
                <a:spcPts val="100"/>
              </a:spcBef>
            </a:pPr>
            <a:r>
              <a:rPr sz="1500" dirty="0">
                <a:solidFill>
                  <a:srgbClr val="515254"/>
                </a:solidFill>
                <a:latin typeface="Tahoma"/>
                <a:cs typeface="Tahoma"/>
              </a:rPr>
              <a:t>Called</a:t>
            </a:r>
            <a:r>
              <a:rPr sz="1500" spc="-70" dirty="0">
                <a:solidFill>
                  <a:srgbClr val="515254"/>
                </a:solidFill>
                <a:latin typeface="Tahoma"/>
                <a:cs typeface="Tahoma"/>
              </a:rPr>
              <a:t> </a:t>
            </a:r>
            <a:r>
              <a:rPr sz="1500" spc="-10" dirty="0">
                <a:solidFill>
                  <a:srgbClr val="515254"/>
                </a:solidFill>
                <a:latin typeface="Tahoma"/>
                <a:cs typeface="Tahoma"/>
              </a:rPr>
              <a:t>“Part</a:t>
            </a:r>
            <a:r>
              <a:rPr sz="1500" spc="-65" dirty="0">
                <a:solidFill>
                  <a:srgbClr val="515254"/>
                </a:solidFill>
                <a:latin typeface="Tahoma"/>
                <a:cs typeface="Tahoma"/>
              </a:rPr>
              <a:t> </a:t>
            </a:r>
            <a:r>
              <a:rPr sz="1500" spc="50" dirty="0">
                <a:solidFill>
                  <a:srgbClr val="515254"/>
                </a:solidFill>
                <a:latin typeface="Tahoma"/>
                <a:cs typeface="Tahoma"/>
              </a:rPr>
              <a:t>C”</a:t>
            </a:r>
            <a:r>
              <a:rPr sz="1500" spc="-65" dirty="0">
                <a:solidFill>
                  <a:srgbClr val="515254"/>
                </a:solidFill>
                <a:latin typeface="Tahoma"/>
                <a:cs typeface="Tahoma"/>
              </a:rPr>
              <a:t> </a:t>
            </a:r>
            <a:r>
              <a:rPr sz="1500" spc="-20" dirty="0">
                <a:solidFill>
                  <a:srgbClr val="515254"/>
                </a:solidFill>
                <a:latin typeface="Tahoma"/>
                <a:cs typeface="Tahoma"/>
              </a:rPr>
              <a:t>this</a:t>
            </a:r>
            <a:r>
              <a:rPr sz="1500" spc="-65" dirty="0">
                <a:solidFill>
                  <a:srgbClr val="515254"/>
                </a:solidFill>
                <a:latin typeface="Tahoma"/>
                <a:cs typeface="Tahoma"/>
              </a:rPr>
              <a:t> </a:t>
            </a:r>
            <a:r>
              <a:rPr sz="1500" spc="-20" dirty="0">
                <a:solidFill>
                  <a:srgbClr val="515254"/>
                </a:solidFill>
                <a:latin typeface="Tahoma"/>
                <a:cs typeface="Tahoma"/>
              </a:rPr>
              <a:t>option</a:t>
            </a:r>
            <a:r>
              <a:rPr sz="1500" spc="-65" dirty="0">
                <a:solidFill>
                  <a:srgbClr val="515254"/>
                </a:solidFill>
                <a:latin typeface="Tahoma"/>
                <a:cs typeface="Tahoma"/>
              </a:rPr>
              <a:t> </a:t>
            </a:r>
            <a:r>
              <a:rPr sz="1500" spc="-10" dirty="0">
                <a:solidFill>
                  <a:srgbClr val="515254"/>
                </a:solidFill>
                <a:latin typeface="Tahoma"/>
                <a:cs typeface="Tahoma"/>
              </a:rPr>
              <a:t>combines: </a:t>
            </a:r>
            <a:r>
              <a:rPr sz="1500" spc="-30" dirty="0">
                <a:solidFill>
                  <a:srgbClr val="515254"/>
                </a:solidFill>
                <a:latin typeface="Tahoma"/>
                <a:cs typeface="Tahoma"/>
              </a:rPr>
              <a:t>your</a:t>
            </a:r>
            <a:r>
              <a:rPr sz="1500" spc="-85" dirty="0">
                <a:solidFill>
                  <a:srgbClr val="515254"/>
                </a:solidFill>
                <a:latin typeface="Tahoma"/>
                <a:cs typeface="Tahoma"/>
              </a:rPr>
              <a:t> </a:t>
            </a:r>
            <a:r>
              <a:rPr sz="1500" dirty="0">
                <a:solidFill>
                  <a:srgbClr val="0082CC"/>
                </a:solidFill>
                <a:latin typeface="Arial"/>
                <a:cs typeface="Arial"/>
              </a:rPr>
              <a:t>Part</a:t>
            </a:r>
            <a:r>
              <a:rPr sz="1500" spc="-30" dirty="0">
                <a:solidFill>
                  <a:srgbClr val="0082CC"/>
                </a:solidFill>
                <a:latin typeface="Arial"/>
                <a:cs typeface="Arial"/>
              </a:rPr>
              <a:t> </a:t>
            </a:r>
            <a:r>
              <a:rPr sz="1500" dirty="0">
                <a:solidFill>
                  <a:srgbClr val="0082CC"/>
                </a:solidFill>
                <a:latin typeface="Arial"/>
                <a:cs typeface="Arial"/>
              </a:rPr>
              <a:t>A</a:t>
            </a:r>
            <a:r>
              <a:rPr sz="1500" spc="-25" dirty="0">
                <a:solidFill>
                  <a:srgbClr val="0082CC"/>
                </a:solidFill>
                <a:latin typeface="Arial"/>
                <a:cs typeface="Arial"/>
              </a:rPr>
              <a:t> </a:t>
            </a:r>
            <a:r>
              <a:rPr sz="1500" spc="-10" dirty="0">
                <a:solidFill>
                  <a:srgbClr val="062F6E"/>
                </a:solidFill>
                <a:latin typeface="Tahoma"/>
                <a:cs typeface="Tahoma"/>
              </a:rPr>
              <a:t>(Hospital)</a:t>
            </a:r>
            <a:endParaRPr sz="1500" dirty="0">
              <a:solidFill>
                <a:srgbClr val="062F6E"/>
              </a:solidFill>
              <a:latin typeface="Tahoma"/>
              <a:cs typeface="Tahoma"/>
            </a:endParaRPr>
          </a:p>
          <a:p>
            <a:pPr marL="12700" algn="ctr">
              <a:lnSpc>
                <a:spcPct val="100000"/>
              </a:lnSpc>
            </a:pPr>
            <a:r>
              <a:rPr sz="1500" dirty="0">
                <a:solidFill>
                  <a:srgbClr val="515254"/>
                </a:solidFill>
                <a:latin typeface="Tahoma"/>
                <a:cs typeface="Tahoma"/>
              </a:rPr>
              <a:t>and</a:t>
            </a:r>
            <a:r>
              <a:rPr sz="1500" spc="-65" dirty="0">
                <a:solidFill>
                  <a:srgbClr val="515254"/>
                </a:solidFill>
                <a:latin typeface="Tahoma"/>
                <a:cs typeface="Tahoma"/>
              </a:rPr>
              <a:t> </a:t>
            </a:r>
            <a:r>
              <a:rPr sz="1500" dirty="0">
                <a:solidFill>
                  <a:srgbClr val="0082CC"/>
                </a:solidFill>
                <a:latin typeface="Arial"/>
                <a:cs typeface="Arial"/>
              </a:rPr>
              <a:t>Part</a:t>
            </a:r>
            <a:r>
              <a:rPr sz="1500" spc="-10" dirty="0">
                <a:solidFill>
                  <a:srgbClr val="0082CC"/>
                </a:solidFill>
                <a:latin typeface="Arial"/>
                <a:cs typeface="Arial"/>
              </a:rPr>
              <a:t> </a:t>
            </a:r>
            <a:r>
              <a:rPr sz="1500" dirty="0">
                <a:solidFill>
                  <a:srgbClr val="0082CC"/>
                </a:solidFill>
                <a:latin typeface="Arial"/>
                <a:cs typeface="Arial"/>
              </a:rPr>
              <a:t>B</a:t>
            </a:r>
            <a:r>
              <a:rPr sz="1500" spc="-5" dirty="0">
                <a:solidFill>
                  <a:srgbClr val="0082CC"/>
                </a:solidFill>
                <a:latin typeface="Arial"/>
                <a:cs typeface="Arial"/>
              </a:rPr>
              <a:t> </a:t>
            </a:r>
            <a:r>
              <a:rPr sz="1500" spc="-10" dirty="0">
                <a:solidFill>
                  <a:srgbClr val="062F6E"/>
                </a:solidFill>
                <a:latin typeface="Tahoma"/>
                <a:cs typeface="Tahoma"/>
              </a:rPr>
              <a:t>(Medical)</a:t>
            </a:r>
            <a:endParaRPr sz="1500" dirty="0">
              <a:solidFill>
                <a:srgbClr val="062F6E"/>
              </a:solidFill>
              <a:latin typeface="Tahoma"/>
              <a:cs typeface="Tahoma"/>
            </a:endParaRPr>
          </a:p>
        </p:txBody>
      </p:sp>
      <p:sp>
        <p:nvSpPr>
          <p:cNvPr id="25" name="object 25"/>
          <p:cNvSpPr txBox="1"/>
          <p:nvPr/>
        </p:nvSpPr>
        <p:spPr>
          <a:xfrm>
            <a:off x="8729189" y="3896681"/>
            <a:ext cx="4439920" cy="874598"/>
          </a:xfrm>
          <a:prstGeom prst="rect">
            <a:avLst/>
          </a:prstGeom>
        </p:spPr>
        <p:txBody>
          <a:bodyPr vert="horz" wrap="square" lIns="0" tIns="12700" rIns="0" bIns="0" rtlCol="0">
            <a:spAutoFit/>
          </a:bodyPr>
          <a:lstStyle/>
          <a:p>
            <a:pPr marL="12700" marR="5080" algn="ctr">
              <a:lnSpc>
                <a:spcPct val="100000"/>
              </a:lnSpc>
              <a:spcBef>
                <a:spcPts val="100"/>
              </a:spcBef>
            </a:pPr>
            <a:r>
              <a:rPr sz="1400" dirty="0">
                <a:solidFill>
                  <a:srgbClr val="515254"/>
                </a:solidFill>
                <a:latin typeface="+mj-lt"/>
                <a:cs typeface="Tahoma"/>
              </a:rPr>
              <a:t>Private insurance companies approved by Medicare provide this coverage. Generally, you must see doctors in the plan. Your costs may be lower than in the Original Medicare Plan, and you may get extra benefits.</a:t>
            </a:r>
            <a:endParaRPr sz="1400" dirty="0">
              <a:latin typeface="+mj-lt"/>
              <a:cs typeface="Tahoma"/>
            </a:endParaRPr>
          </a:p>
        </p:txBody>
      </p:sp>
      <p:sp>
        <p:nvSpPr>
          <p:cNvPr id="26" name="object 26"/>
          <p:cNvSpPr/>
          <p:nvPr/>
        </p:nvSpPr>
        <p:spPr>
          <a:xfrm>
            <a:off x="8723993" y="2929135"/>
            <a:ext cx="4432300" cy="0"/>
          </a:xfrm>
          <a:custGeom>
            <a:avLst/>
            <a:gdLst/>
            <a:ahLst/>
            <a:cxnLst/>
            <a:rect l="l" t="t" r="r" b="b"/>
            <a:pathLst>
              <a:path w="4432300">
                <a:moveTo>
                  <a:pt x="0" y="0"/>
                </a:moveTo>
                <a:lnTo>
                  <a:pt x="4432300" y="0"/>
                </a:lnTo>
              </a:path>
            </a:pathLst>
          </a:custGeom>
          <a:ln w="31546">
            <a:solidFill>
              <a:srgbClr val="0082CC"/>
            </a:solidFill>
          </a:ln>
        </p:spPr>
        <p:txBody>
          <a:bodyPr wrap="square" lIns="0" tIns="0" rIns="0" bIns="0" rtlCol="0"/>
          <a:lstStyle/>
          <a:p>
            <a:endParaRPr/>
          </a:p>
        </p:txBody>
      </p:sp>
      <p:grpSp>
        <p:nvGrpSpPr>
          <p:cNvPr id="27" name="object 27"/>
          <p:cNvGrpSpPr/>
          <p:nvPr/>
        </p:nvGrpSpPr>
        <p:grpSpPr>
          <a:xfrm>
            <a:off x="10791580" y="5003198"/>
            <a:ext cx="315595" cy="295910"/>
            <a:chOff x="11332237" y="5141850"/>
            <a:chExt cx="315595" cy="295910"/>
          </a:xfrm>
        </p:grpSpPr>
        <p:sp>
          <p:nvSpPr>
            <p:cNvPr id="28" name="object 28"/>
            <p:cNvSpPr/>
            <p:nvPr/>
          </p:nvSpPr>
          <p:spPr>
            <a:xfrm>
              <a:off x="11487604" y="5141850"/>
              <a:ext cx="0" cy="295910"/>
            </a:xfrm>
            <a:custGeom>
              <a:avLst/>
              <a:gdLst/>
              <a:ahLst/>
              <a:cxnLst/>
              <a:rect l="l" t="t" r="r" b="b"/>
              <a:pathLst>
                <a:path h="295910">
                  <a:moveTo>
                    <a:pt x="0" y="0"/>
                  </a:moveTo>
                  <a:lnTo>
                    <a:pt x="0" y="295363"/>
                  </a:lnTo>
                </a:path>
              </a:pathLst>
            </a:custGeom>
            <a:ln w="79413">
              <a:solidFill>
                <a:srgbClr val="0082CC"/>
              </a:solidFill>
            </a:ln>
          </p:spPr>
          <p:txBody>
            <a:bodyPr wrap="square" lIns="0" tIns="0" rIns="0" bIns="0" rtlCol="0"/>
            <a:lstStyle/>
            <a:p>
              <a:endParaRPr/>
            </a:p>
          </p:txBody>
        </p:sp>
        <p:sp>
          <p:nvSpPr>
            <p:cNvPr id="29" name="object 29"/>
            <p:cNvSpPr/>
            <p:nvPr/>
          </p:nvSpPr>
          <p:spPr>
            <a:xfrm>
              <a:off x="11332237" y="5287943"/>
              <a:ext cx="315595" cy="0"/>
            </a:xfrm>
            <a:custGeom>
              <a:avLst/>
              <a:gdLst/>
              <a:ahLst/>
              <a:cxnLst/>
              <a:rect l="l" t="t" r="r" b="b"/>
              <a:pathLst>
                <a:path w="315595">
                  <a:moveTo>
                    <a:pt x="0" y="0"/>
                  </a:moveTo>
                  <a:lnTo>
                    <a:pt x="315048" y="0"/>
                  </a:lnTo>
                </a:path>
              </a:pathLst>
            </a:custGeom>
            <a:ln w="79413">
              <a:solidFill>
                <a:srgbClr val="0082CC"/>
              </a:solidFill>
            </a:ln>
          </p:spPr>
          <p:txBody>
            <a:bodyPr wrap="square" lIns="0" tIns="0" rIns="0" bIns="0" rtlCol="0"/>
            <a:lstStyle/>
            <a:p>
              <a:endParaRPr/>
            </a:p>
          </p:txBody>
        </p:sp>
      </p:grpSp>
      <p:sp>
        <p:nvSpPr>
          <p:cNvPr id="30" name="object 30"/>
          <p:cNvSpPr txBox="1"/>
          <p:nvPr/>
        </p:nvSpPr>
        <p:spPr>
          <a:xfrm>
            <a:off x="9766572" y="5441683"/>
            <a:ext cx="2383155" cy="546100"/>
          </a:xfrm>
          <a:prstGeom prst="rect">
            <a:avLst/>
          </a:prstGeom>
        </p:spPr>
        <p:txBody>
          <a:bodyPr vert="horz" wrap="square" lIns="0" tIns="12700" rIns="0" bIns="0" rtlCol="0">
            <a:spAutoFit/>
          </a:bodyPr>
          <a:lstStyle/>
          <a:p>
            <a:pPr algn="ctr">
              <a:lnSpc>
                <a:spcPts val="2350"/>
              </a:lnSpc>
              <a:spcBef>
                <a:spcPts val="100"/>
              </a:spcBef>
            </a:pPr>
            <a:r>
              <a:rPr sz="2000" dirty="0">
                <a:solidFill>
                  <a:srgbClr val="0082CC"/>
                </a:solidFill>
                <a:latin typeface="Arial"/>
                <a:cs typeface="Arial"/>
              </a:rPr>
              <a:t>Part</a:t>
            </a:r>
            <a:r>
              <a:rPr sz="2000" spc="145" dirty="0">
                <a:solidFill>
                  <a:srgbClr val="0082CC"/>
                </a:solidFill>
                <a:latin typeface="Arial"/>
                <a:cs typeface="Arial"/>
              </a:rPr>
              <a:t> </a:t>
            </a:r>
            <a:r>
              <a:rPr sz="2000" spc="-50" dirty="0">
                <a:solidFill>
                  <a:srgbClr val="0082CC"/>
                </a:solidFill>
                <a:latin typeface="Arial"/>
                <a:cs typeface="Arial"/>
              </a:rPr>
              <a:t>D</a:t>
            </a:r>
            <a:endParaRPr sz="2000" dirty="0">
              <a:solidFill>
                <a:srgbClr val="0082CC"/>
              </a:solidFill>
              <a:latin typeface="Arial"/>
              <a:cs typeface="Arial"/>
            </a:endParaRPr>
          </a:p>
          <a:p>
            <a:pPr algn="ctr">
              <a:lnSpc>
                <a:spcPts val="1750"/>
              </a:lnSpc>
            </a:pPr>
            <a:r>
              <a:rPr sz="1500" spc="-30" dirty="0">
                <a:solidFill>
                  <a:srgbClr val="062F6E"/>
                </a:solidFill>
                <a:latin typeface="Tahoma"/>
                <a:cs typeface="Tahoma"/>
              </a:rPr>
              <a:t>(Prescription</a:t>
            </a:r>
            <a:r>
              <a:rPr sz="1500" spc="-35" dirty="0">
                <a:solidFill>
                  <a:srgbClr val="062F6E"/>
                </a:solidFill>
                <a:latin typeface="Tahoma"/>
                <a:cs typeface="Tahoma"/>
              </a:rPr>
              <a:t> </a:t>
            </a:r>
            <a:r>
              <a:rPr sz="1500" spc="-20" dirty="0">
                <a:solidFill>
                  <a:srgbClr val="062F6E"/>
                </a:solidFill>
                <a:latin typeface="Tahoma"/>
                <a:cs typeface="Tahoma"/>
              </a:rPr>
              <a:t>Drug</a:t>
            </a:r>
            <a:r>
              <a:rPr sz="1500" spc="-35" dirty="0">
                <a:solidFill>
                  <a:srgbClr val="062F6E"/>
                </a:solidFill>
                <a:latin typeface="Tahoma"/>
                <a:cs typeface="Tahoma"/>
              </a:rPr>
              <a:t> </a:t>
            </a:r>
            <a:r>
              <a:rPr sz="1500" spc="-10" dirty="0">
                <a:solidFill>
                  <a:srgbClr val="062F6E"/>
                </a:solidFill>
                <a:latin typeface="Tahoma"/>
                <a:cs typeface="Tahoma"/>
              </a:rPr>
              <a:t>Coverage)</a:t>
            </a:r>
            <a:endParaRPr sz="1500" dirty="0">
              <a:solidFill>
                <a:srgbClr val="062F6E"/>
              </a:solidFill>
              <a:latin typeface="Tahoma"/>
              <a:cs typeface="Tahoma"/>
            </a:endParaRPr>
          </a:p>
        </p:txBody>
      </p:sp>
      <p:sp>
        <p:nvSpPr>
          <p:cNvPr id="31" name="object 31"/>
          <p:cNvSpPr txBox="1"/>
          <p:nvPr/>
        </p:nvSpPr>
        <p:spPr>
          <a:xfrm>
            <a:off x="8720346" y="6084494"/>
            <a:ext cx="4439920" cy="874598"/>
          </a:xfrm>
          <a:prstGeom prst="rect">
            <a:avLst/>
          </a:prstGeom>
        </p:spPr>
        <p:txBody>
          <a:bodyPr vert="horz" wrap="square" lIns="0" tIns="12700" rIns="0" bIns="0" rtlCol="0">
            <a:spAutoFit/>
          </a:bodyPr>
          <a:lstStyle/>
          <a:p>
            <a:pPr marL="12700" marR="5080" algn="ctr">
              <a:lnSpc>
                <a:spcPct val="100000"/>
              </a:lnSpc>
              <a:spcBef>
                <a:spcPts val="100"/>
              </a:spcBef>
            </a:pPr>
            <a:r>
              <a:rPr sz="1400" dirty="0">
                <a:solidFill>
                  <a:srgbClr val="515254"/>
                </a:solidFill>
                <a:latin typeface="+mj-lt"/>
                <a:cs typeface="Tahoma"/>
              </a:rPr>
              <a:t>Most Part C plans cover prescription drugs. If they don’t, you may be able to choose this coverage. Plans cover different drugs. Medically necessary drugs must be covered.</a:t>
            </a:r>
            <a:endParaRPr sz="1400" dirty="0">
              <a:latin typeface="+mj-lt"/>
              <a:cs typeface="Tahoma"/>
            </a:endParaRPr>
          </a:p>
        </p:txBody>
      </p:sp>
      <p:sp>
        <p:nvSpPr>
          <p:cNvPr id="32" name="object 32"/>
          <p:cNvSpPr/>
          <p:nvPr/>
        </p:nvSpPr>
        <p:spPr>
          <a:xfrm>
            <a:off x="8768817" y="6027204"/>
            <a:ext cx="4378960" cy="0"/>
          </a:xfrm>
          <a:custGeom>
            <a:avLst/>
            <a:gdLst/>
            <a:ahLst/>
            <a:cxnLst/>
            <a:rect l="l" t="t" r="r" b="b"/>
            <a:pathLst>
              <a:path w="4378959">
                <a:moveTo>
                  <a:pt x="0" y="0"/>
                </a:moveTo>
                <a:lnTo>
                  <a:pt x="4378515" y="0"/>
                </a:lnTo>
              </a:path>
            </a:pathLst>
          </a:custGeom>
          <a:ln w="31546">
            <a:solidFill>
              <a:srgbClr val="0082CC"/>
            </a:solidFill>
          </a:ln>
        </p:spPr>
        <p:txBody>
          <a:bodyPr wrap="square" lIns="0" tIns="0" rIns="0" bIns="0" rtlCol="0"/>
          <a:lstStyle/>
          <a:p>
            <a:endParaRPr/>
          </a:p>
        </p:txBody>
      </p:sp>
      <p:sp>
        <p:nvSpPr>
          <p:cNvPr id="33" name="object 33"/>
          <p:cNvSpPr txBox="1"/>
          <p:nvPr/>
        </p:nvSpPr>
        <p:spPr>
          <a:xfrm>
            <a:off x="6467027" y="2705652"/>
            <a:ext cx="1141095" cy="939800"/>
          </a:xfrm>
          <a:prstGeom prst="rect">
            <a:avLst/>
          </a:prstGeom>
        </p:spPr>
        <p:txBody>
          <a:bodyPr vert="horz" wrap="square" lIns="0" tIns="12700" rIns="0" bIns="0" rtlCol="0">
            <a:spAutoFit/>
          </a:bodyPr>
          <a:lstStyle/>
          <a:p>
            <a:pPr marL="12700">
              <a:lnSpc>
                <a:spcPct val="100000"/>
              </a:lnSpc>
              <a:spcBef>
                <a:spcPts val="100"/>
              </a:spcBef>
            </a:pPr>
            <a:r>
              <a:rPr sz="6000" b="1" spc="-90" dirty="0">
                <a:solidFill>
                  <a:srgbClr val="0082CC"/>
                </a:solidFill>
                <a:latin typeface="Arial"/>
                <a:cs typeface="Arial"/>
              </a:rPr>
              <a:t>OR</a:t>
            </a:r>
            <a:endParaRPr sz="6000" b="1" dirty="0">
              <a:solidFill>
                <a:srgbClr val="0082CC"/>
              </a:solidFill>
              <a:latin typeface="Arial"/>
              <a:cs typeface="Arial"/>
            </a:endParaRPr>
          </a:p>
        </p:txBody>
      </p:sp>
      <p:sp>
        <p:nvSpPr>
          <p:cNvPr id="36" name="object 36"/>
          <p:cNvSpPr txBox="1"/>
          <p:nvPr/>
        </p:nvSpPr>
        <p:spPr>
          <a:xfrm>
            <a:off x="14330544" y="3496838"/>
            <a:ext cx="1181646" cy="570669"/>
          </a:xfrm>
          <a:prstGeom prst="rect">
            <a:avLst/>
          </a:prstGeom>
        </p:spPr>
        <p:txBody>
          <a:bodyPr vert="horz" wrap="square" lIns="0" tIns="16510" rIns="0" bIns="0" rtlCol="0">
            <a:spAutoFit/>
          </a:bodyPr>
          <a:lstStyle/>
          <a:p>
            <a:pPr marL="12700" algn="l">
              <a:lnSpc>
                <a:spcPct val="100000"/>
              </a:lnSpc>
              <a:spcBef>
                <a:spcPts val="130"/>
              </a:spcBef>
            </a:pPr>
            <a:r>
              <a:rPr b="1" dirty="0">
                <a:latin typeface="+mj-lt"/>
                <a:cs typeface="Cambria"/>
                <a:hlinkClick r:id="rId2"/>
              </a:rPr>
              <a:t>Apply for Medicare</a:t>
            </a:r>
            <a:endParaRPr b="1" dirty="0">
              <a:latin typeface="+mj-lt"/>
              <a:cs typeface="Cambria"/>
            </a:endParaRPr>
          </a:p>
        </p:txBody>
      </p:sp>
      <p:sp>
        <p:nvSpPr>
          <p:cNvPr id="40" name="object 40"/>
          <p:cNvSpPr txBox="1"/>
          <p:nvPr/>
        </p:nvSpPr>
        <p:spPr>
          <a:xfrm>
            <a:off x="14330544" y="4652599"/>
            <a:ext cx="1324568" cy="582211"/>
          </a:xfrm>
          <a:prstGeom prst="rect">
            <a:avLst/>
          </a:prstGeom>
        </p:spPr>
        <p:txBody>
          <a:bodyPr vert="horz" wrap="square" lIns="0" tIns="11430" rIns="0" bIns="0" rtlCol="0">
            <a:spAutoFit/>
          </a:bodyPr>
          <a:lstStyle/>
          <a:p>
            <a:pPr marL="73660" marR="5080" indent="-61594" algn="l">
              <a:lnSpc>
                <a:spcPct val="102899"/>
              </a:lnSpc>
              <a:spcBef>
                <a:spcPts val="90"/>
              </a:spcBef>
            </a:pPr>
            <a:r>
              <a:rPr b="1" dirty="0">
                <a:latin typeface="+mj-lt"/>
                <a:cs typeface="Cambria"/>
                <a:hlinkClick r:id="rId3"/>
              </a:rPr>
              <a:t>Enrollment Timeline</a:t>
            </a:r>
            <a:endParaRPr b="1" dirty="0">
              <a:latin typeface="+mj-lt"/>
              <a:cs typeface="Cambria"/>
            </a:endParaRPr>
          </a:p>
        </p:txBody>
      </p:sp>
      <p:sp>
        <p:nvSpPr>
          <p:cNvPr id="45" name="object 5"/>
          <p:cNvSpPr txBox="1">
            <a:spLocks/>
          </p:cNvSpPr>
          <p:nvPr/>
        </p:nvSpPr>
        <p:spPr>
          <a:xfrm>
            <a:off x="736600" y="261239"/>
            <a:ext cx="12714605" cy="830997"/>
          </a:xfrm>
          <a:prstGeom prst="rect">
            <a:avLst/>
          </a:prstGeom>
        </p:spPr>
        <p:txBody>
          <a:bodyPr vert="horz" wrap="square" lIns="0" tIns="0" rIns="0" bIns="0" rtlCol="0" anchor="t">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5400" spc="-150" dirty="0">
                <a:solidFill>
                  <a:srgbClr val="062F6E"/>
                </a:solidFill>
              </a:rPr>
              <a:t>What Coverage is Best for You?</a:t>
            </a:r>
            <a:endParaRPr lang="en-US" sz="3800" b="0" spc="-40" dirty="0">
              <a:solidFill>
                <a:srgbClr val="062F6E"/>
              </a:solidFill>
              <a:latin typeface="+mj-lt"/>
              <a:cs typeface="Tahoma"/>
            </a:endParaRPr>
          </a:p>
        </p:txBody>
      </p:sp>
      <p:sp>
        <p:nvSpPr>
          <p:cNvPr id="46" name="Rectangle 45"/>
          <p:cNvSpPr/>
          <p:nvPr/>
        </p:nvSpPr>
        <p:spPr>
          <a:xfrm>
            <a:off x="729343" y="2026856"/>
            <a:ext cx="5129025" cy="6736144"/>
          </a:xfrm>
          <a:prstGeom prst="rect">
            <a:avLst/>
          </a:prstGeom>
          <a:noFill/>
          <a:ln w="6350">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8372301" y="2032483"/>
            <a:ext cx="5129025" cy="6730517"/>
          </a:xfrm>
          <a:prstGeom prst="rect">
            <a:avLst/>
          </a:prstGeom>
          <a:noFill/>
          <a:ln w="6350">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5" name="Straight Arrow Connector 54"/>
          <p:cNvCxnSpPr/>
          <p:nvPr/>
        </p:nvCxnSpPr>
        <p:spPr>
          <a:xfrm flipH="1">
            <a:off x="6063343" y="3200400"/>
            <a:ext cx="304800" cy="0"/>
          </a:xfrm>
          <a:prstGeom prst="straightConnector1">
            <a:avLst/>
          </a:prstGeom>
          <a:ln w="57150">
            <a:solidFill>
              <a:srgbClr val="0082CC"/>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a:off x="7739743" y="3200400"/>
            <a:ext cx="304800" cy="0"/>
          </a:xfrm>
          <a:prstGeom prst="straightConnector1">
            <a:avLst/>
          </a:prstGeom>
          <a:ln w="57150">
            <a:solidFill>
              <a:srgbClr val="0082CC"/>
            </a:solidFill>
            <a:tailEnd type="triangle"/>
          </a:ln>
        </p:spPr>
        <p:style>
          <a:lnRef idx="1">
            <a:schemeClr val="accent1"/>
          </a:lnRef>
          <a:fillRef idx="0">
            <a:schemeClr val="accent1"/>
          </a:fillRef>
          <a:effectRef idx="0">
            <a:schemeClr val="accent1"/>
          </a:effectRef>
          <a:fontRef idx="minor">
            <a:schemeClr val="tx1"/>
          </a:fontRef>
        </p:style>
      </p:cxnSp>
      <p:grpSp>
        <p:nvGrpSpPr>
          <p:cNvPr id="54" name="Group 53"/>
          <p:cNvGrpSpPr/>
          <p:nvPr/>
        </p:nvGrpSpPr>
        <p:grpSpPr>
          <a:xfrm>
            <a:off x="13876910" y="3502192"/>
            <a:ext cx="305569" cy="463075"/>
            <a:chOff x="1549664" y="3447941"/>
            <a:chExt cx="413468" cy="592927"/>
          </a:xfrm>
        </p:grpSpPr>
        <p:sp>
          <p:nvSpPr>
            <p:cNvPr id="57" name="Freeform 56"/>
            <p:cNvSpPr/>
            <p:nvPr/>
          </p:nvSpPr>
          <p:spPr>
            <a:xfrm rot="1800000">
              <a:off x="1732753" y="3447941"/>
              <a:ext cx="230379"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56241 w 705637"/>
                <a:gd name="connsiteY0" fmla="*/ 0 h 1341346"/>
                <a:gd name="connsiteX1" fmla="*/ 705637 w 705637"/>
                <a:gd name="connsiteY1" fmla="*/ 349396 h 1341346"/>
                <a:gd name="connsiteX2" fmla="*/ 703366 w 705637"/>
                <a:gd name="connsiteY2" fmla="*/ 371931 h 1341346"/>
                <a:gd name="connsiteX3" fmla="*/ 705637 w 705637"/>
                <a:gd name="connsiteY3" fmla="*/ 371931 h 1341346"/>
                <a:gd name="connsiteX4" fmla="*/ 705637 w 705637"/>
                <a:gd name="connsiteY4" fmla="*/ 991950 h 1341346"/>
                <a:gd name="connsiteX5" fmla="*/ 705637 w 705637"/>
                <a:gd name="connsiteY5" fmla="*/ 1003592 h 1341346"/>
                <a:gd name="connsiteX6" fmla="*/ 704464 w 705637"/>
                <a:gd name="connsiteY6" fmla="*/ 1003592 h 1341346"/>
                <a:gd name="connsiteX7" fmla="*/ 698539 w 705637"/>
                <a:gd name="connsiteY7" fmla="*/ 1062366 h 1341346"/>
                <a:gd name="connsiteX8" fmla="*/ 356241 w 705637"/>
                <a:gd name="connsiteY8" fmla="*/ 1341346 h 1341346"/>
                <a:gd name="connsiteX9" fmla="*/ 13944 w 705637"/>
                <a:gd name="connsiteY9" fmla="*/ 1062366 h 1341346"/>
                <a:gd name="connsiteX10" fmla="*/ 8019 w 705637"/>
                <a:gd name="connsiteY10" fmla="*/ 1003592 h 1341346"/>
                <a:gd name="connsiteX11" fmla="*/ 6845 w 705637"/>
                <a:gd name="connsiteY11" fmla="*/ 1003592 h 1341346"/>
                <a:gd name="connsiteX12" fmla="*/ 6845 w 705637"/>
                <a:gd name="connsiteY12" fmla="*/ 991950 h 1341346"/>
                <a:gd name="connsiteX13" fmla="*/ 0 w 705637"/>
                <a:gd name="connsiteY13" fmla="*/ 884987 h 1341346"/>
                <a:gd name="connsiteX14" fmla="*/ 6845 w 705637"/>
                <a:gd name="connsiteY14" fmla="*/ 371931 h 1341346"/>
                <a:gd name="connsiteX15" fmla="*/ 9117 w 705637"/>
                <a:gd name="connsiteY15" fmla="*/ 371931 h 1341346"/>
                <a:gd name="connsiteX16" fmla="*/ 6845 w 705637"/>
                <a:gd name="connsiteY16" fmla="*/ 349396 h 1341346"/>
                <a:gd name="connsiteX17" fmla="*/ 356241 w 705637"/>
                <a:gd name="connsiteY17" fmla="*/ 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16" fmla="*/ 98285 w 705637"/>
                <a:gd name="connsiteY16" fmla="*/ 108339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0" fmla="*/ 0 w 705637"/>
                <a:gd name="connsiteY0" fmla="*/ 884987 h 1341346"/>
                <a:gd name="connsiteX1" fmla="*/ 2955 w 705637"/>
                <a:gd name="connsiteY1" fmla="*/ 531328 h 1341346"/>
                <a:gd name="connsiteX2" fmla="*/ 6845 w 705637"/>
                <a:gd name="connsiteY2" fmla="*/ 371931 h 1341346"/>
                <a:gd name="connsiteX3" fmla="*/ 9117 w 705637"/>
                <a:gd name="connsiteY3" fmla="*/ 371931 h 1341346"/>
                <a:gd name="connsiteX4" fmla="*/ 6845 w 705637"/>
                <a:gd name="connsiteY4" fmla="*/ 349396 h 1341346"/>
                <a:gd name="connsiteX5" fmla="*/ 356241 w 705637"/>
                <a:gd name="connsiteY5" fmla="*/ 0 h 1341346"/>
                <a:gd name="connsiteX6" fmla="*/ 705637 w 705637"/>
                <a:gd name="connsiteY6" fmla="*/ 349396 h 1341346"/>
                <a:gd name="connsiteX7" fmla="*/ 703366 w 705637"/>
                <a:gd name="connsiteY7" fmla="*/ 371931 h 1341346"/>
                <a:gd name="connsiteX8" fmla="*/ 705637 w 705637"/>
                <a:gd name="connsiteY8" fmla="*/ 371931 h 1341346"/>
                <a:gd name="connsiteX9" fmla="*/ 705637 w 705637"/>
                <a:gd name="connsiteY9" fmla="*/ 991950 h 1341346"/>
                <a:gd name="connsiteX10" fmla="*/ 705637 w 705637"/>
                <a:gd name="connsiteY10" fmla="*/ 1003592 h 1341346"/>
                <a:gd name="connsiteX11" fmla="*/ 704464 w 705637"/>
                <a:gd name="connsiteY11" fmla="*/ 1003592 h 1341346"/>
                <a:gd name="connsiteX12" fmla="*/ 698539 w 705637"/>
                <a:gd name="connsiteY12" fmla="*/ 1062366 h 1341346"/>
                <a:gd name="connsiteX13" fmla="*/ 356241 w 705637"/>
                <a:gd name="connsiteY13" fmla="*/ 1341346 h 1341346"/>
                <a:gd name="connsiteX14" fmla="*/ 13944 w 705637"/>
                <a:gd name="connsiteY14" fmla="*/ 1062366 h 1341346"/>
                <a:gd name="connsiteX15" fmla="*/ 8019 w 705637"/>
                <a:gd name="connsiteY15" fmla="*/ 1003592 h 1341346"/>
                <a:gd name="connsiteX0" fmla="*/ 0 w 702682"/>
                <a:gd name="connsiteY0" fmla="*/ 531328 h 1341346"/>
                <a:gd name="connsiteX1" fmla="*/ 3890 w 702682"/>
                <a:gd name="connsiteY1" fmla="*/ 371931 h 1341346"/>
                <a:gd name="connsiteX2" fmla="*/ 6162 w 702682"/>
                <a:gd name="connsiteY2" fmla="*/ 371931 h 1341346"/>
                <a:gd name="connsiteX3" fmla="*/ 3890 w 702682"/>
                <a:gd name="connsiteY3" fmla="*/ 349396 h 1341346"/>
                <a:gd name="connsiteX4" fmla="*/ 353286 w 702682"/>
                <a:gd name="connsiteY4" fmla="*/ 0 h 1341346"/>
                <a:gd name="connsiteX5" fmla="*/ 702682 w 702682"/>
                <a:gd name="connsiteY5" fmla="*/ 349396 h 1341346"/>
                <a:gd name="connsiteX6" fmla="*/ 700411 w 702682"/>
                <a:gd name="connsiteY6" fmla="*/ 371931 h 1341346"/>
                <a:gd name="connsiteX7" fmla="*/ 702682 w 702682"/>
                <a:gd name="connsiteY7" fmla="*/ 371931 h 1341346"/>
                <a:gd name="connsiteX8" fmla="*/ 702682 w 702682"/>
                <a:gd name="connsiteY8" fmla="*/ 991950 h 1341346"/>
                <a:gd name="connsiteX9" fmla="*/ 702682 w 702682"/>
                <a:gd name="connsiteY9" fmla="*/ 1003592 h 1341346"/>
                <a:gd name="connsiteX10" fmla="*/ 701509 w 702682"/>
                <a:gd name="connsiteY10" fmla="*/ 1003592 h 1341346"/>
                <a:gd name="connsiteX11" fmla="*/ 695584 w 702682"/>
                <a:gd name="connsiteY11" fmla="*/ 1062366 h 1341346"/>
                <a:gd name="connsiteX12" fmla="*/ 353286 w 702682"/>
                <a:gd name="connsiteY12" fmla="*/ 1341346 h 1341346"/>
                <a:gd name="connsiteX13" fmla="*/ 10989 w 702682"/>
                <a:gd name="connsiteY13" fmla="*/ 1062366 h 1341346"/>
                <a:gd name="connsiteX14" fmla="*/ 5064 w 702682"/>
                <a:gd name="connsiteY14" fmla="*/ 1003592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2682" h="1341346">
                  <a:moveTo>
                    <a:pt x="0" y="531328"/>
                  </a:moveTo>
                  <a:cubicBezTo>
                    <a:pt x="1141" y="445819"/>
                    <a:pt x="2863" y="398497"/>
                    <a:pt x="3890" y="371931"/>
                  </a:cubicBezTo>
                  <a:lnTo>
                    <a:pt x="6162" y="371931"/>
                  </a:lnTo>
                  <a:lnTo>
                    <a:pt x="3890" y="349396"/>
                  </a:lnTo>
                  <a:cubicBezTo>
                    <a:pt x="3890" y="156430"/>
                    <a:pt x="160320" y="0"/>
                    <a:pt x="353286" y="0"/>
                  </a:cubicBezTo>
                  <a:cubicBezTo>
                    <a:pt x="546252" y="0"/>
                    <a:pt x="702682" y="156430"/>
                    <a:pt x="702682" y="349396"/>
                  </a:cubicBezTo>
                  <a:lnTo>
                    <a:pt x="700411" y="371931"/>
                  </a:lnTo>
                  <a:lnTo>
                    <a:pt x="702682" y="371931"/>
                  </a:lnTo>
                  <a:lnTo>
                    <a:pt x="702682" y="991950"/>
                  </a:lnTo>
                  <a:lnTo>
                    <a:pt x="702682" y="1003592"/>
                  </a:lnTo>
                  <a:lnTo>
                    <a:pt x="701509" y="1003592"/>
                  </a:lnTo>
                  <a:lnTo>
                    <a:pt x="695584" y="1062366"/>
                  </a:lnTo>
                  <a:cubicBezTo>
                    <a:pt x="663004" y="1221579"/>
                    <a:pt x="522131" y="1341346"/>
                    <a:pt x="353286" y="1341346"/>
                  </a:cubicBezTo>
                  <a:cubicBezTo>
                    <a:pt x="184441" y="1341346"/>
                    <a:pt x="43569" y="1221579"/>
                    <a:pt x="10989" y="1062366"/>
                  </a:cubicBezTo>
                  <a:lnTo>
                    <a:pt x="5064" y="1003592"/>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1549664" y="3601099"/>
              <a:ext cx="231223"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49396 w 702020"/>
                <a:gd name="connsiteY0" fmla="*/ 0 h 1341346"/>
                <a:gd name="connsiteX1" fmla="*/ 698792 w 702020"/>
                <a:gd name="connsiteY1" fmla="*/ 349396 h 1341346"/>
                <a:gd name="connsiteX2" fmla="*/ 696521 w 702020"/>
                <a:gd name="connsiteY2" fmla="*/ 371931 h 1341346"/>
                <a:gd name="connsiteX3" fmla="*/ 698792 w 702020"/>
                <a:gd name="connsiteY3" fmla="*/ 371931 h 1341346"/>
                <a:gd name="connsiteX4" fmla="*/ 702020 w 702020"/>
                <a:gd name="connsiteY4" fmla="*/ 621202 h 1341346"/>
                <a:gd name="connsiteX5" fmla="*/ 698792 w 702020"/>
                <a:gd name="connsiteY5" fmla="*/ 991950 h 1341346"/>
                <a:gd name="connsiteX6" fmla="*/ 698792 w 702020"/>
                <a:gd name="connsiteY6" fmla="*/ 1003592 h 1341346"/>
                <a:gd name="connsiteX7" fmla="*/ 697619 w 702020"/>
                <a:gd name="connsiteY7" fmla="*/ 1003592 h 1341346"/>
                <a:gd name="connsiteX8" fmla="*/ 691694 w 702020"/>
                <a:gd name="connsiteY8" fmla="*/ 1062366 h 1341346"/>
                <a:gd name="connsiteX9" fmla="*/ 349396 w 702020"/>
                <a:gd name="connsiteY9" fmla="*/ 1341346 h 1341346"/>
                <a:gd name="connsiteX10" fmla="*/ 7099 w 702020"/>
                <a:gd name="connsiteY10" fmla="*/ 1062366 h 1341346"/>
                <a:gd name="connsiteX11" fmla="*/ 1174 w 702020"/>
                <a:gd name="connsiteY11" fmla="*/ 1003592 h 1341346"/>
                <a:gd name="connsiteX12" fmla="*/ 0 w 702020"/>
                <a:gd name="connsiteY12" fmla="*/ 1003592 h 1341346"/>
                <a:gd name="connsiteX13" fmla="*/ 0 w 702020"/>
                <a:gd name="connsiteY13" fmla="*/ 991950 h 1341346"/>
                <a:gd name="connsiteX14" fmla="*/ 0 w 702020"/>
                <a:gd name="connsiteY14" fmla="*/ 371931 h 1341346"/>
                <a:gd name="connsiteX15" fmla="*/ 2272 w 702020"/>
                <a:gd name="connsiteY15" fmla="*/ 371931 h 1341346"/>
                <a:gd name="connsiteX16" fmla="*/ 0 w 702020"/>
                <a:gd name="connsiteY16" fmla="*/ 349396 h 1341346"/>
                <a:gd name="connsiteX17" fmla="*/ 349396 w 702020"/>
                <a:gd name="connsiteY17" fmla="*/ 0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96749"/>
                <a:gd name="connsiteY0" fmla="*/ 621202 h 1341346"/>
                <a:gd name="connsiteX1" fmla="*/ 698792 w 796749"/>
                <a:gd name="connsiteY1" fmla="*/ 991950 h 1341346"/>
                <a:gd name="connsiteX2" fmla="*/ 698792 w 796749"/>
                <a:gd name="connsiteY2" fmla="*/ 1003592 h 1341346"/>
                <a:gd name="connsiteX3" fmla="*/ 697619 w 796749"/>
                <a:gd name="connsiteY3" fmla="*/ 1003592 h 1341346"/>
                <a:gd name="connsiteX4" fmla="*/ 691694 w 796749"/>
                <a:gd name="connsiteY4" fmla="*/ 1062366 h 1341346"/>
                <a:gd name="connsiteX5" fmla="*/ 349396 w 796749"/>
                <a:gd name="connsiteY5" fmla="*/ 1341346 h 1341346"/>
                <a:gd name="connsiteX6" fmla="*/ 7099 w 796749"/>
                <a:gd name="connsiteY6" fmla="*/ 1062366 h 1341346"/>
                <a:gd name="connsiteX7" fmla="*/ 1174 w 796749"/>
                <a:gd name="connsiteY7" fmla="*/ 1003592 h 1341346"/>
                <a:gd name="connsiteX8" fmla="*/ 0 w 796749"/>
                <a:gd name="connsiteY8" fmla="*/ 1003592 h 1341346"/>
                <a:gd name="connsiteX9" fmla="*/ 0 w 796749"/>
                <a:gd name="connsiteY9" fmla="*/ 991950 h 1341346"/>
                <a:gd name="connsiteX10" fmla="*/ 0 w 796749"/>
                <a:gd name="connsiteY10" fmla="*/ 371931 h 1341346"/>
                <a:gd name="connsiteX11" fmla="*/ 2272 w 796749"/>
                <a:gd name="connsiteY11" fmla="*/ 371931 h 1341346"/>
                <a:gd name="connsiteX12" fmla="*/ 0 w 796749"/>
                <a:gd name="connsiteY12" fmla="*/ 349396 h 1341346"/>
                <a:gd name="connsiteX13" fmla="*/ 349396 w 796749"/>
                <a:gd name="connsiteY13" fmla="*/ 0 h 1341346"/>
                <a:gd name="connsiteX14" fmla="*/ 698792 w 796749"/>
                <a:gd name="connsiteY14" fmla="*/ 349396 h 1341346"/>
                <a:gd name="connsiteX15" fmla="*/ 696521 w 796749"/>
                <a:gd name="connsiteY15" fmla="*/ 371931 h 1341346"/>
                <a:gd name="connsiteX16" fmla="*/ 790232 w 796749"/>
                <a:gd name="connsiteY16" fmla="*/ 463371 h 1341346"/>
                <a:gd name="connsiteX17" fmla="*/ 788701 w 796749"/>
                <a:gd name="connsiteY17" fmla="*/ 453839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02020"/>
                <a:gd name="connsiteY0" fmla="*/ 621202 h 1341346"/>
                <a:gd name="connsiteX1" fmla="*/ 698792 w 702020"/>
                <a:gd name="connsiteY1" fmla="*/ 991950 h 1341346"/>
                <a:gd name="connsiteX2" fmla="*/ 698792 w 702020"/>
                <a:gd name="connsiteY2" fmla="*/ 1003592 h 1341346"/>
                <a:gd name="connsiteX3" fmla="*/ 697619 w 702020"/>
                <a:gd name="connsiteY3" fmla="*/ 1003592 h 1341346"/>
                <a:gd name="connsiteX4" fmla="*/ 691694 w 702020"/>
                <a:gd name="connsiteY4" fmla="*/ 1062366 h 1341346"/>
                <a:gd name="connsiteX5" fmla="*/ 349396 w 702020"/>
                <a:gd name="connsiteY5" fmla="*/ 1341346 h 1341346"/>
                <a:gd name="connsiteX6" fmla="*/ 7099 w 702020"/>
                <a:gd name="connsiteY6" fmla="*/ 1062366 h 1341346"/>
                <a:gd name="connsiteX7" fmla="*/ 1174 w 702020"/>
                <a:gd name="connsiteY7" fmla="*/ 1003592 h 1341346"/>
                <a:gd name="connsiteX8" fmla="*/ 0 w 702020"/>
                <a:gd name="connsiteY8" fmla="*/ 1003592 h 1341346"/>
                <a:gd name="connsiteX9" fmla="*/ 0 w 702020"/>
                <a:gd name="connsiteY9" fmla="*/ 991950 h 1341346"/>
                <a:gd name="connsiteX10" fmla="*/ 0 w 702020"/>
                <a:gd name="connsiteY10" fmla="*/ 371931 h 1341346"/>
                <a:gd name="connsiteX11" fmla="*/ 2272 w 702020"/>
                <a:gd name="connsiteY11" fmla="*/ 371931 h 1341346"/>
                <a:gd name="connsiteX12" fmla="*/ 0 w 702020"/>
                <a:gd name="connsiteY12" fmla="*/ 349396 h 1341346"/>
                <a:gd name="connsiteX13" fmla="*/ 349396 w 702020"/>
                <a:gd name="connsiteY13" fmla="*/ 0 h 1341346"/>
                <a:gd name="connsiteX14" fmla="*/ 698792 w 702020"/>
                <a:gd name="connsiteY14" fmla="*/ 349396 h 1341346"/>
                <a:gd name="connsiteX15" fmla="*/ 696521 w 702020"/>
                <a:gd name="connsiteY15" fmla="*/ 371931 h 1341346"/>
                <a:gd name="connsiteX0" fmla="*/ 702020 w 705256"/>
                <a:gd name="connsiteY0" fmla="*/ 621202 h 1341346"/>
                <a:gd name="connsiteX1" fmla="*/ 705256 w 705256"/>
                <a:gd name="connsiteY1" fmla="*/ 817307 h 1341346"/>
                <a:gd name="connsiteX2" fmla="*/ 698792 w 705256"/>
                <a:gd name="connsiteY2" fmla="*/ 991950 h 1341346"/>
                <a:gd name="connsiteX3" fmla="*/ 698792 w 705256"/>
                <a:gd name="connsiteY3" fmla="*/ 1003592 h 1341346"/>
                <a:gd name="connsiteX4" fmla="*/ 697619 w 705256"/>
                <a:gd name="connsiteY4" fmla="*/ 1003592 h 1341346"/>
                <a:gd name="connsiteX5" fmla="*/ 691694 w 705256"/>
                <a:gd name="connsiteY5" fmla="*/ 1062366 h 1341346"/>
                <a:gd name="connsiteX6" fmla="*/ 349396 w 705256"/>
                <a:gd name="connsiteY6" fmla="*/ 1341346 h 1341346"/>
                <a:gd name="connsiteX7" fmla="*/ 7099 w 705256"/>
                <a:gd name="connsiteY7" fmla="*/ 1062366 h 1341346"/>
                <a:gd name="connsiteX8" fmla="*/ 1174 w 705256"/>
                <a:gd name="connsiteY8" fmla="*/ 1003592 h 1341346"/>
                <a:gd name="connsiteX9" fmla="*/ 0 w 705256"/>
                <a:gd name="connsiteY9" fmla="*/ 1003592 h 1341346"/>
                <a:gd name="connsiteX10" fmla="*/ 0 w 705256"/>
                <a:gd name="connsiteY10" fmla="*/ 991950 h 1341346"/>
                <a:gd name="connsiteX11" fmla="*/ 0 w 705256"/>
                <a:gd name="connsiteY11" fmla="*/ 371931 h 1341346"/>
                <a:gd name="connsiteX12" fmla="*/ 2272 w 705256"/>
                <a:gd name="connsiteY12" fmla="*/ 371931 h 1341346"/>
                <a:gd name="connsiteX13" fmla="*/ 0 w 705256"/>
                <a:gd name="connsiteY13" fmla="*/ 349396 h 1341346"/>
                <a:gd name="connsiteX14" fmla="*/ 349396 w 705256"/>
                <a:gd name="connsiteY14" fmla="*/ 0 h 1341346"/>
                <a:gd name="connsiteX15" fmla="*/ 698792 w 705256"/>
                <a:gd name="connsiteY15" fmla="*/ 349396 h 1341346"/>
                <a:gd name="connsiteX16" fmla="*/ 696521 w 705256"/>
                <a:gd name="connsiteY16" fmla="*/ 371931 h 1341346"/>
                <a:gd name="connsiteX0" fmla="*/ 705256 w 705256"/>
                <a:gd name="connsiteY0" fmla="*/ 817307 h 1341346"/>
                <a:gd name="connsiteX1" fmla="*/ 698792 w 705256"/>
                <a:gd name="connsiteY1" fmla="*/ 991950 h 1341346"/>
                <a:gd name="connsiteX2" fmla="*/ 698792 w 705256"/>
                <a:gd name="connsiteY2" fmla="*/ 1003592 h 1341346"/>
                <a:gd name="connsiteX3" fmla="*/ 697619 w 705256"/>
                <a:gd name="connsiteY3" fmla="*/ 1003592 h 1341346"/>
                <a:gd name="connsiteX4" fmla="*/ 691694 w 705256"/>
                <a:gd name="connsiteY4" fmla="*/ 1062366 h 1341346"/>
                <a:gd name="connsiteX5" fmla="*/ 349396 w 705256"/>
                <a:gd name="connsiteY5" fmla="*/ 1341346 h 1341346"/>
                <a:gd name="connsiteX6" fmla="*/ 7099 w 705256"/>
                <a:gd name="connsiteY6" fmla="*/ 1062366 h 1341346"/>
                <a:gd name="connsiteX7" fmla="*/ 1174 w 705256"/>
                <a:gd name="connsiteY7" fmla="*/ 1003592 h 1341346"/>
                <a:gd name="connsiteX8" fmla="*/ 0 w 705256"/>
                <a:gd name="connsiteY8" fmla="*/ 1003592 h 1341346"/>
                <a:gd name="connsiteX9" fmla="*/ 0 w 705256"/>
                <a:gd name="connsiteY9" fmla="*/ 991950 h 1341346"/>
                <a:gd name="connsiteX10" fmla="*/ 0 w 705256"/>
                <a:gd name="connsiteY10" fmla="*/ 371931 h 1341346"/>
                <a:gd name="connsiteX11" fmla="*/ 2272 w 705256"/>
                <a:gd name="connsiteY11" fmla="*/ 371931 h 1341346"/>
                <a:gd name="connsiteX12" fmla="*/ 0 w 705256"/>
                <a:gd name="connsiteY12" fmla="*/ 349396 h 1341346"/>
                <a:gd name="connsiteX13" fmla="*/ 349396 w 705256"/>
                <a:gd name="connsiteY13" fmla="*/ 0 h 1341346"/>
                <a:gd name="connsiteX14" fmla="*/ 698792 w 705256"/>
                <a:gd name="connsiteY14" fmla="*/ 349396 h 1341346"/>
                <a:gd name="connsiteX15" fmla="*/ 696521 w 705256"/>
                <a:gd name="connsiteY15" fmla="*/ 371931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256" h="1341346">
                  <a:moveTo>
                    <a:pt x="705256" y="817307"/>
                  </a:moveTo>
                  <a:lnTo>
                    <a:pt x="698792" y="991950"/>
                  </a:lnTo>
                  <a:lnTo>
                    <a:pt x="698792" y="1003592"/>
                  </a:lnTo>
                  <a:lnTo>
                    <a:pt x="697619" y="1003592"/>
                  </a:lnTo>
                  <a:lnTo>
                    <a:pt x="691694" y="1062366"/>
                  </a:lnTo>
                  <a:cubicBezTo>
                    <a:pt x="659114" y="1221579"/>
                    <a:pt x="518241" y="1341346"/>
                    <a:pt x="349396" y="1341346"/>
                  </a:cubicBezTo>
                  <a:cubicBezTo>
                    <a:pt x="180551" y="1341346"/>
                    <a:pt x="39679" y="1221579"/>
                    <a:pt x="7099" y="1062366"/>
                  </a:cubicBezTo>
                  <a:lnTo>
                    <a:pt x="1174" y="1003592"/>
                  </a:lnTo>
                  <a:lnTo>
                    <a:pt x="0" y="1003592"/>
                  </a:lnTo>
                  <a:lnTo>
                    <a:pt x="0" y="991950"/>
                  </a:lnTo>
                  <a:lnTo>
                    <a:pt x="0" y="371931"/>
                  </a:lnTo>
                  <a:lnTo>
                    <a:pt x="2272" y="371931"/>
                  </a:lnTo>
                  <a:lnTo>
                    <a:pt x="0" y="349396"/>
                  </a:lnTo>
                  <a:cubicBezTo>
                    <a:pt x="0" y="156430"/>
                    <a:pt x="156430" y="0"/>
                    <a:pt x="349396" y="0"/>
                  </a:cubicBezTo>
                  <a:cubicBezTo>
                    <a:pt x="542362" y="0"/>
                    <a:pt x="698792" y="156430"/>
                    <a:pt x="698792" y="349396"/>
                  </a:cubicBezTo>
                  <a:lnTo>
                    <a:pt x="696521" y="371931"/>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p:cNvGrpSpPr/>
          <p:nvPr/>
        </p:nvGrpSpPr>
        <p:grpSpPr>
          <a:xfrm>
            <a:off x="13847227" y="4637155"/>
            <a:ext cx="305569" cy="463075"/>
            <a:chOff x="1549664" y="3447941"/>
            <a:chExt cx="413468" cy="592927"/>
          </a:xfrm>
        </p:grpSpPr>
        <p:sp>
          <p:nvSpPr>
            <p:cNvPr id="60" name="Freeform 59"/>
            <p:cNvSpPr/>
            <p:nvPr/>
          </p:nvSpPr>
          <p:spPr>
            <a:xfrm rot="1800000">
              <a:off x="1732753" y="3447941"/>
              <a:ext cx="230379"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56241 w 705637"/>
                <a:gd name="connsiteY0" fmla="*/ 0 h 1341346"/>
                <a:gd name="connsiteX1" fmla="*/ 705637 w 705637"/>
                <a:gd name="connsiteY1" fmla="*/ 349396 h 1341346"/>
                <a:gd name="connsiteX2" fmla="*/ 703366 w 705637"/>
                <a:gd name="connsiteY2" fmla="*/ 371931 h 1341346"/>
                <a:gd name="connsiteX3" fmla="*/ 705637 w 705637"/>
                <a:gd name="connsiteY3" fmla="*/ 371931 h 1341346"/>
                <a:gd name="connsiteX4" fmla="*/ 705637 w 705637"/>
                <a:gd name="connsiteY4" fmla="*/ 991950 h 1341346"/>
                <a:gd name="connsiteX5" fmla="*/ 705637 w 705637"/>
                <a:gd name="connsiteY5" fmla="*/ 1003592 h 1341346"/>
                <a:gd name="connsiteX6" fmla="*/ 704464 w 705637"/>
                <a:gd name="connsiteY6" fmla="*/ 1003592 h 1341346"/>
                <a:gd name="connsiteX7" fmla="*/ 698539 w 705637"/>
                <a:gd name="connsiteY7" fmla="*/ 1062366 h 1341346"/>
                <a:gd name="connsiteX8" fmla="*/ 356241 w 705637"/>
                <a:gd name="connsiteY8" fmla="*/ 1341346 h 1341346"/>
                <a:gd name="connsiteX9" fmla="*/ 13944 w 705637"/>
                <a:gd name="connsiteY9" fmla="*/ 1062366 h 1341346"/>
                <a:gd name="connsiteX10" fmla="*/ 8019 w 705637"/>
                <a:gd name="connsiteY10" fmla="*/ 1003592 h 1341346"/>
                <a:gd name="connsiteX11" fmla="*/ 6845 w 705637"/>
                <a:gd name="connsiteY11" fmla="*/ 1003592 h 1341346"/>
                <a:gd name="connsiteX12" fmla="*/ 6845 w 705637"/>
                <a:gd name="connsiteY12" fmla="*/ 991950 h 1341346"/>
                <a:gd name="connsiteX13" fmla="*/ 0 w 705637"/>
                <a:gd name="connsiteY13" fmla="*/ 884987 h 1341346"/>
                <a:gd name="connsiteX14" fmla="*/ 6845 w 705637"/>
                <a:gd name="connsiteY14" fmla="*/ 371931 h 1341346"/>
                <a:gd name="connsiteX15" fmla="*/ 9117 w 705637"/>
                <a:gd name="connsiteY15" fmla="*/ 371931 h 1341346"/>
                <a:gd name="connsiteX16" fmla="*/ 6845 w 705637"/>
                <a:gd name="connsiteY16" fmla="*/ 349396 h 1341346"/>
                <a:gd name="connsiteX17" fmla="*/ 356241 w 705637"/>
                <a:gd name="connsiteY17" fmla="*/ 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16" fmla="*/ 98285 w 705637"/>
                <a:gd name="connsiteY16" fmla="*/ 108339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0" fmla="*/ 0 w 705637"/>
                <a:gd name="connsiteY0" fmla="*/ 884987 h 1341346"/>
                <a:gd name="connsiteX1" fmla="*/ 2955 w 705637"/>
                <a:gd name="connsiteY1" fmla="*/ 531328 h 1341346"/>
                <a:gd name="connsiteX2" fmla="*/ 6845 w 705637"/>
                <a:gd name="connsiteY2" fmla="*/ 371931 h 1341346"/>
                <a:gd name="connsiteX3" fmla="*/ 9117 w 705637"/>
                <a:gd name="connsiteY3" fmla="*/ 371931 h 1341346"/>
                <a:gd name="connsiteX4" fmla="*/ 6845 w 705637"/>
                <a:gd name="connsiteY4" fmla="*/ 349396 h 1341346"/>
                <a:gd name="connsiteX5" fmla="*/ 356241 w 705637"/>
                <a:gd name="connsiteY5" fmla="*/ 0 h 1341346"/>
                <a:gd name="connsiteX6" fmla="*/ 705637 w 705637"/>
                <a:gd name="connsiteY6" fmla="*/ 349396 h 1341346"/>
                <a:gd name="connsiteX7" fmla="*/ 703366 w 705637"/>
                <a:gd name="connsiteY7" fmla="*/ 371931 h 1341346"/>
                <a:gd name="connsiteX8" fmla="*/ 705637 w 705637"/>
                <a:gd name="connsiteY8" fmla="*/ 371931 h 1341346"/>
                <a:gd name="connsiteX9" fmla="*/ 705637 w 705637"/>
                <a:gd name="connsiteY9" fmla="*/ 991950 h 1341346"/>
                <a:gd name="connsiteX10" fmla="*/ 705637 w 705637"/>
                <a:gd name="connsiteY10" fmla="*/ 1003592 h 1341346"/>
                <a:gd name="connsiteX11" fmla="*/ 704464 w 705637"/>
                <a:gd name="connsiteY11" fmla="*/ 1003592 h 1341346"/>
                <a:gd name="connsiteX12" fmla="*/ 698539 w 705637"/>
                <a:gd name="connsiteY12" fmla="*/ 1062366 h 1341346"/>
                <a:gd name="connsiteX13" fmla="*/ 356241 w 705637"/>
                <a:gd name="connsiteY13" fmla="*/ 1341346 h 1341346"/>
                <a:gd name="connsiteX14" fmla="*/ 13944 w 705637"/>
                <a:gd name="connsiteY14" fmla="*/ 1062366 h 1341346"/>
                <a:gd name="connsiteX15" fmla="*/ 8019 w 705637"/>
                <a:gd name="connsiteY15" fmla="*/ 1003592 h 1341346"/>
                <a:gd name="connsiteX0" fmla="*/ 0 w 702682"/>
                <a:gd name="connsiteY0" fmla="*/ 531328 h 1341346"/>
                <a:gd name="connsiteX1" fmla="*/ 3890 w 702682"/>
                <a:gd name="connsiteY1" fmla="*/ 371931 h 1341346"/>
                <a:gd name="connsiteX2" fmla="*/ 6162 w 702682"/>
                <a:gd name="connsiteY2" fmla="*/ 371931 h 1341346"/>
                <a:gd name="connsiteX3" fmla="*/ 3890 w 702682"/>
                <a:gd name="connsiteY3" fmla="*/ 349396 h 1341346"/>
                <a:gd name="connsiteX4" fmla="*/ 353286 w 702682"/>
                <a:gd name="connsiteY4" fmla="*/ 0 h 1341346"/>
                <a:gd name="connsiteX5" fmla="*/ 702682 w 702682"/>
                <a:gd name="connsiteY5" fmla="*/ 349396 h 1341346"/>
                <a:gd name="connsiteX6" fmla="*/ 700411 w 702682"/>
                <a:gd name="connsiteY6" fmla="*/ 371931 h 1341346"/>
                <a:gd name="connsiteX7" fmla="*/ 702682 w 702682"/>
                <a:gd name="connsiteY7" fmla="*/ 371931 h 1341346"/>
                <a:gd name="connsiteX8" fmla="*/ 702682 w 702682"/>
                <a:gd name="connsiteY8" fmla="*/ 991950 h 1341346"/>
                <a:gd name="connsiteX9" fmla="*/ 702682 w 702682"/>
                <a:gd name="connsiteY9" fmla="*/ 1003592 h 1341346"/>
                <a:gd name="connsiteX10" fmla="*/ 701509 w 702682"/>
                <a:gd name="connsiteY10" fmla="*/ 1003592 h 1341346"/>
                <a:gd name="connsiteX11" fmla="*/ 695584 w 702682"/>
                <a:gd name="connsiteY11" fmla="*/ 1062366 h 1341346"/>
                <a:gd name="connsiteX12" fmla="*/ 353286 w 702682"/>
                <a:gd name="connsiteY12" fmla="*/ 1341346 h 1341346"/>
                <a:gd name="connsiteX13" fmla="*/ 10989 w 702682"/>
                <a:gd name="connsiteY13" fmla="*/ 1062366 h 1341346"/>
                <a:gd name="connsiteX14" fmla="*/ 5064 w 702682"/>
                <a:gd name="connsiteY14" fmla="*/ 1003592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2682" h="1341346">
                  <a:moveTo>
                    <a:pt x="0" y="531328"/>
                  </a:moveTo>
                  <a:cubicBezTo>
                    <a:pt x="1141" y="445819"/>
                    <a:pt x="2863" y="398497"/>
                    <a:pt x="3890" y="371931"/>
                  </a:cubicBezTo>
                  <a:lnTo>
                    <a:pt x="6162" y="371931"/>
                  </a:lnTo>
                  <a:lnTo>
                    <a:pt x="3890" y="349396"/>
                  </a:lnTo>
                  <a:cubicBezTo>
                    <a:pt x="3890" y="156430"/>
                    <a:pt x="160320" y="0"/>
                    <a:pt x="353286" y="0"/>
                  </a:cubicBezTo>
                  <a:cubicBezTo>
                    <a:pt x="546252" y="0"/>
                    <a:pt x="702682" y="156430"/>
                    <a:pt x="702682" y="349396"/>
                  </a:cubicBezTo>
                  <a:lnTo>
                    <a:pt x="700411" y="371931"/>
                  </a:lnTo>
                  <a:lnTo>
                    <a:pt x="702682" y="371931"/>
                  </a:lnTo>
                  <a:lnTo>
                    <a:pt x="702682" y="991950"/>
                  </a:lnTo>
                  <a:lnTo>
                    <a:pt x="702682" y="1003592"/>
                  </a:lnTo>
                  <a:lnTo>
                    <a:pt x="701509" y="1003592"/>
                  </a:lnTo>
                  <a:lnTo>
                    <a:pt x="695584" y="1062366"/>
                  </a:lnTo>
                  <a:cubicBezTo>
                    <a:pt x="663004" y="1221579"/>
                    <a:pt x="522131" y="1341346"/>
                    <a:pt x="353286" y="1341346"/>
                  </a:cubicBezTo>
                  <a:cubicBezTo>
                    <a:pt x="184441" y="1341346"/>
                    <a:pt x="43569" y="1221579"/>
                    <a:pt x="10989" y="1062366"/>
                  </a:cubicBezTo>
                  <a:lnTo>
                    <a:pt x="5064" y="1003592"/>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p:cNvSpPr/>
            <p:nvPr/>
          </p:nvSpPr>
          <p:spPr>
            <a:xfrm rot="1800000">
              <a:off x="1549664" y="3601099"/>
              <a:ext cx="231223"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49396 w 702020"/>
                <a:gd name="connsiteY0" fmla="*/ 0 h 1341346"/>
                <a:gd name="connsiteX1" fmla="*/ 698792 w 702020"/>
                <a:gd name="connsiteY1" fmla="*/ 349396 h 1341346"/>
                <a:gd name="connsiteX2" fmla="*/ 696521 w 702020"/>
                <a:gd name="connsiteY2" fmla="*/ 371931 h 1341346"/>
                <a:gd name="connsiteX3" fmla="*/ 698792 w 702020"/>
                <a:gd name="connsiteY3" fmla="*/ 371931 h 1341346"/>
                <a:gd name="connsiteX4" fmla="*/ 702020 w 702020"/>
                <a:gd name="connsiteY4" fmla="*/ 621202 h 1341346"/>
                <a:gd name="connsiteX5" fmla="*/ 698792 w 702020"/>
                <a:gd name="connsiteY5" fmla="*/ 991950 h 1341346"/>
                <a:gd name="connsiteX6" fmla="*/ 698792 w 702020"/>
                <a:gd name="connsiteY6" fmla="*/ 1003592 h 1341346"/>
                <a:gd name="connsiteX7" fmla="*/ 697619 w 702020"/>
                <a:gd name="connsiteY7" fmla="*/ 1003592 h 1341346"/>
                <a:gd name="connsiteX8" fmla="*/ 691694 w 702020"/>
                <a:gd name="connsiteY8" fmla="*/ 1062366 h 1341346"/>
                <a:gd name="connsiteX9" fmla="*/ 349396 w 702020"/>
                <a:gd name="connsiteY9" fmla="*/ 1341346 h 1341346"/>
                <a:gd name="connsiteX10" fmla="*/ 7099 w 702020"/>
                <a:gd name="connsiteY10" fmla="*/ 1062366 h 1341346"/>
                <a:gd name="connsiteX11" fmla="*/ 1174 w 702020"/>
                <a:gd name="connsiteY11" fmla="*/ 1003592 h 1341346"/>
                <a:gd name="connsiteX12" fmla="*/ 0 w 702020"/>
                <a:gd name="connsiteY12" fmla="*/ 1003592 h 1341346"/>
                <a:gd name="connsiteX13" fmla="*/ 0 w 702020"/>
                <a:gd name="connsiteY13" fmla="*/ 991950 h 1341346"/>
                <a:gd name="connsiteX14" fmla="*/ 0 w 702020"/>
                <a:gd name="connsiteY14" fmla="*/ 371931 h 1341346"/>
                <a:gd name="connsiteX15" fmla="*/ 2272 w 702020"/>
                <a:gd name="connsiteY15" fmla="*/ 371931 h 1341346"/>
                <a:gd name="connsiteX16" fmla="*/ 0 w 702020"/>
                <a:gd name="connsiteY16" fmla="*/ 349396 h 1341346"/>
                <a:gd name="connsiteX17" fmla="*/ 349396 w 702020"/>
                <a:gd name="connsiteY17" fmla="*/ 0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96749"/>
                <a:gd name="connsiteY0" fmla="*/ 621202 h 1341346"/>
                <a:gd name="connsiteX1" fmla="*/ 698792 w 796749"/>
                <a:gd name="connsiteY1" fmla="*/ 991950 h 1341346"/>
                <a:gd name="connsiteX2" fmla="*/ 698792 w 796749"/>
                <a:gd name="connsiteY2" fmla="*/ 1003592 h 1341346"/>
                <a:gd name="connsiteX3" fmla="*/ 697619 w 796749"/>
                <a:gd name="connsiteY3" fmla="*/ 1003592 h 1341346"/>
                <a:gd name="connsiteX4" fmla="*/ 691694 w 796749"/>
                <a:gd name="connsiteY4" fmla="*/ 1062366 h 1341346"/>
                <a:gd name="connsiteX5" fmla="*/ 349396 w 796749"/>
                <a:gd name="connsiteY5" fmla="*/ 1341346 h 1341346"/>
                <a:gd name="connsiteX6" fmla="*/ 7099 w 796749"/>
                <a:gd name="connsiteY6" fmla="*/ 1062366 h 1341346"/>
                <a:gd name="connsiteX7" fmla="*/ 1174 w 796749"/>
                <a:gd name="connsiteY7" fmla="*/ 1003592 h 1341346"/>
                <a:gd name="connsiteX8" fmla="*/ 0 w 796749"/>
                <a:gd name="connsiteY8" fmla="*/ 1003592 h 1341346"/>
                <a:gd name="connsiteX9" fmla="*/ 0 w 796749"/>
                <a:gd name="connsiteY9" fmla="*/ 991950 h 1341346"/>
                <a:gd name="connsiteX10" fmla="*/ 0 w 796749"/>
                <a:gd name="connsiteY10" fmla="*/ 371931 h 1341346"/>
                <a:gd name="connsiteX11" fmla="*/ 2272 w 796749"/>
                <a:gd name="connsiteY11" fmla="*/ 371931 h 1341346"/>
                <a:gd name="connsiteX12" fmla="*/ 0 w 796749"/>
                <a:gd name="connsiteY12" fmla="*/ 349396 h 1341346"/>
                <a:gd name="connsiteX13" fmla="*/ 349396 w 796749"/>
                <a:gd name="connsiteY13" fmla="*/ 0 h 1341346"/>
                <a:gd name="connsiteX14" fmla="*/ 698792 w 796749"/>
                <a:gd name="connsiteY14" fmla="*/ 349396 h 1341346"/>
                <a:gd name="connsiteX15" fmla="*/ 696521 w 796749"/>
                <a:gd name="connsiteY15" fmla="*/ 371931 h 1341346"/>
                <a:gd name="connsiteX16" fmla="*/ 790232 w 796749"/>
                <a:gd name="connsiteY16" fmla="*/ 463371 h 1341346"/>
                <a:gd name="connsiteX17" fmla="*/ 788701 w 796749"/>
                <a:gd name="connsiteY17" fmla="*/ 453839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02020"/>
                <a:gd name="connsiteY0" fmla="*/ 621202 h 1341346"/>
                <a:gd name="connsiteX1" fmla="*/ 698792 w 702020"/>
                <a:gd name="connsiteY1" fmla="*/ 991950 h 1341346"/>
                <a:gd name="connsiteX2" fmla="*/ 698792 w 702020"/>
                <a:gd name="connsiteY2" fmla="*/ 1003592 h 1341346"/>
                <a:gd name="connsiteX3" fmla="*/ 697619 w 702020"/>
                <a:gd name="connsiteY3" fmla="*/ 1003592 h 1341346"/>
                <a:gd name="connsiteX4" fmla="*/ 691694 w 702020"/>
                <a:gd name="connsiteY4" fmla="*/ 1062366 h 1341346"/>
                <a:gd name="connsiteX5" fmla="*/ 349396 w 702020"/>
                <a:gd name="connsiteY5" fmla="*/ 1341346 h 1341346"/>
                <a:gd name="connsiteX6" fmla="*/ 7099 w 702020"/>
                <a:gd name="connsiteY6" fmla="*/ 1062366 h 1341346"/>
                <a:gd name="connsiteX7" fmla="*/ 1174 w 702020"/>
                <a:gd name="connsiteY7" fmla="*/ 1003592 h 1341346"/>
                <a:gd name="connsiteX8" fmla="*/ 0 w 702020"/>
                <a:gd name="connsiteY8" fmla="*/ 1003592 h 1341346"/>
                <a:gd name="connsiteX9" fmla="*/ 0 w 702020"/>
                <a:gd name="connsiteY9" fmla="*/ 991950 h 1341346"/>
                <a:gd name="connsiteX10" fmla="*/ 0 w 702020"/>
                <a:gd name="connsiteY10" fmla="*/ 371931 h 1341346"/>
                <a:gd name="connsiteX11" fmla="*/ 2272 w 702020"/>
                <a:gd name="connsiteY11" fmla="*/ 371931 h 1341346"/>
                <a:gd name="connsiteX12" fmla="*/ 0 w 702020"/>
                <a:gd name="connsiteY12" fmla="*/ 349396 h 1341346"/>
                <a:gd name="connsiteX13" fmla="*/ 349396 w 702020"/>
                <a:gd name="connsiteY13" fmla="*/ 0 h 1341346"/>
                <a:gd name="connsiteX14" fmla="*/ 698792 w 702020"/>
                <a:gd name="connsiteY14" fmla="*/ 349396 h 1341346"/>
                <a:gd name="connsiteX15" fmla="*/ 696521 w 702020"/>
                <a:gd name="connsiteY15" fmla="*/ 371931 h 1341346"/>
                <a:gd name="connsiteX0" fmla="*/ 702020 w 705256"/>
                <a:gd name="connsiteY0" fmla="*/ 621202 h 1341346"/>
                <a:gd name="connsiteX1" fmla="*/ 705256 w 705256"/>
                <a:gd name="connsiteY1" fmla="*/ 817307 h 1341346"/>
                <a:gd name="connsiteX2" fmla="*/ 698792 w 705256"/>
                <a:gd name="connsiteY2" fmla="*/ 991950 h 1341346"/>
                <a:gd name="connsiteX3" fmla="*/ 698792 w 705256"/>
                <a:gd name="connsiteY3" fmla="*/ 1003592 h 1341346"/>
                <a:gd name="connsiteX4" fmla="*/ 697619 w 705256"/>
                <a:gd name="connsiteY4" fmla="*/ 1003592 h 1341346"/>
                <a:gd name="connsiteX5" fmla="*/ 691694 w 705256"/>
                <a:gd name="connsiteY5" fmla="*/ 1062366 h 1341346"/>
                <a:gd name="connsiteX6" fmla="*/ 349396 w 705256"/>
                <a:gd name="connsiteY6" fmla="*/ 1341346 h 1341346"/>
                <a:gd name="connsiteX7" fmla="*/ 7099 w 705256"/>
                <a:gd name="connsiteY7" fmla="*/ 1062366 h 1341346"/>
                <a:gd name="connsiteX8" fmla="*/ 1174 w 705256"/>
                <a:gd name="connsiteY8" fmla="*/ 1003592 h 1341346"/>
                <a:gd name="connsiteX9" fmla="*/ 0 w 705256"/>
                <a:gd name="connsiteY9" fmla="*/ 1003592 h 1341346"/>
                <a:gd name="connsiteX10" fmla="*/ 0 w 705256"/>
                <a:gd name="connsiteY10" fmla="*/ 991950 h 1341346"/>
                <a:gd name="connsiteX11" fmla="*/ 0 w 705256"/>
                <a:gd name="connsiteY11" fmla="*/ 371931 h 1341346"/>
                <a:gd name="connsiteX12" fmla="*/ 2272 w 705256"/>
                <a:gd name="connsiteY12" fmla="*/ 371931 h 1341346"/>
                <a:gd name="connsiteX13" fmla="*/ 0 w 705256"/>
                <a:gd name="connsiteY13" fmla="*/ 349396 h 1341346"/>
                <a:gd name="connsiteX14" fmla="*/ 349396 w 705256"/>
                <a:gd name="connsiteY14" fmla="*/ 0 h 1341346"/>
                <a:gd name="connsiteX15" fmla="*/ 698792 w 705256"/>
                <a:gd name="connsiteY15" fmla="*/ 349396 h 1341346"/>
                <a:gd name="connsiteX16" fmla="*/ 696521 w 705256"/>
                <a:gd name="connsiteY16" fmla="*/ 371931 h 1341346"/>
                <a:gd name="connsiteX0" fmla="*/ 705256 w 705256"/>
                <a:gd name="connsiteY0" fmla="*/ 817307 h 1341346"/>
                <a:gd name="connsiteX1" fmla="*/ 698792 w 705256"/>
                <a:gd name="connsiteY1" fmla="*/ 991950 h 1341346"/>
                <a:gd name="connsiteX2" fmla="*/ 698792 w 705256"/>
                <a:gd name="connsiteY2" fmla="*/ 1003592 h 1341346"/>
                <a:gd name="connsiteX3" fmla="*/ 697619 w 705256"/>
                <a:gd name="connsiteY3" fmla="*/ 1003592 h 1341346"/>
                <a:gd name="connsiteX4" fmla="*/ 691694 w 705256"/>
                <a:gd name="connsiteY4" fmla="*/ 1062366 h 1341346"/>
                <a:gd name="connsiteX5" fmla="*/ 349396 w 705256"/>
                <a:gd name="connsiteY5" fmla="*/ 1341346 h 1341346"/>
                <a:gd name="connsiteX6" fmla="*/ 7099 w 705256"/>
                <a:gd name="connsiteY6" fmla="*/ 1062366 h 1341346"/>
                <a:gd name="connsiteX7" fmla="*/ 1174 w 705256"/>
                <a:gd name="connsiteY7" fmla="*/ 1003592 h 1341346"/>
                <a:gd name="connsiteX8" fmla="*/ 0 w 705256"/>
                <a:gd name="connsiteY8" fmla="*/ 1003592 h 1341346"/>
                <a:gd name="connsiteX9" fmla="*/ 0 w 705256"/>
                <a:gd name="connsiteY9" fmla="*/ 991950 h 1341346"/>
                <a:gd name="connsiteX10" fmla="*/ 0 w 705256"/>
                <a:gd name="connsiteY10" fmla="*/ 371931 h 1341346"/>
                <a:gd name="connsiteX11" fmla="*/ 2272 w 705256"/>
                <a:gd name="connsiteY11" fmla="*/ 371931 h 1341346"/>
                <a:gd name="connsiteX12" fmla="*/ 0 w 705256"/>
                <a:gd name="connsiteY12" fmla="*/ 349396 h 1341346"/>
                <a:gd name="connsiteX13" fmla="*/ 349396 w 705256"/>
                <a:gd name="connsiteY13" fmla="*/ 0 h 1341346"/>
                <a:gd name="connsiteX14" fmla="*/ 698792 w 705256"/>
                <a:gd name="connsiteY14" fmla="*/ 349396 h 1341346"/>
                <a:gd name="connsiteX15" fmla="*/ 696521 w 705256"/>
                <a:gd name="connsiteY15" fmla="*/ 371931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256" h="1341346">
                  <a:moveTo>
                    <a:pt x="705256" y="817307"/>
                  </a:moveTo>
                  <a:lnTo>
                    <a:pt x="698792" y="991950"/>
                  </a:lnTo>
                  <a:lnTo>
                    <a:pt x="698792" y="1003592"/>
                  </a:lnTo>
                  <a:lnTo>
                    <a:pt x="697619" y="1003592"/>
                  </a:lnTo>
                  <a:lnTo>
                    <a:pt x="691694" y="1062366"/>
                  </a:lnTo>
                  <a:cubicBezTo>
                    <a:pt x="659114" y="1221579"/>
                    <a:pt x="518241" y="1341346"/>
                    <a:pt x="349396" y="1341346"/>
                  </a:cubicBezTo>
                  <a:cubicBezTo>
                    <a:pt x="180551" y="1341346"/>
                    <a:pt x="39679" y="1221579"/>
                    <a:pt x="7099" y="1062366"/>
                  </a:cubicBezTo>
                  <a:lnTo>
                    <a:pt x="1174" y="1003592"/>
                  </a:lnTo>
                  <a:lnTo>
                    <a:pt x="0" y="1003592"/>
                  </a:lnTo>
                  <a:lnTo>
                    <a:pt x="0" y="991950"/>
                  </a:lnTo>
                  <a:lnTo>
                    <a:pt x="0" y="371931"/>
                  </a:lnTo>
                  <a:lnTo>
                    <a:pt x="2272" y="371931"/>
                  </a:lnTo>
                  <a:lnTo>
                    <a:pt x="0" y="349396"/>
                  </a:lnTo>
                  <a:cubicBezTo>
                    <a:pt x="0" y="156430"/>
                    <a:pt x="156430" y="0"/>
                    <a:pt x="349396" y="0"/>
                  </a:cubicBezTo>
                  <a:cubicBezTo>
                    <a:pt x="542362" y="0"/>
                    <a:pt x="698792" y="156430"/>
                    <a:pt x="698792" y="349396"/>
                  </a:cubicBezTo>
                  <a:lnTo>
                    <a:pt x="696521" y="371931"/>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bject 18"/>
          <p:cNvSpPr txBox="1"/>
          <p:nvPr/>
        </p:nvSpPr>
        <p:spPr>
          <a:xfrm>
            <a:off x="6861089" y="7239000"/>
            <a:ext cx="1647912" cy="582211"/>
          </a:xfrm>
          <a:prstGeom prst="rect">
            <a:avLst/>
          </a:prstGeom>
        </p:spPr>
        <p:txBody>
          <a:bodyPr vert="horz" wrap="square" lIns="0" tIns="11430" rIns="0" bIns="0" rtlCol="0">
            <a:spAutoFit/>
          </a:bodyPr>
          <a:lstStyle/>
          <a:p>
            <a:pPr marL="209550" marR="5080" indent="-197485" algn="l">
              <a:lnSpc>
                <a:spcPct val="102899"/>
              </a:lnSpc>
              <a:spcBef>
                <a:spcPts val="90"/>
              </a:spcBef>
            </a:pPr>
            <a:r>
              <a:rPr b="1" spc="-35" dirty="0">
                <a:latin typeface="+mj-lt"/>
                <a:cs typeface="Cambria"/>
                <a:hlinkClick r:id="rId2"/>
              </a:rPr>
              <a:t>Election</a:t>
            </a:r>
            <a:r>
              <a:rPr b="1" spc="-15" dirty="0">
                <a:latin typeface="+mj-lt"/>
                <a:cs typeface="Cambria"/>
                <a:hlinkClick r:id="rId2"/>
              </a:rPr>
              <a:t> </a:t>
            </a:r>
            <a:r>
              <a:rPr b="1" spc="-60" dirty="0">
                <a:latin typeface="+mj-lt"/>
                <a:cs typeface="Cambria"/>
                <a:hlinkClick r:id="rId2"/>
              </a:rPr>
              <a:t>Period</a:t>
            </a:r>
            <a:r>
              <a:rPr b="1" spc="-10" dirty="0">
                <a:latin typeface="+mj-lt"/>
                <a:cs typeface="Cambria"/>
                <a:hlinkClick r:id="rId2"/>
              </a:rPr>
              <a:t> Booklet</a:t>
            </a:r>
            <a:endParaRPr b="1" dirty="0">
              <a:latin typeface="+mj-lt"/>
              <a:cs typeface="Cambria"/>
            </a:endParaRPr>
          </a:p>
        </p:txBody>
      </p:sp>
      <p:sp>
        <p:nvSpPr>
          <p:cNvPr id="37" name="object 5"/>
          <p:cNvSpPr txBox="1">
            <a:spLocks/>
          </p:cNvSpPr>
          <p:nvPr/>
        </p:nvSpPr>
        <p:spPr>
          <a:xfrm>
            <a:off x="736600" y="229179"/>
            <a:ext cx="12714605" cy="1479892"/>
          </a:xfrm>
          <a:prstGeom prst="rect">
            <a:avLst/>
          </a:prstGeom>
        </p:spPr>
        <p:txBody>
          <a:bodyPr vert="horz" wrap="square" lIns="0" tIns="0" rIns="0" bIns="0" rtlCol="0" anchor="ctr">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5400" spc="-150" dirty="0">
                <a:solidFill>
                  <a:srgbClr val="062F6E"/>
                </a:solidFill>
              </a:rPr>
              <a:t>Medicare Advantage</a:t>
            </a:r>
          </a:p>
          <a:p>
            <a:pPr>
              <a:spcBef>
                <a:spcPts val="505"/>
              </a:spcBef>
            </a:pPr>
            <a:r>
              <a:rPr lang="en-US" sz="3800" b="0" spc="-40" dirty="0">
                <a:solidFill>
                  <a:srgbClr val="062F6E"/>
                </a:solidFill>
                <a:latin typeface="+mj-lt"/>
                <a:cs typeface="Tahoma"/>
              </a:rPr>
              <a:t>Election Periods</a:t>
            </a:r>
          </a:p>
        </p:txBody>
      </p:sp>
      <p:sp>
        <p:nvSpPr>
          <p:cNvPr id="39" name="Rectangle 38"/>
          <p:cNvSpPr/>
          <p:nvPr/>
        </p:nvSpPr>
        <p:spPr>
          <a:xfrm>
            <a:off x="2260600" y="3435944"/>
            <a:ext cx="2829242" cy="906914"/>
          </a:xfrm>
          <a:prstGeom prst="rect">
            <a:avLst/>
          </a:prstGeom>
          <a:solidFill>
            <a:srgbClr val="E1F5FB"/>
          </a:solidFill>
          <a:ln w="9525">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12700" algn="ctr">
              <a:lnSpc>
                <a:spcPct val="100000"/>
              </a:lnSpc>
              <a:spcBef>
                <a:spcPts val="100"/>
              </a:spcBef>
            </a:pPr>
            <a:r>
              <a:rPr lang="en-US" sz="1750" b="1" spc="-25" dirty="0">
                <a:solidFill>
                  <a:srgbClr val="4D4D4F"/>
                </a:solidFill>
                <a:cs typeface="Arial"/>
              </a:rPr>
              <a:t>AEP</a:t>
            </a:r>
          </a:p>
          <a:p>
            <a:pPr marL="12700" algn="ctr">
              <a:lnSpc>
                <a:spcPct val="100000"/>
              </a:lnSpc>
              <a:spcBef>
                <a:spcPts val="100"/>
              </a:spcBef>
            </a:pPr>
            <a:r>
              <a:rPr lang="en-US" sz="1750" b="1" dirty="0">
                <a:solidFill>
                  <a:srgbClr val="4D4D4F"/>
                </a:solidFill>
                <a:cs typeface="Arial"/>
              </a:rPr>
              <a:t>(Annual</a:t>
            </a:r>
            <a:r>
              <a:rPr lang="en-US" sz="1750" b="1" spc="140" dirty="0">
                <a:solidFill>
                  <a:srgbClr val="4D4D4F"/>
                </a:solidFill>
                <a:cs typeface="Arial"/>
              </a:rPr>
              <a:t> </a:t>
            </a:r>
            <a:r>
              <a:rPr lang="en-US" sz="1750" b="1" dirty="0">
                <a:solidFill>
                  <a:srgbClr val="4D4D4F"/>
                </a:solidFill>
                <a:cs typeface="Arial"/>
              </a:rPr>
              <a:t>Election</a:t>
            </a:r>
            <a:r>
              <a:rPr lang="en-US" sz="1750" b="1" spc="140" dirty="0">
                <a:solidFill>
                  <a:srgbClr val="4D4D4F"/>
                </a:solidFill>
                <a:cs typeface="Arial"/>
              </a:rPr>
              <a:t> </a:t>
            </a:r>
            <a:r>
              <a:rPr lang="en-US" sz="1750" b="1" spc="-10" dirty="0">
                <a:solidFill>
                  <a:srgbClr val="4D4D4F"/>
                </a:solidFill>
                <a:cs typeface="Arial"/>
              </a:rPr>
              <a:t>Period)</a:t>
            </a:r>
            <a:endParaRPr lang="en-US" sz="1750" b="1" dirty="0">
              <a:solidFill>
                <a:srgbClr val="4D4D4F"/>
              </a:solidFill>
              <a:cs typeface="Arial"/>
            </a:endParaRPr>
          </a:p>
        </p:txBody>
      </p:sp>
      <p:sp>
        <p:nvSpPr>
          <p:cNvPr id="40" name="Rectangle 39"/>
          <p:cNvSpPr/>
          <p:nvPr/>
        </p:nvSpPr>
        <p:spPr>
          <a:xfrm>
            <a:off x="2260600" y="4346831"/>
            <a:ext cx="2829242" cy="1237857"/>
          </a:xfrm>
          <a:prstGeom prst="rect">
            <a:avLst/>
          </a:prstGeom>
          <a:solidFill>
            <a:schemeClr val="bg1"/>
          </a:solidFill>
          <a:ln w="9525">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41275" marR="5080" indent="-29209" algn="ctr">
              <a:lnSpc>
                <a:spcPct val="100000"/>
              </a:lnSpc>
              <a:spcBef>
                <a:spcPts val="100"/>
              </a:spcBef>
            </a:pPr>
            <a:r>
              <a:rPr lang="en-US" sz="1600" dirty="0">
                <a:solidFill>
                  <a:srgbClr val="515254"/>
                </a:solidFill>
                <a:latin typeface="+mj-lt"/>
                <a:cs typeface="Cambria"/>
              </a:rPr>
              <a:t>October 15th - December 7th</a:t>
            </a:r>
            <a:endParaRPr lang="en-US" sz="1600" dirty="0">
              <a:latin typeface="+mj-lt"/>
              <a:cs typeface="Cambria"/>
            </a:endParaRPr>
          </a:p>
        </p:txBody>
      </p:sp>
      <p:sp>
        <p:nvSpPr>
          <p:cNvPr id="43" name="Rectangle 42"/>
          <p:cNvSpPr/>
          <p:nvPr/>
        </p:nvSpPr>
        <p:spPr>
          <a:xfrm>
            <a:off x="9735258" y="3435944"/>
            <a:ext cx="2829242" cy="906914"/>
          </a:xfrm>
          <a:prstGeom prst="rect">
            <a:avLst/>
          </a:prstGeom>
          <a:solidFill>
            <a:srgbClr val="E1F5FB"/>
          </a:solidFill>
          <a:ln w="9525">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12700" algn="ctr">
              <a:lnSpc>
                <a:spcPct val="100000"/>
              </a:lnSpc>
              <a:spcBef>
                <a:spcPts val="100"/>
              </a:spcBef>
            </a:pPr>
            <a:r>
              <a:rPr lang="en-US" sz="1750" b="1" spc="-25" dirty="0">
                <a:solidFill>
                  <a:srgbClr val="4D4D4F"/>
                </a:solidFill>
                <a:cs typeface="Arial"/>
              </a:rPr>
              <a:t>IEP</a:t>
            </a:r>
          </a:p>
          <a:p>
            <a:pPr marL="12700" algn="ctr">
              <a:lnSpc>
                <a:spcPct val="100000"/>
              </a:lnSpc>
              <a:spcBef>
                <a:spcPts val="100"/>
              </a:spcBef>
            </a:pPr>
            <a:r>
              <a:rPr lang="en-US" sz="1750" b="1" dirty="0">
                <a:solidFill>
                  <a:srgbClr val="4D4D4F"/>
                </a:solidFill>
                <a:cs typeface="Arial"/>
              </a:rPr>
              <a:t>(Initial Election Period)</a:t>
            </a:r>
          </a:p>
        </p:txBody>
      </p:sp>
      <p:sp>
        <p:nvSpPr>
          <p:cNvPr id="44" name="Rectangle 43"/>
          <p:cNvSpPr/>
          <p:nvPr/>
        </p:nvSpPr>
        <p:spPr>
          <a:xfrm>
            <a:off x="9735258" y="4346831"/>
            <a:ext cx="2829242" cy="1990558"/>
          </a:xfrm>
          <a:prstGeom prst="rect">
            <a:avLst/>
          </a:prstGeom>
          <a:solidFill>
            <a:schemeClr val="bg1"/>
          </a:solidFill>
          <a:ln w="9525">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217804" marR="205104" algn="ctr">
              <a:lnSpc>
                <a:spcPct val="100000"/>
              </a:lnSpc>
              <a:spcBef>
                <a:spcPts val="100"/>
              </a:spcBef>
            </a:pPr>
            <a:r>
              <a:rPr lang="en-US" sz="1600" b="1" dirty="0">
                <a:solidFill>
                  <a:srgbClr val="515254"/>
                </a:solidFill>
                <a:latin typeface="+mj-lt"/>
                <a:cs typeface="Cambria"/>
              </a:rPr>
              <a:t>When turning 65 and Enrolling in Part B:</a:t>
            </a:r>
            <a:endParaRPr lang="en-US" sz="1600" dirty="0">
              <a:latin typeface="+mj-lt"/>
              <a:cs typeface="Cambria"/>
            </a:endParaRPr>
          </a:p>
          <a:p>
            <a:pPr marL="12700" marR="5080" algn="ctr">
              <a:lnSpc>
                <a:spcPct val="100000"/>
              </a:lnSpc>
            </a:pPr>
            <a:r>
              <a:rPr lang="en-US" sz="1600" dirty="0">
                <a:solidFill>
                  <a:srgbClr val="515254"/>
                </a:solidFill>
                <a:latin typeface="+mj-lt"/>
                <a:cs typeface="Cambria"/>
              </a:rPr>
              <a:t>3 months before, the month of, and 3 months after Part B effective date</a:t>
            </a:r>
            <a:endParaRPr lang="en-US" sz="1600" dirty="0">
              <a:latin typeface="+mj-lt"/>
              <a:cs typeface="Cambria"/>
            </a:endParaRPr>
          </a:p>
        </p:txBody>
      </p:sp>
      <p:sp>
        <p:nvSpPr>
          <p:cNvPr id="45" name="Rectangle 44"/>
          <p:cNvSpPr/>
          <p:nvPr/>
        </p:nvSpPr>
        <p:spPr>
          <a:xfrm>
            <a:off x="5997929" y="3435944"/>
            <a:ext cx="2829242" cy="906914"/>
          </a:xfrm>
          <a:prstGeom prst="rect">
            <a:avLst/>
          </a:prstGeom>
          <a:solidFill>
            <a:srgbClr val="E1F5FB"/>
          </a:solidFill>
          <a:ln w="9525">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12700" algn="ctr">
              <a:lnSpc>
                <a:spcPct val="100000"/>
              </a:lnSpc>
              <a:spcBef>
                <a:spcPts val="100"/>
              </a:spcBef>
            </a:pPr>
            <a:r>
              <a:rPr lang="en-US" sz="1750" b="1" spc="-25" dirty="0">
                <a:solidFill>
                  <a:srgbClr val="4D4D4F"/>
                </a:solidFill>
                <a:cs typeface="Arial"/>
              </a:rPr>
              <a:t>SEP</a:t>
            </a:r>
          </a:p>
          <a:p>
            <a:pPr marL="12700" algn="ctr">
              <a:lnSpc>
                <a:spcPct val="100000"/>
              </a:lnSpc>
              <a:spcBef>
                <a:spcPts val="100"/>
              </a:spcBef>
            </a:pPr>
            <a:r>
              <a:rPr lang="en-US" sz="1750" b="1" dirty="0">
                <a:solidFill>
                  <a:srgbClr val="4D4D4F"/>
                </a:solidFill>
                <a:cs typeface="Arial"/>
              </a:rPr>
              <a:t>(Special Election Period)</a:t>
            </a:r>
          </a:p>
        </p:txBody>
      </p:sp>
      <p:sp>
        <p:nvSpPr>
          <p:cNvPr id="46" name="Rectangle 45"/>
          <p:cNvSpPr/>
          <p:nvPr/>
        </p:nvSpPr>
        <p:spPr>
          <a:xfrm>
            <a:off x="5997929" y="4346830"/>
            <a:ext cx="2829242" cy="2444015"/>
          </a:xfrm>
          <a:prstGeom prst="rect">
            <a:avLst/>
          </a:prstGeom>
          <a:solidFill>
            <a:schemeClr val="bg1"/>
          </a:solidFill>
          <a:ln w="9525">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lIns="91440" tIns="91440" rIns="91440" bIns="91440" rtlCol="0" anchor="ctr"/>
          <a:lstStyle/>
          <a:p>
            <a:pPr marL="47625" marR="40005" algn="ctr">
              <a:lnSpc>
                <a:spcPct val="100000"/>
              </a:lnSpc>
              <a:spcBef>
                <a:spcPts val="100"/>
              </a:spcBef>
            </a:pPr>
            <a:r>
              <a:rPr lang="en-US" sz="1600" dirty="0">
                <a:solidFill>
                  <a:srgbClr val="515254"/>
                </a:solidFill>
                <a:latin typeface="+mj-lt"/>
                <a:cs typeface="Cambria"/>
              </a:rPr>
              <a:t>Low Income Subsidy (LIS) Change of Residence</a:t>
            </a:r>
            <a:endParaRPr lang="en-US" sz="1600" dirty="0">
              <a:latin typeface="+mj-lt"/>
              <a:cs typeface="Cambria"/>
            </a:endParaRPr>
          </a:p>
          <a:p>
            <a:pPr marL="55244" marR="47625" algn="ctr">
              <a:lnSpc>
                <a:spcPct val="100000"/>
              </a:lnSpc>
            </a:pPr>
            <a:r>
              <a:rPr lang="en-US" sz="1600" dirty="0">
                <a:solidFill>
                  <a:srgbClr val="515254"/>
                </a:solidFill>
                <a:latin typeface="+mj-lt"/>
                <a:cs typeface="Cambria"/>
              </a:rPr>
              <a:t>Loss of employer coverage Losing Medicaid coverage Losing LIS status</a:t>
            </a:r>
            <a:endParaRPr lang="en-US" sz="1600" dirty="0">
              <a:latin typeface="+mj-lt"/>
              <a:cs typeface="Cambria"/>
            </a:endParaRPr>
          </a:p>
          <a:p>
            <a:pPr marL="12700" marR="5080" algn="ctr">
              <a:lnSpc>
                <a:spcPct val="100000"/>
              </a:lnSpc>
            </a:pPr>
            <a:r>
              <a:rPr lang="en-US" sz="1600" b="1" dirty="0">
                <a:solidFill>
                  <a:srgbClr val="0082CC"/>
                </a:solidFill>
                <a:latin typeface="+mj-lt"/>
                <a:cs typeface="Cambria"/>
              </a:rPr>
              <a:t>See election period booklet for additional SEP’s</a:t>
            </a:r>
          </a:p>
        </p:txBody>
      </p:sp>
      <p:grpSp>
        <p:nvGrpSpPr>
          <p:cNvPr id="15" name="Group 14"/>
          <p:cNvGrpSpPr/>
          <p:nvPr/>
        </p:nvGrpSpPr>
        <p:grpSpPr>
          <a:xfrm>
            <a:off x="6236371" y="7194083"/>
            <a:ext cx="305569" cy="463075"/>
            <a:chOff x="1549664" y="3447941"/>
            <a:chExt cx="413468" cy="592927"/>
          </a:xfrm>
        </p:grpSpPr>
        <p:sp>
          <p:nvSpPr>
            <p:cNvPr id="16" name="Freeform 15"/>
            <p:cNvSpPr/>
            <p:nvPr/>
          </p:nvSpPr>
          <p:spPr>
            <a:xfrm rot="1800000">
              <a:off x="1732753" y="3447941"/>
              <a:ext cx="230379"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56241 w 705637"/>
                <a:gd name="connsiteY0" fmla="*/ 0 h 1341346"/>
                <a:gd name="connsiteX1" fmla="*/ 705637 w 705637"/>
                <a:gd name="connsiteY1" fmla="*/ 349396 h 1341346"/>
                <a:gd name="connsiteX2" fmla="*/ 703366 w 705637"/>
                <a:gd name="connsiteY2" fmla="*/ 371931 h 1341346"/>
                <a:gd name="connsiteX3" fmla="*/ 705637 w 705637"/>
                <a:gd name="connsiteY3" fmla="*/ 371931 h 1341346"/>
                <a:gd name="connsiteX4" fmla="*/ 705637 w 705637"/>
                <a:gd name="connsiteY4" fmla="*/ 991950 h 1341346"/>
                <a:gd name="connsiteX5" fmla="*/ 705637 w 705637"/>
                <a:gd name="connsiteY5" fmla="*/ 1003592 h 1341346"/>
                <a:gd name="connsiteX6" fmla="*/ 704464 w 705637"/>
                <a:gd name="connsiteY6" fmla="*/ 1003592 h 1341346"/>
                <a:gd name="connsiteX7" fmla="*/ 698539 w 705637"/>
                <a:gd name="connsiteY7" fmla="*/ 1062366 h 1341346"/>
                <a:gd name="connsiteX8" fmla="*/ 356241 w 705637"/>
                <a:gd name="connsiteY8" fmla="*/ 1341346 h 1341346"/>
                <a:gd name="connsiteX9" fmla="*/ 13944 w 705637"/>
                <a:gd name="connsiteY9" fmla="*/ 1062366 h 1341346"/>
                <a:gd name="connsiteX10" fmla="*/ 8019 w 705637"/>
                <a:gd name="connsiteY10" fmla="*/ 1003592 h 1341346"/>
                <a:gd name="connsiteX11" fmla="*/ 6845 w 705637"/>
                <a:gd name="connsiteY11" fmla="*/ 1003592 h 1341346"/>
                <a:gd name="connsiteX12" fmla="*/ 6845 w 705637"/>
                <a:gd name="connsiteY12" fmla="*/ 991950 h 1341346"/>
                <a:gd name="connsiteX13" fmla="*/ 0 w 705637"/>
                <a:gd name="connsiteY13" fmla="*/ 884987 h 1341346"/>
                <a:gd name="connsiteX14" fmla="*/ 6845 w 705637"/>
                <a:gd name="connsiteY14" fmla="*/ 371931 h 1341346"/>
                <a:gd name="connsiteX15" fmla="*/ 9117 w 705637"/>
                <a:gd name="connsiteY15" fmla="*/ 371931 h 1341346"/>
                <a:gd name="connsiteX16" fmla="*/ 6845 w 705637"/>
                <a:gd name="connsiteY16" fmla="*/ 349396 h 1341346"/>
                <a:gd name="connsiteX17" fmla="*/ 356241 w 705637"/>
                <a:gd name="connsiteY17" fmla="*/ 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16" fmla="*/ 98285 w 705637"/>
                <a:gd name="connsiteY16" fmla="*/ 108339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0" fmla="*/ 0 w 705637"/>
                <a:gd name="connsiteY0" fmla="*/ 884987 h 1341346"/>
                <a:gd name="connsiteX1" fmla="*/ 2955 w 705637"/>
                <a:gd name="connsiteY1" fmla="*/ 531328 h 1341346"/>
                <a:gd name="connsiteX2" fmla="*/ 6845 w 705637"/>
                <a:gd name="connsiteY2" fmla="*/ 371931 h 1341346"/>
                <a:gd name="connsiteX3" fmla="*/ 9117 w 705637"/>
                <a:gd name="connsiteY3" fmla="*/ 371931 h 1341346"/>
                <a:gd name="connsiteX4" fmla="*/ 6845 w 705637"/>
                <a:gd name="connsiteY4" fmla="*/ 349396 h 1341346"/>
                <a:gd name="connsiteX5" fmla="*/ 356241 w 705637"/>
                <a:gd name="connsiteY5" fmla="*/ 0 h 1341346"/>
                <a:gd name="connsiteX6" fmla="*/ 705637 w 705637"/>
                <a:gd name="connsiteY6" fmla="*/ 349396 h 1341346"/>
                <a:gd name="connsiteX7" fmla="*/ 703366 w 705637"/>
                <a:gd name="connsiteY7" fmla="*/ 371931 h 1341346"/>
                <a:gd name="connsiteX8" fmla="*/ 705637 w 705637"/>
                <a:gd name="connsiteY8" fmla="*/ 371931 h 1341346"/>
                <a:gd name="connsiteX9" fmla="*/ 705637 w 705637"/>
                <a:gd name="connsiteY9" fmla="*/ 991950 h 1341346"/>
                <a:gd name="connsiteX10" fmla="*/ 705637 w 705637"/>
                <a:gd name="connsiteY10" fmla="*/ 1003592 h 1341346"/>
                <a:gd name="connsiteX11" fmla="*/ 704464 w 705637"/>
                <a:gd name="connsiteY11" fmla="*/ 1003592 h 1341346"/>
                <a:gd name="connsiteX12" fmla="*/ 698539 w 705637"/>
                <a:gd name="connsiteY12" fmla="*/ 1062366 h 1341346"/>
                <a:gd name="connsiteX13" fmla="*/ 356241 w 705637"/>
                <a:gd name="connsiteY13" fmla="*/ 1341346 h 1341346"/>
                <a:gd name="connsiteX14" fmla="*/ 13944 w 705637"/>
                <a:gd name="connsiteY14" fmla="*/ 1062366 h 1341346"/>
                <a:gd name="connsiteX15" fmla="*/ 8019 w 705637"/>
                <a:gd name="connsiteY15" fmla="*/ 1003592 h 1341346"/>
                <a:gd name="connsiteX0" fmla="*/ 0 w 702682"/>
                <a:gd name="connsiteY0" fmla="*/ 531328 h 1341346"/>
                <a:gd name="connsiteX1" fmla="*/ 3890 w 702682"/>
                <a:gd name="connsiteY1" fmla="*/ 371931 h 1341346"/>
                <a:gd name="connsiteX2" fmla="*/ 6162 w 702682"/>
                <a:gd name="connsiteY2" fmla="*/ 371931 h 1341346"/>
                <a:gd name="connsiteX3" fmla="*/ 3890 w 702682"/>
                <a:gd name="connsiteY3" fmla="*/ 349396 h 1341346"/>
                <a:gd name="connsiteX4" fmla="*/ 353286 w 702682"/>
                <a:gd name="connsiteY4" fmla="*/ 0 h 1341346"/>
                <a:gd name="connsiteX5" fmla="*/ 702682 w 702682"/>
                <a:gd name="connsiteY5" fmla="*/ 349396 h 1341346"/>
                <a:gd name="connsiteX6" fmla="*/ 700411 w 702682"/>
                <a:gd name="connsiteY6" fmla="*/ 371931 h 1341346"/>
                <a:gd name="connsiteX7" fmla="*/ 702682 w 702682"/>
                <a:gd name="connsiteY7" fmla="*/ 371931 h 1341346"/>
                <a:gd name="connsiteX8" fmla="*/ 702682 w 702682"/>
                <a:gd name="connsiteY8" fmla="*/ 991950 h 1341346"/>
                <a:gd name="connsiteX9" fmla="*/ 702682 w 702682"/>
                <a:gd name="connsiteY9" fmla="*/ 1003592 h 1341346"/>
                <a:gd name="connsiteX10" fmla="*/ 701509 w 702682"/>
                <a:gd name="connsiteY10" fmla="*/ 1003592 h 1341346"/>
                <a:gd name="connsiteX11" fmla="*/ 695584 w 702682"/>
                <a:gd name="connsiteY11" fmla="*/ 1062366 h 1341346"/>
                <a:gd name="connsiteX12" fmla="*/ 353286 w 702682"/>
                <a:gd name="connsiteY12" fmla="*/ 1341346 h 1341346"/>
                <a:gd name="connsiteX13" fmla="*/ 10989 w 702682"/>
                <a:gd name="connsiteY13" fmla="*/ 1062366 h 1341346"/>
                <a:gd name="connsiteX14" fmla="*/ 5064 w 702682"/>
                <a:gd name="connsiteY14" fmla="*/ 1003592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2682" h="1341346">
                  <a:moveTo>
                    <a:pt x="0" y="531328"/>
                  </a:moveTo>
                  <a:cubicBezTo>
                    <a:pt x="1141" y="445819"/>
                    <a:pt x="2863" y="398497"/>
                    <a:pt x="3890" y="371931"/>
                  </a:cubicBezTo>
                  <a:lnTo>
                    <a:pt x="6162" y="371931"/>
                  </a:lnTo>
                  <a:lnTo>
                    <a:pt x="3890" y="349396"/>
                  </a:lnTo>
                  <a:cubicBezTo>
                    <a:pt x="3890" y="156430"/>
                    <a:pt x="160320" y="0"/>
                    <a:pt x="353286" y="0"/>
                  </a:cubicBezTo>
                  <a:cubicBezTo>
                    <a:pt x="546252" y="0"/>
                    <a:pt x="702682" y="156430"/>
                    <a:pt x="702682" y="349396"/>
                  </a:cubicBezTo>
                  <a:lnTo>
                    <a:pt x="700411" y="371931"/>
                  </a:lnTo>
                  <a:lnTo>
                    <a:pt x="702682" y="371931"/>
                  </a:lnTo>
                  <a:lnTo>
                    <a:pt x="702682" y="991950"/>
                  </a:lnTo>
                  <a:lnTo>
                    <a:pt x="702682" y="1003592"/>
                  </a:lnTo>
                  <a:lnTo>
                    <a:pt x="701509" y="1003592"/>
                  </a:lnTo>
                  <a:lnTo>
                    <a:pt x="695584" y="1062366"/>
                  </a:lnTo>
                  <a:cubicBezTo>
                    <a:pt x="663004" y="1221579"/>
                    <a:pt x="522131" y="1341346"/>
                    <a:pt x="353286" y="1341346"/>
                  </a:cubicBezTo>
                  <a:cubicBezTo>
                    <a:pt x="184441" y="1341346"/>
                    <a:pt x="43569" y="1221579"/>
                    <a:pt x="10989" y="1062366"/>
                  </a:cubicBezTo>
                  <a:lnTo>
                    <a:pt x="5064" y="1003592"/>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rot="1800000">
              <a:off x="1549664" y="3601099"/>
              <a:ext cx="231223"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49396 w 702020"/>
                <a:gd name="connsiteY0" fmla="*/ 0 h 1341346"/>
                <a:gd name="connsiteX1" fmla="*/ 698792 w 702020"/>
                <a:gd name="connsiteY1" fmla="*/ 349396 h 1341346"/>
                <a:gd name="connsiteX2" fmla="*/ 696521 w 702020"/>
                <a:gd name="connsiteY2" fmla="*/ 371931 h 1341346"/>
                <a:gd name="connsiteX3" fmla="*/ 698792 w 702020"/>
                <a:gd name="connsiteY3" fmla="*/ 371931 h 1341346"/>
                <a:gd name="connsiteX4" fmla="*/ 702020 w 702020"/>
                <a:gd name="connsiteY4" fmla="*/ 621202 h 1341346"/>
                <a:gd name="connsiteX5" fmla="*/ 698792 w 702020"/>
                <a:gd name="connsiteY5" fmla="*/ 991950 h 1341346"/>
                <a:gd name="connsiteX6" fmla="*/ 698792 w 702020"/>
                <a:gd name="connsiteY6" fmla="*/ 1003592 h 1341346"/>
                <a:gd name="connsiteX7" fmla="*/ 697619 w 702020"/>
                <a:gd name="connsiteY7" fmla="*/ 1003592 h 1341346"/>
                <a:gd name="connsiteX8" fmla="*/ 691694 w 702020"/>
                <a:gd name="connsiteY8" fmla="*/ 1062366 h 1341346"/>
                <a:gd name="connsiteX9" fmla="*/ 349396 w 702020"/>
                <a:gd name="connsiteY9" fmla="*/ 1341346 h 1341346"/>
                <a:gd name="connsiteX10" fmla="*/ 7099 w 702020"/>
                <a:gd name="connsiteY10" fmla="*/ 1062366 h 1341346"/>
                <a:gd name="connsiteX11" fmla="*/ 1174 w 702020"/>
                <a:gd name="connsiteY11" fmla="*/ 1003592 h 1341346"/>
                <a:gd name="connsiteX12" fmla="*/ 0 w 702020"/>
                <a:gd name="connsiteY12" fmla="*/ 1003592 h 1341346"/>
                <a:gd name="connsiteX13" fmla="*/ 0 w 702020"/>
                <a:gd name="connsiteY13" fmla="*/ 991950 h 1341346"/>
                <a:gd name="connsiteX14" fmla="*/ 0 w 702020"/>
                <a:gd name="connsiteY14" fmla="*/ 371931 h 1341346"/>
                <a:gd name="connsiteX15" fmla="*/ 2272 w 702020"/>
                <a:gd name="connsiteY15" fmla="*/ 371931 h 1341346"/>
                <a:gd name="connsiteX16" fmla="*/ 0 w 702020"/>
                <a:gd name="connsiteY16" fmla="*/ 349396 h 1341346"/>
                <a:gd name="connsiteX17" fmla="*/ 349396 w 702020"/>
                <a:gd name="connsiteY17" fmla="*/ 0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96749"/>
                <a:gd name="connsiteY0" fmla="*/ 621202 h 1341346"/>
                <a:gd name="connsiteX1" fmla="*/ 698792 w 796749"/>
                <a:gd name="connsiteY1" fmla="*/ 991950 h 1341346"/>
                <a:gd name="connsiteX2" fmla="*/ 698792 w 796749"/>
                <a:gd name="connsiteY2" fmla="*/ 1003592 h 1341346"/>
                <a:gd name="connsiteX3" fmla="*/ 697619 w 796749"/>
                <a:gd name="connsiteY3" fmla="*/ 1003592 h 1341346"/>
                <a:gd name="connsiteX4" fmla="*/ 691694 w 796749"/>
                <a:gd name="connsiteY4" fmla="*/ 1062366 h 1341346"/>
                <a:gd name="connsiteX5" fmla="*/ 349396 w 796749"/>
                <a:gd name="connsiteY5" fmla="*/ 1341346 h 1341346"/>
                <a:gd name="connsiteX6" fmla="*/ 7099 w 796749"/>
                <a:gd name="connsiteY6" fmla="*/ 1062366 h 1341346"/>
                <a:gd name="connsiteX7" fmla="*/ 1174 w 796749"/>
                <a:gd name="connsiteY7" fmla="*/ 1003592 h 1341346"/>
                <a:gd name="connsiteX8" fmla="*/ 0 w 796749"/>
                <a:gd name="connsiteY8" fmla="*/ 1003592 h 1341346"/>
                <a:gd name="connsiteX9" fmla="*/ 0 w 796749"/>
                <a:gd name="connsiteY9" fmla="*/ 991950 h 1341346"/>
                <a:gd name="connsiteX10" fmla="*/ 0 w 796749"/>
                <a:gd name="connsiteY10" fmla="*/ 371931 h 1341346"/>
                <a:gd name="connsiteX11" fmla="*/ 2272 w 796749"/>
                <a:gd name="connsiteY11" fmla="*/ 371931 h 1341346"/>
                <a:gd name="connsiteX12" fmla="*/ 0 w 796749"/>
                <a:gd name="connsiteY12" fmla="*/ 349396 h 1341346"/>
                <a:gd name="connsiteX13" fmla="*/ 349396 w 796749"/>
                <a:gd name="connsiteY13" fmla="*/ 0 h 1341346"/>
                <a:gd name="connsiteX14" fmla="*/ 698792 w 796749"/>
                <a:gd name="connsiteY14" fmla="*/ 349396 h 1341346"/>
                <a:gd name="connsiteX15" fmla="*/ 696521 w 796749"/>
                <a:gd name="connsiteY15" fmla="*/ 371931 h 1341346"/>
                <a:gd name="connsiteX16" fmla="*/ 790232 w 796749"/>
                <a:gd name="connsiteY16" fmla="*/ 463371 h 1341346"/>
                <a:gd name="connsiteX17" fmla="*/ 788701 w 796749"/>
                <a:gd name="connsiteY17" fmla="*/ 453839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02020"/>
                <a:gd name="connsiteY0" fmla="*/ 621202 h 1341346"/>
                <a:gd name="connsiteX1" fmla="*/ 698792 w 702020"/>
                <a:gd name="connsiteY1" fmla="*/ 991950 h 1341346"/>
                <a:gd name="connsiteX2" fmla="*/ 698792 w 702020"/>
                <a:gd name="connsiteY2" fmla="*/ 1003592 h 1341346"/>
                <a:gd name="connsiteX3" fmla="*/ 697619 w 702020"/>
                <a:gd name="connsiteY3" fmla="*/ 1003592 h 1341346"/>
                <a:gd name="connsiteX4" fmla="*/ 691694 w 702020"/>
                <a:gd name="connsiteY4" fmla="*/ 1062366 h 1341346"/>
                <a:gd name="connsiteX5" fmla="*/ 349396 w 702020"/>
                <a:gd name="connsiteY5" fmla="*/ 1341346 h 1341346"/>
                <a:gd name="connsiteX6" fmla="*/ 7099 w 702020"/>
                <a:gd name="connsiteY6" fmla="*/ 1062366 h 1341346"/>
                <a:gd name="connsiteX7" fmla="*/ 1174 w 702020"/>
                <a:gd name="connsiteY7" fmla="*/ 1003592 h 1341346"/>
                <a:gd name="connsiteX8" fmla="*/ 0 w 702020"/>
                <a:gd name="connsiteY8" fmla="*/ 1003592 h 1341346"/>
                <a:gd name="connsiteX9" fmla="*/ 0 w 702020"/>
                <a:gd name="connsiteY9" fmla="*/ 991950 h 1341346"/>
                <a:gd name="connsiteX10" fmla="*/ 0 w 702020"/>
                <a:gd name="connsiteY10" fmla="*/ 371931 h 1341346"/>
                <a:gd name="connsiteX11" fmla="*/ 2272 w 702020"/>
                <a:gd name="connsiteY11" fmla="*/ 371931 h 1341346"/>
                <a:gd name="connsiteX12" fmla="*/ 0 w 702020"/>
                <a:gd name="connsiteY12" fmla="*/ 349396 h 1341346"/>
                <a:gd name="connsiteX13" fmla="*/ 349396 w 702020"/>
                <a:gd name="connsiteY13" fmla="*/ 0 h 1341346"/>
                <a:gd name="connsiteX14" fmla="*/ 698792 w 702020"/>
                <a:gd name="connsiteY14" fmla="*/ 349396 h 1341346"/>
                <a:gd name="connsiteX15" fmla="*/ 696521 w 702020"/>
                <a:gd name="connsiteY15" fmla="*/ 371931 h 1341346"/>
                <a:gd name="connsiteX0" fmla="*/ 702020 w 705256"/>
                <a:gd name="connsiteY0" fmla="*/ 621202 h 1341346"/>
                <a:gd name="connsiteX1" fmla="*/ 705256 w 705256"/>
                <a:gd name="connsiteY1" fmla="*/ 817307 h 1341346"/>
                <a:gd name="connsiteX2" fmla="*/ 698792 w 705256"/>
                <a:gd name="connsiteY2" fmla="*/ 991950 h 1341346"/>
                <a:gd name="connsiteX3" fmla="*/ 698792 w 705256"/>
                <a:gd name="connsiteY3" fmla="*/ 1003592 h 1341346"/>
                <a:gd name="connsiteX4" fmla="*/ 697619 w 705256"/>
                <a:gd name="connsiteY4" fmla="*/ 1003592 h 1341346"/>
                <a:gd name="connsiteX5" fmla="*/ 691694 w 705256"/>
                <a:gd name="connsiteY5" fmla="*/ 1062366 h 1341346"/>
                <a:gd name="connsiteX6" fmla="*/ 349396 w 705256"/>
                <a:gd name="connsiteY6" fmla="*/ 1341346 h 1341346"/>
                <a:gd name="connsiteX7" fmla="*/ 7099 w 705256"/>
                <a:gd name="connsiteY7" fmla="*/ 1062366 h 1341346"/>
                <a:gd name="connsiteX8" fmla="*/ 1174 w 705256"/>
                <a:gd name="connsiteY8" fmla="*/ 1003592 h 1341346"/>
                <a:gd name="connsiteX9" fmla="*/ 0 w 705256"/>
                <a:gd name="connsiteY9" fmla="*/ 1003592 h 1341346"/>
                <a:gd name="connsiteX10" fmla="*/ 0 w 705256"/>
                <a:gd name="connsiteY10" fmla="*/ 991950 h 1341346"/>
                <a:gd name="connsiteX11" fmla="*/ 0 w 705256"/>
                <a:gd name="connsiteY11" fmla="*/ 371931 h 1341346"/>
                <a:gd name="connsiteX12" fmla="*/ 2272 w 705256"/>
                <a:gd name="connsiteY12" fmla="*/ 371931 h 1341346"/>
                <a:gd name="connsiteX13" fmla="*/ 0 w 705256"/>
                <a:gd name="connsiteY13" fmla="*/ 349396 h 1341346"/>
                <a:gd name="connsiteX14" fmla="*/ 349396 w 705256"/>
                <a:gd name="connsiteY14" fmla="*/ 0 h 1341346"/>
                <a:gd name="connsiteX15" fmla="*/ 698792 w 705256"/>
                <a:gd name="connsiteY15" fmla="*/ 349396 h 1341346"/>
                <a:gd name="connsiteX16" fmla="*/ 696521 w 705256"/>
                <a:gd name="connsiteY16" fmla="*/ 371931 h 1341346"/>
                <a:gd name="connsiteX0" fmla="*/ 705256 w 705256"/>
                <a:gd name="connsiteY0" fmla="*/ 817307 h 1341346"/>
                <a:gd name="connsiteX1" fmla="*/ 698792 w 705256"/>
                <a:gd name="connsiteY1" fmla="*/ 991950 h 1341346"/>
                <a:gd name="connsiteX2" fmla="*/ 698792 w 705256"/>
                <a:gd name="connsiteY2" fmla="*/ 1003592 h 1341346"/>
                <a:gd name="connsiteX3" fmla="*/ 697619 w 705256"/>
                <a:gd name="connsiteY3" fmla="*/ 1003592 h 1341346"/>
                <a:gd name="connsiteX4" fmla="*/ 691694 w 705256"/>
                <a:gd name="connsiteY4" fmla="*/ 1062366 h 1341346"/>
                <a:gd name="connsiteX5" fmla="*/ 349396 w 705256"/>
                <a:gd name="connsiteY5" fmla="*/ 1341346 h 1341346"/>
                <a:gd name="connsiteX6" fmla="*/ 7099 w 705256"/>
                <a:gd name="connsiteY6" fmla="*/ 1062366 h 1341346"/>
                <a:gd name="connsiteX7" fmla="*/ 1174 w 705256"/>
                <a:gd name="connsiteY7" fmla="*/ 1003592 h 1341346"/>
                <a:gd name="connsiteX8" fmla="*/ 0 w 705256"/>
                <a:gd name="connsiteY8" fmla="*/ 1003592 h 1341346"/>
                <a:gd name="connsiteX9" fmla="*/ 0 w 705256"/>
                <a:gd name="connsiteY9" fmla="*/ 991950 h 1341346"/>
                <a:gd name="connsiteX10" fmla="*/ 0 w 705256"/>
                <a:gd name="connsiteY10" fmla="*/ 371931 h 1341346"/>
                <a:gd name="connsiteX11" fmla="*/ 2272 w 705256"/>
                <a:gd name="connsiteY11" fmla="*/ 371931 h 1341346"/>
                <a:gd name="connsiteX12" fmla="*/ 0 w 705256"/>
                <a:gd name="connsiteY12" fmla="*/ 349396 h 1341346"/>
                <a:gd name="connsiteX13" fmla="*/ 349396 w 705256"/>
                <a:gd name="connsiteY13" fmla="*/ 0 h 1341346"/>
                <a:gd name="connsiteX14" fmla="*/ 698792 w 705256"/>
                <a:gd name="connsiteY14" fmla="*/ 349396 h 1341346"/>
                <a:gd name="connsiteX15" fmla="*/ 696521 w 705256"/>
                <a:gd name="connsiteY15" fmla="*/ 371931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256" h="1341346">
                  <a:moveTo>
                    <a:pt x="705256" y="817307"/>
                  </a:moveTo>
                  <a:lnTo>
                    <a:pt x="698792" y="991950"/>
                  </a:lnTo>
                  <a:lnTo>
                    <a:pt x="698792" y="1003592"/>
                  </a:lnTo>
                  <a:lnTo>
                    <a:pt x="697619" y="1003592"/>
                  </a:lnTo>
                  <a:lnTo>
                    <a:pt x="691694" y="1062366"/>
                  </a:lnTo>
                  <a:cubicBezTo>
                    <a:pt x="659114" y="1221579"/>
                    <a:pt x="518241" y="1341346"/>
                    <a:pt x="349396" y="1341346"/>
                  </a:cubicBezTo>
                  <a:cubicBezTo>
                    <a:pt x="180551" y="1341346"/>
                    <a:pt x="39679" y="1221579"/>
                    <a:pt x="7099" y="1062366"/>
                  </a:cubicBezTo>
                  <a:lnTo>
                    <a:pt x="1174" y="1003592"/>
                  </a:lnTo>
                  <a:lnTo>
                    <a:pt x="0" y="1003592"/>
                  </a:lnTo>
                  <a:lnTo>
                    <a:pt x="0" y="991950"/>
                  </a:lnTo>
                  <a:lnTo>
                    <a:pt x="0" y="371931"/>
                  </a:lnTo>
                  <a:lnTo>
                    <a:pt x="2272" y="371931"/>
                  </a:lnTo>
                  <a:lnTo>
                    <a:pt x="0" y="349396"/>
                  </a:lnTo>
                  <a:cubicBezTo>
                    <a:pt x="0" y="156430"/>
                    <a:pt x="156430" y="0"/>
                    <a:pt x="349396" y="0"/>
                  </a:cubicBezTo>
                  <a:cubicBezTo>
                    <a:pt x="542362" y="0"/>
                    <a:pt x="698792" y="156430"/>
                    <a:pt x="698792" y="349396"/>
                  </a:cubicBezTo>
                  <a:lnTo>
                    <a:pt x="696521" y="371931"/>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4463341" y="3438033"/>
            <a:ext cx="3131259" cy="872675"/>
          </a:xfrm>
          <a:prstGeom prst="rect">
            <a:avLst/>
          </a:prstGeom>
        </p:spPr>
        <p:txBody>
          <a:bodyPr vert="horz" wrap="square" lIns="0" tIns="81915" rIns="0" bIns="0" rtlCol="0">
            <a:spAutoFit/>
          </a:bodyPr>
          <a:lstStyle/>
          <a:p>
            <a:pPr marL="12700">
              <a:lnSpc>
                <a:spcPct val="100000"/>
              </a:lnSpc>
              <a:spcBef>
                <a:spcPts val="645"/>
              </a:spcBef>
            </a:pPr>
            <a:r>
              <a:rPr sz="2800" b="1" dirty="0">
                <a:solidFill>
                  <a:srgbClr val="515254"/>
                </a:solidFill>
                <a:latin typeface="+mj-lt"/>
                <a:cs typeface="Tahoma"/>
              </a:rPr>
              <a:t>Hospital</a:t>
            </a:r>
            <a:r>
              <a:rPr sz="2800" b="1" spc="-210" dirty="0">
                <a:solidFill>
                  <a:srgbClr val="515254"/>
                </a:solidFill>
                <a:latin typeface="+mj-lt"/>
                <a:cs typeface="Tahoma"/>
              </a:rPr>
              <a:t> </a:t>
            </a:r>
            <a:r>
              <a:rPr sz="2800" b="1" spc="75" dirty="0">
                <a:solidFill>
                  <a:srgbClr val="515254"/>
                </a:solidFill>
                <a:latin typeface="+mj-lt"/>
                <a:cs typeface="Tahoma"/>
              </a:rPr>
              <a:t>Co-</a:t>
            </a:r>
            <a:r>
              <a:rPr sz="2800" b="1" spc="55" dirty="0">
                <a:solidFill>
                  <a:srgbClr val="515254"/>
                </a:solidFill>
                <a:latin typeface="+mj-lt"/>
                <a:cs typeface="Tahoma"/>
              </a:rPr>
              <a:t>Pays</a:t>
            </a:r>
            <a:endParaRPr sz="2800" b="1" dirty="0">
              <a:latin typeface="+mj-lt"/>
              <a:cs typeface="Tahoma"/>
            </a:endParaRPr>
          </a:p>
          <a:p>
            <a:pPr marL="12700">
              <a:lnSpc>
                <a:spcPct val="100000"/>
              </a:lnSpc>
              <a:spcBef>
                <a:spcPts val="365"/>
              </a:spcBef>
            </a:pPr>
            <a:r>
              <a:rPr sz="2000" dirty="0">
                <a:solidFill>
                  <a:srgbClr val="062F6E"/>
                </a:solidFill>
                <a:latin typeface="+mj-lt"/>
                <a:cs typeface="Cambria"/>
              </a:rPr>
              <a:t>(On MA Plans)</a:t>
            </a:r>
          </a:p>
        </p:txBody>
      </p:sp>
      <p:sp>
        <p:nvSpPr>
          <p:cNvPr id="4" name="object 4"/>
          <p:cNvSpPr txBox="1"/>
          <p:nvPr/>
        </p:nvSpPr>
        <p:spPr>
          <a:xfrm>
            <a:off x="8873288" y="6285818"/>
            <a:ext cx="2302711" cy="947054"/>
          </a:xfrm>
          <a:prstGeom prst="rect">
            <a:avLst/>
          </a:prstGeom>
        </p:spPr>
        <p:txBody>
          <a:bodyPr vert="horz" wrap="square" lIns="0" tIns="130175" rIns="0" bIns="0" rtlCol="0">
            <a:spAutoFit/>
          </a:bodyPr>
          <a:lstStyle/>
          <a:p>
            <a:pPr marL="12700">
              <a:lnSpc>
                <a:spcPct val="100000"/>
              </a:lnSpc>
              <a:spcBef>
                <a:spcPts val="1025"/>
              </a:spcBef>
            </a:pPr>
            <a:r>
              <a:rPr sz="2800" b="1" spc="-10" dirty="0">
                <a:solidFill>
                  <a:srgbClr val="515254"/>
                </a:solidFill>
                <a:latin typeface="+mj-lt"/>
                <a:cs typeface="Tahoma"/>
              </a:rPr>
              <a:t>Skilled</a:t>
            </a:r>
            <a:r>
              <a:rPr sz="2800" b="1" spc="-204" dirty="0">
                <a:solidFill>
                  <a:srgbClr val="515254"/>
                </a:solidFill>
                <a:latin typeface="+mj-lt"/>
                <a:cs typeface="Tahoma"/>
              </a:rPr>
              <a:t> </a:t>
            </a:r>
            <a:r>
              <a:rPr sz="2800" b="1" spc="-20" dirty="0">
                <a:solidFill>
                  <a:srgbClr val="515254"/>
                </a:solidFill>
                <a:latin typeface="+mj-lt"/>
                <a:cs typeface="Tahoma"/>
              </a:rPr>
              <a:t>Care</a:t>
            </a:r>
            <a:endParaRPr sz="2800" b="1" dirty="0">
              <a:latin typeface="+mj-lt"/>
              <a:cs typeface="Tahoma"/>
            </a:endParaRPr>
          </a:p>
          <a:p>
            <a:pPr marL="12700">
              <a:lnSpc>
                <a:spcPct val="100000"/>
              </a:lnSpc>
              <a:spcBef>
                <a:spcPts val="615"/>
              </a:spcBef>
            </a:pPr>
            <a:r>
              <a:rPr sz="2000" dirty="0">
                <a:solidFill>
                  <a:srgbClr val="062F6E"/>
                </a:solidFill>
                <a:latin typeface="+mj-lt"/>
                <a:cs typeface="Cambria"/>
              </a:rPr>
              <a:t>(Rehab Facility)</a:t>
            </a:r>
          </a:p>
        </p:txBody>
      </p:sp>
      <p:grpSp>
        <p:nvGrpSpPr>
          <p:cNvPr id="5" name="object 5"/>
          <p:cNvGrpSpPr/>
          <p:nvPr/>
        </p:nvGrpSpPr>
        <p:grpSpPr>
          <a:xfrm>
            <a:off x="5447082" y="5156201"/>
            <a:ext cx="3322320" cy="3322320"/>
            <a:chOff x="5447082" y="5156201"/>
            <a:chExt cx="3322320" cy="3322320"/>
          </a:xfrm>
        </p:grpSpPr>
        <p:pic>
          <p:nvPicPr>
            <p:cNvPr id="6" name="object 6"/>
            <p:cNvPicPr/>
            <p:nvPr/>
          </p:nvPicPr>
          <p:blipFill>
            <a:blip r:embed="rId2" cstate="print"/>
            <a:stretch>
              <a:fillRect/>
            </a:stretch>
          </p:blipFill>
          <p:spPr>
            <a:xfrm>
              <a:off x="5466105" y="5175211"/>
              <a:ext cx="3283661" cy="3283673"/>
            </a:xfrm>
            <a:prstGeom prst="rect">
              <a:avLst/>
            </a:prstGeom>
            <a:ln>
              <a:noFill/>
            </a:ln>
          </p:spPr>
        </p:pic>
        <p:sp>
          <p:nvSpPr>
            <p:cNvPr id="7" name="object 7"/>
            <p:cNvSpPr/>
            <p:nvPr/>
          </p:nvSpPr>
          <p:spPr>
            <a:xfrm>
              <a:off x="5466100" y="5175219"/>
              <a:ext cx="3284220" cy="3284220"/>
            </a:xfrm>
            <a:custGeom>
              <a:avLst/>
              <a:gdLst/>
              <a:ahLst/>
              <a:cxnLst/>
              <a:rect l="l" t="t" r="r" b="b"/>
              <a:pathLst>
                <a:path w="3284220" h="3284220">
                  <a:moveTo>
                    <a:pt x="1641830" y="3283661"/>
                  </a:moveTo>
                  <a:lnTo>
                    <a:pt x="1690239" y="3282961"/>
                  </a:lnTo>
                  <a:lnTo>
                    <a:pt x="1738300" y="3280874"/>
                  </a:lnTo>
                  <a:lnTo>
                    <a:pt x="1785994" y="3277419"/>
                  </a:lnTo>
                  <a:lnTo>
                    <a:pt x="1833302" y="3272615"/>
                  </a:lnTo>
                  <a:lnTo>
                    <a:pt x="1880204" y="3266482"/>
                  </a:lnTo>
                  <a:lnTo>
                    <a:pt x="1926682" y="3259039"/>
                  </a:lnTo>
                  <a:lnTo>
                    <a:pt x="1972715" y="3250304"/>
                  </a:lnTo>
                  <a:lnTo>
                    <a:pt x="2018286" y="3240299"/>
                  </a:lnTo>
                  <a:lnTo>
                    <a:pt x="2063374" y="3229040"/>
                  </a:lnTo>
                  <a:lnTo>
                    <a:pt x="2107960" y="3216549"/>
                  </a:lnTo>
                  <a:lnTo>
                    <a:pt x="2152025" y="3202844"/>
                  </a:lnTo>
                  <a:lnTo>
                    <a:pt x="2195551" y="3187944"/>
                  </a:lnTo>
                  <a:lnTo>
                    <a:pt x="2238516" y="3171869"/>
                  </a:lnTo>
                  <a:lnTo>
                    <a:pt x="2280903" y="3154637"/>
                  </a:lnTo>
                  <a:lnTo>
                    <a:pt x="2322692" y="3136269"/>
                  </a:lnTo>
                  <a:lnTo>
                    <a:pt x="2363864" y="3116783"/>
                  </a:lnTo>
                  <a:lnTo>
                    <a:pt x="2404400" y="3096198"/>
                  </a:lnTo>
                  <a:lnTo>
                    <a:pt x="2444279" y="3074534"/>
                  </a:lnTo>
                  <a:lnTo>
                    <a:pt x="2483484" y="3051811"/>
                  </a:lnTo>
                  <a:lnTo>
                    <a:pt x="2521995" y="3028047"/>
                  </a:lnTo>
                  <a:lnTo>
                    <a:pt x="2559792" y="3003261"/>
                  </a:lnTo>
                  <a:lnTo>
                    <a:pt x="2596856" y="2977473"/>
                  </a:lnTo>
                  <a:lnTo>
                    <a:pt x="2633169" y="2950702"/>
                  </a:lnTo>
                  <a:lnTo>
                    <a:pt x="2668710" y="2922968"/>
                  </a:lnTo>
                  <a:lnTo>
                    <a:pt x="2703461" y="2894289"/>
                  </a:lnTo>
                  <a:lnTo>
                    <a:pt x="2737402" y="2864685"/>
                  </a:lnTo>
                  <a:lnTo>
                    <a:pt x="2770514" y="2834175"/>
                  </a:lnTo>
                  <a:lnTo>
                    <a:pt x="2802778" y="2802778"/>
                  </a:lnTo>
                  <a:lnTo>
                    <a:pt x="2834175" y="2770514"/>
                  </a:lnTo>
                  <a:lnTo>
                    <a:pt x="2864685" y="2737402"/>
                  </a:lnTo>
                  <a:lnTo>
                    <a:pt x="2894289" y="2703461"/>
                  </a:lnTo>
                  <a:lnTo>
                    <a:pt x="2922968" y="2668710"/>
                  </a:lnTo>
                  <a:lnTo>
                    <a:pt x="2950702" y="2633169"/>
                  </a:lnTo>
                  <a:lnTo>
                    <a:pt x="2977473" y="2596856"/>
                  </a:lnTo>
                  <a:lnTo>
                    <a:pt x="3003261" y="2559792"/>
                  </a:lnTo>
                  <a:lnTo>
                    <a:pt x="3028047" y="2521995"/>
                  </a:lnTo>
                  <a:lnTo>
                    <a:pt x="3051811" y="2483484"/>
                  </a:lnTo>
                  <a:lnTo>
                    <a:pt x="3074534" y="2444279"/>
                  </a:lnTo>
                  <a:lnTo>
                    <a:pt x="3096198" y="2404400"/>
                  </a:lnTo>
                  <a:lnTo>
                    <a:pt x="3116783" y="2363864"/>
                  </a:lnTo>
                  <a:lnTo>
                    <a:pt x="3136269" y="2322692"/>
                  </a:lnTo>
                  <a:lnTo>
                    <a:pt x="3154637" y="2280903"/>
                  </a:lnTo>
                  <a:lnTo>
                    <a:pt x="3171869" y="2238516"/>
                  </a:lnTo>
                  <a:lnTo>
                    <a:pt x="3187944" y="2195551"/>
                  </a:lnTo>
                  <a:lnTo>
                    <a:pt x="3202844" y="2152025"/>
                  </a:lnTo>
                  <a:lnTo>
                    <a:pt x="3216549" y="2107960"/>
                  </a:lnTo>
                  <a:lnTo>
                    <a:pt x="3229040" y="2063374"/>
                  </a:lnTo>
                  <a:lnTo>
                    <a:pt x="3240299" y="2018286"/>
                  </a:lnTo>
                  <a:lnTo>
                    <a:pt x="3250304" y="1972715"/>
                  </a:lnTo>
                  <a:lnTo>
                    <a:pt x="3259039" y="1926682"/>
                  </a:lnTo>
                  <a:lnTo>
                    <a:pt x="3266482" y="1880204"/>
                  </a:lnTo>
                  <a:lnTo>
                    <a:pt x="3272615" y="1833302"/>
                  </a:lnTo>
                  <a:lnTo>
                    <a:pt x="3277419" y="1785994"/>
                  </a:lnTo>
                  <a:lnTo>
                    <a:pt x="3280874" y="1738300"/>
                  </a:lnTo>
                  <a:lnTo>
                    <a:pt x="3282961" y="1690239"/>
                  </a:lnTo>
                  <a:lnTo>
                    <a:pt x="3283661" y="1641830"/>
                  </a:lnTo>
                  <a:lnTo>
                    <a:pt x="3282961" y="1593421"/>
                  </a:lnTo>
                  <a:lnTo>
                    <a:pt x="3280874" y="1545360"/>
                  </a:lnTo>
                  <a:lnTo>
                    <a:pt x="3277419" y="1497666"/>
                  </a:lnTo>
                  <a:lnTo>
                    <a:pt x="3272615" y="1450359"/>
                  </a:lnTo>
                  <a:lnTo>
                    <a:pt x="3266482" y="1403456"/>
                  </a:lnTo>
                  <a:lnTo>
                    <a:pt x="3259039" y="1356979"/>
                  </a:lnTo>
                  <a:lnTo>
                    <a:pt x="3250304" y="1310945"/>
                  </a:lnTo>
                  <a:lnTo>
                    <a:pt x="3240299" y="1265374"/>
                  </a:lnTo>
                  <a:lnTo>
                    <a:pt x="3229040" y="1220286"/>
                  </a:lnTo>
                  <a:lnTo>
                    <a:pt x="3216549" y="1175700"/>
                  </a:lnTo>
                  <a:lnTo>
                    <a:pt x="3202844" y="1131635"/>
                  </a:lnTo>
                  <a:lnTo>
                    <a:pt x="3187944" y="1088110"/>
                  </a:lnTo>
                  <a:lnTo>
                    <a:pt x="3171869" y="1045144"/>
                  </a:lnTo>
                  <a:lnTo>
                    <a:pt x="3154637" y="1002757"/>
                  </a:lnTo>
                  <a:lnTo>
                    <a:pt x="3136269" y="960968"/>
                  </a:lnTo>
                  <a:lnTo>
                    <a:pt x="3116783" y="919796"/>
                  </a:lnTo>
                  <a:lnTo>
                    <a:pt x="3096198" y="879261"/>
                  </a:lnTo>
                  <a:lnTo>
                    <a:pt x="3074534" y="839381"/>
                  </a:lnTo>
                  <a:lnTo>
                    <a:pt x="3051811" y="800176"/>
                  </a:lnTo>
                  <a:lnTo>
                    <a:pt x="3028047" y="761666"/>
                  </a:lnTo>
                  <a:lnTo>
                    <a:pt x="3003261" y="723868"/>
                  </a:lnTo>
                  <a:lnTo>
                    <a:pt x="2977473" y="686804"/>
                  </a:lnTo>
                  <a:lnTo>
                    <a:pt x="2950702" y="650492"/>
                  </a:lnTo>
                  <a:lnTo>
                    <a:pt x="2922968" y="614950"/>
                  </a:lnTo>
                  <a:lnTo>
                    <a:pt x="2894289" y="580199"/>
                  </a:lnTo>
                  <a:lnTo>
                    <a:pt x="2864685" y="546258"/>
                  </a:lnTo>
                  <a:lnTo>
                    <a:pt x="2834175" y="513146"/>
                  </a:lnTo>
                  <a:lnTo>
                    <a:pt x="2802778" y="480882"/>
                  </a:lnTo>
                  <a:lnTo>
                    <a:pt x="2770514" y="449485"/>
                  </a:lnTo>
                  <a:lnTo>
                    <a:pt x="2737402" y="418975"/>
                  </a:lnTo>
                  <a:lnTo>
                    <a:pt x="2703461" y="389371"/>
                  </a:lnTo>
                  <a:lnTo>
                    <a:pt x="2668710" y="360692"/>
                  </a:lnTo>
                  <a:lnTo>
                    <a:pt x="2633169" y="332958"/>
                  </a:lnTo>
                  <a:lnTo>
                    <a:pt x="2596856" y="306187"/>
                  </a:lnTo>
                  <a:lnTo>
                    <a:pt x="2559792" y="280399"/>
                  </a:lnTo>
                  <a:lnTo>
                    <a:pt x="2521995" y="255614"/>
                  </a:lnTo>
                  <a:lnTo>
                    <a:pt x="2483484" y="231849"/>
                  </a:lnTo>
                  <a:lnTo>
                    <a:pt x="2444279" y="209126"/>
                  </a:lnTo>
                  <a:lnTo>
                    <a:pt x="2404400" y="187462"/>
                  </a:lnTo>
                  <a:lnTo>
                    <a:pt x="2363864" y="166878"/>
                  </a:lnTo>
                  <a:lnTo>
                    <a:pt x="2322692" y="147392"/>
                  </a:lnTo>
                  <a:lnTo>
                    <a:pt x="2280903" y="129023"/>
                  </a:lnTo>
                  <a:lnTo>
                    <a:pt x="2238516" y="111792"/>
                  </a:lnTo>
                  <a:lnTo>
                    <a:pt x="2195551" y="95716"/>
                  </a:lnTo>
                  <a:lnTo>
                    <a:pt x="2152025" y="80816"/>
                  </a:lnTo>
                  <a:lnTo>
                    <a:pt x="2107960" y="67111"/>
                  </a:lnTo>
                  <a:lnTo>
                    <a:pt x="2063374" y="54620"/>
                  </a:lnTo>
                  <a:lnTo>
                    <a:pt x="2018286" y="43362"/>
                  </a:lnTo>
                  <a:lnTo>
                    <a:pt x="1972715" y="33356"/>
                  </a:lnTo>
                  <a:lnTo>
                    <a:pt x="1926682" y="24622"/>
                  </a:lnTo>
                  <a:lnTo>
                    <a:pt x="1880204" y="17178"/>
                  </a:lnTo>
                  <a:lnTo>
                    <a:pt x="1833302" y="11045"/>
                  </a:lnTo>
                  <a:lnTo>
                    <a:pt x="1785994" y="6242"/>
                  </a:lnTo>
                  <a:lnTo>
                    <a:pt x="1738300" y="2787"/>
                  </a:lnTo>
                  <a:lnTo>
                    <a:pt x="1690239" y="699"/>
                  </a:lnTo>
                  <a:lnTo>
                    <a:pt x="1641830" y="0"/>
                  </a:lnTo>
                  <a:lnTo>
                    <a:pt x="1593421" y="699"/>
                  </a:lnTo>
                  <a:lnTo>
                    <a:pt x="1545360" y="2787"/>
                  </a:lnTo>
                  <a:lnTo>
                    <a:pt x="1497666" y="6242"/>
                  </a:lnTo>
                  <a:lnTo>
                    <a:pt x="1450359" y="11045"/>
                  </a:lnTo>
                  <a:lnTo>
                    <a:pt x="1403456" y="17178"/>
                  </a:lnTo>
                  <a:lnTo>
                    <a:pt x="1356979" y="24622"/>
                  </a:lnTo>
                  <a:lnTo>
                    <a:pt x="1310945" y="33356"/>
                  </a:lnTo>
                  <a:lnTo>
                    <a:pt x="1265374" y="43362"/>
                  </a:lnTo>
                  <a:lnTo>
                    <a:pt x="1220286" y="54620"/>
                  </a:lnTo>
                  <a:lnTo>
                    <a:pt x="1175700" y="67111"/>
                  </a:lnTo>
                  <a:lnTo>
                    <a:pt x="1131635" y="80816"/>
                  </a:lnTo>
                  <a:lnTo>
                    <a:pt x="1088110" y="95716"/>
                  </a:lnTo>
                  <a:lnTo>
                    <a:pt x="1045144" y="111792"/>
                  </a:lnTo>
                  <a:lnTo>
                    <a:pt x="1002757" y="129023"/>
                  </a:lnTo>
                  <a:lnTo>
                    <a:pt x="960968" y="147392"/>
                  </a:lnTo>
                  <a:lnTo>
                    <a:pt x="919796" y="166878"/>
                  </a:lnTo>
                  <a:lnTo>
                    <a:pt x="879261" y="187462"/>
                  </a:lnTo>
                  <a:lnTo>
                    <a:pt x="839381" y="209126"/>
                  </a:lnTo>
                  <a:lnTo>
                    <a:pt x="800176" y="231849"/>
                  </a:lnTo>
                  <a:lnTo>
                    <a:pt x="761666" y="255614"/>
                  </a:lnTo>
                  <a:lnTo>
                    <a:pt x="723868" y="280399"/>
                  </a:lnTo>
                  <a:lnTo>
                    <a:pt x="686804" y="306187"/>
                  </a:lnTo>
                  <a:lnTo>
                    <a:pt x="650492" y="332958"/>
                  </a:lnTo>
                  <a:lnTo>
                    <a:pt x="614950" y="360692"/>
                  </a:lnTo>
                  <a:lnTo>
                    <a:pt x="580199" y="389371"/>
                  </a:lnTo>
                  <a:lnTo>
                    <a:pt x="546258" y="418975"/>
                  </a:lnTo>
                  <a:lnTo>
                    <a:pt x="513146" y="449485"/>
                  </a:lnTo>
                  <a:lnTo>
                    <a:pt x="480882" y="480882"/>
                  </a:lnTo>
                  <a:lnTo>
                    <a:pt x="449485" y="513146"/>
                  </a:lnTo>
                  <a:lnTo>
                    <a:pt x="418975" y="546258"/>
                  </a:lnTo>
                  <a:lnTo>
                    <a:pt x="389371" y="580199"/>
                  </a:lnTo>
                  <a:lnTo>
                    <a:pt x="360692" y="614950"/>
                  </a:lnTo>
                  <a:lnTo>
                    <a:pt x="332958" y="650492"/>
                  </a:lnTo>
                  <a:lnTo>
                    <a:pt x="306187" y="686804"/>
                  </a:lnTo>
                  <a:lnTo>
                    <a:pt x="280399" y="723868"/>
                  </a:lnTo>
                  <a:lnTo>
                    <a:pt x="255614" y="761666"/>
                  </a:lnTo>
                  <a:lnTo>
                    <a:pt x="231849" y="800176"/>
                  </a:lnTo>
                  <a:lnTo>
                    <a:pt x="209126" y="839381"/>
                  </a:lnTo>
                  <a:lnTo>
                    <a:pt x="187462" y="879261"/>
                  </a:lnTo>
                  <a:lnTo>
                    <a:pt x="166878" y="919796"/>
                  </a:lnTo>
                  <a:lnTo>
                    <a:pt x="147392" y="960968"/>
                  </a:lnTo>
                  <a:lnTo>
                    <a:pt x="129023" y="1002757"/>
                  </a:lnTo>
                  <a:lnTo>
                    <a:pt x="111792" y="1045144"/>
                  </a:lnTo>
                  <a:lnTo>
                    <a:pt x="95716" y="1088110"/>
                  </a:lnTo>
                  <a:lnTo>
                    <a:pt x="80816" y="1131635"/>
                  </a:lnTo>
                  <a:lnTo>
                    <a:pt x="67111" y="1175700"/>
                  </a:lnTo>
                  <a:lnTo>
                    <a:pt x="54620" y="1220286"/>
                  </a:lnTo>
                  <a:lnTo>
                    <a:pt x="43362" y="1265374"/>
                  </a:lnTo>
                  <a:lnTo>
                    <a:pt x="33356" y="1310945"/>
                  </a:lnTo>
                  <a:lnTo>
                    <a:pt x="24622" y="1356979"/>
                  </a:lnTo>
                  <a:lnTo>
                    <a:pt x="17178" y="1403456"/>
                  </a:lnTo>
                  <a:lnTo>
                    <a:pt x="11045" y="1450359"/>
                  </a:lnTo>
                  <a:lnTo>
                    <a:pt x="6242" y="1497666"/>
                  </a:lnTo>
                  <a:lnTo>
                    <a:pt x="2787" y="1545360"/>
                  </a:lnTo>
                  <a:lnTo>
                    <a:pt x="699" y="1593421"/>
                  </a:lnTo>
                  <a:lnTo>
                    <a:pt x="0" y="1641830"/>
                  </a:lnTo>
                  <a:lnTo>
                    <a:pt x="699" y="1690239"/>
                  </a:lnTo>
                  <a:lnTo>
                    <a:pt x="2787" y="1738300"/>
                  </a:lnTo>
                  <a:lnTo>
                    <a:pt x="6242" y="1785994"/>
                  </a:lnTo>
                  <a:lnTo>
                    <a:pt x="11045" y="1833302"/>
                  </a:lnTo>
                  <a:lnTo>
                    <a:pt x="17178" y="1880204"/>
                  </a:lnTo>
                  <a:lnTo>
                    <a:pt x="24622" y="1926682"/>
                  </a:lnTo>
                  <a:lnTo>
                    <a:pt x="33356" y="1972715"/>
                  </a:lnTo>
                  <a:lnTo>
                    <a:pt x="43362" y="2018286"/>
                  </a:lnTo>
                  <a:lnTo>
                    <a:pt x="54620" y="2063374"/>
                  </a:lnTo>
                  <a:lnTo>
                    <a:pt x="67111" y="2107960"/>
                  </a:lnTo>
                  <a:lnTo>
                    <a:pt x="80816" y="2152025"/>
                  </a:lnTo>
                  <a:lnTo>
                    <a:pt x="95716" y="2195551"/>
                  </a:lnTo>
                  <a:lnTo>
                    <a:pt x="111792" y="2238516"/>
                  </a:lnTo>
                  <a:lnTo>
                    <a:pt x="129023" y="2280903"/>
                  </a:lnTo>
                  <a:lnTo>
                    <a:pt x="147392" y="2322692"/>
                  </a:lnTo>
                  <a:lnTo>
                    <a:pt x="166878" y="2363864"/>
                  </a:lnTo>
                  <a:lnTo>
                    <a:pt x="187462" y="2404400"/>
                  </a:lnTo>
                  <a:lnTo>
                    <a:pt x="209126" y="2444279"/>
                  </a:lnTo>
                  <a:lnTo>
                    <a:pt x="231849" y="2483484"/>
                  </a:lnTo>
                  <a:lnTo>
                    <a:pt x="255614" y="2521995"/>
                  </a:lnTo>
                  <a:lnTo>
                    <a:pt x="280399" y="2559792"/>
                  </a:lnTo>
                  <a:lnTo>
                    <a:pt x="306187" y="2596856"/>
                  </a:lnTo>
                  <a:lnTo>
                    <a:pt x="332958" y="2633169"/>
                  </a:lnTo>
                  <a:lnTo>
                    <a:pt x="360692" y="2668710"/>
                  </a:lnTo>
                  <a:lnTo>
                    <a:pt x="389371" y="2703461"/>
                  </a:lnTo>
                  <a:lnTo>
                    <a:pt x="418975" y="2737402"/>
                  </a:lnTo>
                  <a:lnTo>
                    <a:pt x="449485" y="2770514"/>
                  </a:lnTo>
                  <a:lnTo>
                    <a:pt x="480882" y="2802778"/>
                  </a:lnTo>
                  <a:lnTo>
                    <a:pt x="513146" y="2834175"/>
                  </a:lnTo>
                  <a:lnTo>
                    <a:pt x="546258" y="2864685"/>
                  </a:lnTo>
                  <a:lnTo>
                    <a:pt x="580199" y="2894289"/>
                  </a:lnTo>
                  <a:lnTo>
                    <a:pt x="614950" y="2922968"/>
                  </a:lnTo>
                  <a:lnTo>
                    <a:pt x="650492" y="2950702"/>
                  </a:lnTo>
                  <a:lnTo>
                    <a:pt x="686804" y="2977473"/>
                  </a:lnTo>
                  <a:lnTo>
                    <a:pt x="723868" y="3003261"/>
                  </a:lnTo>
                  <a:lnTo>
                    <a:pt x="761666" y="3028047"/>
                  </a:lnTo>
                  <a:lnTo>
                    <a:pt x="800176" y="3051811"/>
                  </a:lnTo>
                  <a:lnTo>
                    <a:pt x="839381" y="3074534"/>
                  </a:lnTo>
                  <a:lnTo>
                    <a:pt x="879261" y="3096198"/>
                  </a:lnTo>
                  <a:lnTo>
                    <a:pt x="919796" y="3116783"/>
                  </a:lnTo>
                  <a:lnTo>
                    <a:pt x="960968" y="3136269"/>
                  </a:lnTo>
                  <a:lnTo>
                    <a:pt x="1002757" y="3154637"/>
                  </a:lnTo>
                  <a:lnTo>
                    <a:pt x="1045144" y="3171869"/>
                  </a:lnTo>
                  <a:lnTo>
                    <a:pt x="1088110" y="3187944"/>
                  </a:lnTo>
                  <a:lnTo>
                    <a:pt x="1131635" y="3202844"/>
                  </a:lnTo>
                  <a:lnTo>
                    <a:pt x="1175700" y="3216549"/>
                  </a:lnTo>
                  <a:lnTo>
                    <a:pt x="1220286" y="3229040"/>
                  </a:lnTo>
                  <a:lnTo>
                    <a:pt x="1265374" y="3240299"/>
                  </a:lnTo>
                  <a:lnTo>
                    <a:pt x="1310945" y="3250304"/>
                  </a:lnTo>
                  <a:lnTo>
                    <a:pt x="1356979" y="3259039"/>
                  </a:lnTo>
                  <a:lnTo>
                    <a:pt x="1403456" y="3266482"/>
                  </a:lnTo>
                  <a:lnTo>
                    <a:pt x="1450359" y="3272615"/>
                  </a:lnTo>
                  <a:lnTo>
                    <a:pt x="1497666" y="3277419"/>
                  </a:lnTo>
                  <a:lnTo>
                    <a:pt x="1545360" y="3280874"/>
                  </a:lnTo>
                  <a:lnTo>
                    <a:pt x="1593421" y="3282961"/>
                  </a:lnTo>
                  <a:lnTo>
                    <a:pt x="1641830" y="3283661"/>
                  </a:lnTo>
                  <a:close/>
                </a:path>
              </a:pathLst>
            </a:custGeom>
            <a:ln w="38036">
              <a:noFill/>
            </a:ln>
          </p:spPr>
          <p:txBody>
            <a:bodyPr wrap="square" lIns="0" tIns="0" rIns="0" bIns="0" rtlCol="0"/>
            <a:lstStyle/>
            <a:p>
              <a:endParaRPr/>
            </a:p>
          </p:txBody>
        </p:sp>
      </p:grpSp>
      <p:grpSp>
        <p:nvGrpSpPr>
          <p:cNvPr id="8" name="object 8"/>
          <p:cNvGrpSpPr/>
          <p:nvPr/>
        </p:nvGrpSpPr>
        <p:grpSpPr>
          <a:xfrm>
            <a:off x="1016000" y="2289228"/>
            <a:ext cx="3327400" cy="3327400"/>
            <a:chOff x="1016000" y="2289228"/>
            <a:chExt cx="3327400" cy="3327400"/>
          </a:xfrm>
        </p:grpSpPr>
        <p:pic>
          <p:nvPicPr>
            <p:cNvPr id="9" name="object 9"/>
            <p:cNvPicPr/>
            <p:nvPr/>
          </p:nvPicPr>
          <p:blipFill>
            <a:blip r:embed="rId3" cstate="print"/>
            <a:stretch>
              <a:fillRect/>
            </a:stretch>
          </p:blipFill>
          <p:spPr>
            <a:xfrm>
              <a:off x="1035050" y="2308275"/>
              <a:ext cx="3289300" cy="3289300"/>
            </a:xfrm>
            <a:prstGeom prst="rect">
              <a:avLst/>
            </a:prstGeom>
          </p:spPr>
        </p:pic>
        <p:sp>
          <p:nvSpPr>
            <p:cNvPr id="10" name="object 10"/>
            <p:cNvSpPr/>
            <p:nvPr/>
          </p:nvSpPr>
          <p:spPr>
            <a:xfrm>
              <a:off x="1035050" y="2308278"/>
              <a:ext cx="3289300" cy="3289300"/>
            </a:xfrm>
            <a:custGeom>
              <a:avLst/>
              <a:gdLst/>
              <a:ahLst/>
              <a:cxnLst/>
              <a:rect l="l" t="t" r="r" b="b"/>
              <a:pathLst>
                <a:path w="3289300" h="3289300">
                  <a:moveTo>
                    <a:pt x="1644650" y="3289299"/>
                  </a:moveTo>
                  <a:lnTo>
                    <a:pt x="1693142" y="3288598"/>
                  </a:lnTo>
                  <a:lnTo>
                    <a:pt x="1741285" y="3286508"/>
                  </a:lnTo>
                  <a:lnTo>
                    <a:pt x="1789061" y="3283047"/>
                  </a:lnTo>
                  <a:lnTo>
                    <a:pt x="1836451" y="3278235"/>
                  </a:lnTo>
                  <a:lnTo>
                    <a:pt x="1883434" y="3272091"/>
                  </a:lnTo>
                  <a:lnTo>
                    <a:pt x="1929991" y="3264635"/>
                  </a:lnTo>
                  <a:lnTo>
                    <a:pt x="1976104" y="3255886"/>
                  </a:lnTo>
                  <a:lnTo>
                    <a:pt x="2021753" y="3245863"/>
                  </a:lnTo>
                  <a:lnTo>
                    <a:pt x="2066919" y="3234586"/>
                  </a:lnTo>
                  <a:lnTo>
                    <a:pt x="2111582" y="3222073"/>
                  </a:lnTo>
                  <a:lnTo>
                    <a:pt x="2155723" y="3208344"/>
                  </a:lnTo>
                  <a:lnTo>
                    <a:pt x="2199323" y="3193419"/>
                  </a:lnTo>
                  <a:lnTo>
                    <a:pt x="2242362" y="3177316"/>
                  </a:lnTo>
                  <a:lnTo>
                    <a:pt x="2284822" y="3160055"/>
                  </a:lnTo>
                  <a:lnTo>
                    <a:pt x="2326683" y="3141655"/>
                  </a:lnTo>
                  <a:lnTo>
                    <a:pt x="2367926" y="3122136"/>
                  </a:lnTo>
                  <a:lnTo>
                    <a:pt x="2408531" y="3101516"/>
                  </a:lnTo>
                  <a:lnTo>
                    <a:pt x="2448479" y="3079815"/>
                  </a:lnTo>
                  <a:lnTo>
                    <a:pt x="2487751" y="3057053"/>
                  </a:lnTo>
                  <a:lnTo>
                    <a:pt x="2526328" y="3033248"/>
                  </a:lnTo>
                  <a:lnTo>
                    <a:pt x="2564190" y="3008420"/>
                  </a:lnTo>
                  <a:lnTo>
                    <a:pt x="2601318" y="2982587"/>
                  </a:lnTo>
                  <a:lnTo>
                    <a:pt x="2637693" y="2955771"/>
                  </a:lnTo>
                  <a:lnTo>
                    <a:pt x="2673295" y="2927989"/>
                  </a:lnTo>
                  <a:lnTo>
                    <a:pt x="2708105" y="2899261"/>
                  </a:lnTo>
                  <a:lnTo>
                    <a:pt x="2742105" y="2869606"/>
                  </a:lnTo>
                  <a:lnTo>
                    <a:pt x="2775274" y="2839044"/>
                  </a:lnTo>
                  <a:lnTo>
                    <a:pt x="2807593" y="2807593"/>
                  </a:lnTo>
                  <a:lnTo>
                    <a:pt x="2839044" y="2775274"/>
                  </a:lnTo>
                  <a:lnTo>
                    <a:pt x="2869606" y="2742105"/>
                  </a:lnTo>
                  <a:lnTo>
                    <a:pt x="2899261" y="2708105"/>
                  </a:lnTo>
                  <a:lnTo>
                    <a:pt x="2927989" y="2673295"/>
                  </a:lnTo>
                  <a:lnTo>
                    <a:pt x="2955771" y="2637693"/>
                  </a:lnTo>
                  <a:lnTo>
                    <a:pt x="2982587" y="2601318"/>
                  </a:lnTo>
                  <a:lnTo>
                    <a:pt x="3008420" y="2564190"/>
                  </a:lnTo>
                  <a:lnTo>
                    <a:pt x="3033248" y="2526328"/>
                  </a:lnTo>
                  <a:lnTo>
                    <a:pt x="3057053" y="2487751"/>
                  </a:lnTo>
                  <a:lnTo>
                    <a:pt x="3079815" y="2448479"/>
                  </a:lnTo>
                  <a:lnTo>
                    <a:pt x="3101516" y="2408531"/>
                  </a:lnTo>
                  <a:lnTo>
                    <a:pt x="3122136" y="2367926"/>
                  </a:lnTo>
                  <a:lnTo>
                    <a:pt x="3141655" y="2326683"/>
                  </a:lnTo>
                  <a:lnTo>
                    <a:pt x="3160055" y="2284822"/>
                  </a:lnTo>
                  <a:lnTo>
                    <a:pt x="3177316" y="2242362"/>
                  </a:lnTo>
                  <a:lnTo>
                    <a:pt x="3193419" y="2199323"/>
                  </a:lnTo>
                  <a:lnTo>
                    <a:pt x="3208344" y="2155723"/>
                  </a:lnTo>
                  <a:lnTo>
                    <a:pt x="3222073" y="2111582"/>
                  </a:lnTo>
                  <a:lnTo>
                    <a:pt x="3234586" y="2066919"/>
                  </a:lnTo>
                  <a:lnTo>
                    <a:pt x="3245863" y="2021753"/>
                  </a:lnTo>
                  <a:lnTo>
                    <a:pt x="3255886" y="1976104"/>
                  </a:lnTo>
                  <a:lnTo>
                    <a:pt x="3264635" y="1929991"/>
                  </a:lnTo>
                  <a:lnTo>
                    <a:pt x="3272091" y="1883434"/>
                  </a:lnTo>
                  <a:lnTo>
                    <a:pt x="3278235" y="1836451"/>
                  </a:lnTo>
                  <a:lnTo>
                    <a:pt x="3283047" y="1789061"/>
                  </a:lnTo>
                  <a:lnTo>
                    <a:pt x="3286508" y="1741285"/>
                  </a:lnTo>
                  <a:lnTo>
                    <a:pt x="3288598" y="1693142"/>
                  </a:lnTo>
                  <a:lnTo>
                    <a:pt x="3289300" y="1644649"/>
                  </a:lnTo>
                  <a:lnTo>
                    <a:pt x="3288598" y="1596157"/>
                  </a:lnTo>
                  <a:lnTo>
                    <a:pt x="3286508" y="1548014"/>
                  </a:lnTo>
                  <a:lnTo>
                    <a:pt x="3283047" y="1500238"/>
                  </a:lnTo>
                  <a:lnTo>
                    <a:pt x="3278235" y="1452848"/>
                  </a:lnTo>
                  <a:lnTo>
                    <a:pt x="3272091" y="1405865"/>
                  </a:lnTo>
                  <a:lnTo>
                    <a:pt x="3264635" y="1359308"/>
                  </a:lnTo>
                  <a:lnTo>
                    <a:pt x="3255886" y="1313195"/>
                  </a:lnTo>
                  <a:lnTo>
                    <a:pt x="3245863" y="1267546"/>
                  </a:lnTo>
                  <a:lnTo>
                    <a:pt x="3234586" y="1222380"/>
                  </a:lnTo>
                  <a:lnTo>
                    <a:pt x="3222073" y="1177717"/>
                  </a:lnTo>
                  <a:lnTo>
                    <a:pt x="3208344" y="1133576"/>
                  </a:lnTo>
                  <a:lnTo>
                    <a:pt x="3193419" y="1089976"/>
                  </a:lnTo>
                  <a:lnTo>
                    <a:pt x="3177316" y="1046937"/>
                  </a:lnTo>
                  <a:lnTo>
                    <a:pt x="3160055" y="1004477"/>
                  </a:lnTo>
                  <a:lnTo>
                    <a:pt x="3141655" y="962616"/>
                  </a:lnTo>
                  <a:lnTo>
                    <a:pt x="3122136" y="921373"/>
                  </a:lnTo>
                  <a:lnTo>
                    <a:pt x="3101516" y="880768"/>
                  </a:lnTo>
                  <a:lnTo>
                    <a:pt x="3079815" y="840820"/>
                  </a:lnTo>
                  <a:lnTo>
                    <a:pt x="3057053" y="801548"/>
                  </a:lnTo>
                  <a:lnTo>
                    <a:pt x="3033248" y="762971"/>
                  </a:lnTo>
                  <a:lnTo>
                    <a:pt x="3008420" y="725109"/>
                  </a:lnTo>
                  <a:lnTo>
                    <a:pt x="2982587" y="687981"/>
                  </a:lnTo>
                  <a:lnTo>
                    <a:pt x="2955771" y="651606"/>
                  </a:lnTo>
                  <a:lnTo>
                    <a:pt x="2927989" y="616004"/>
                  </a:lnTo>
                  <a:lnTo>
                    <a:pt x="2899261" y="581194"/>
                  </a:lnTo>
                  <a:lnTo>
                    <a:pt x="2869606" y="547194"/>
                  </a:lnTo>
                  <a:lnTo>
                    <a:pt x="2839044" y="514025"/>
                  </a:lnTo>
                  <a:lnTo>
                    <a:pt x="2807593" y="481706"/>
                  </a:lnTo>
                  <a:lnTo>
                    <a:pt x="2775274" y="450255"/>
                  </a:lnTo>
                  <a:lnTo>
                    <a:pt x="2742105" y="419693"/>
                  </a:lnTo>
                  <a:lnTo>
                    <a:pt x="2708105" y="390038"/>
                  </a:lnTo>
                  <a:lnTo>
                    <a:pt x="2673295" y="361310"/>
                  </a:lnTo>
                  <a:lnTo>
                    <a:pt x="2637693" y="333528"/>
                  </a:lnTo>
                  <a:lnTo>
                    <a:pt x="2601318" y="306712"/>
                  </a:lnTo>
                  <a:lnTo>
                    <a:pt x="2564190" y="280879"/>
                  </a:lnTo>
                  <a:lnTo>
                    <a:pt x="2526328" y="256051"/>
                  </a:lnTo>
                  <a:lnTo>
                    <a:pt x="2487751" y="232246"/>
                  </a:lnTo>
                  <a:lnTo>
                    <a:pt x="2448479" y="209484"/>
                  </a:lnTo>
                  <a:lnTo>
                    <a:pt x="2408531" y="187783"/>
                  </a:lnTo>
                  <a:lnTo>
                    <a:pt x="2367926" y="167163"/>
                  </a:lnTo>
                  <a:lnTo>
                    <a:pt x="2326683" y="147644"/>
                  </a:lnTo>
                  <a:lnTo>
                    <a:pt x="2284822" y="129244"/>
                  </a:lnTo>
                  <a:lnTo>
                    <a:pt x="2242362" y="111983"/>
                  </a:lnTo>
                  <a:lnTo>
                    <a:pt x="2199323" y="95880"/>
                  </a:lnTo>
                  <a:lnTo>
                    <a:pt x="2155723" y="80955"/>
                  </a:lnTo>
                  <a:lnTo>
                    <a:pt x="2111582" y="67226"/>
                  </a:lnTo>
                  <a:lnTo>
                    <a:pt x="2066919" y="54713"/>
                  </a:lnTo>
                  <a:lnTo>
                    <a:pt x="2021753" y="43436"/>
                  </a:lnTo>
                  <a:lnTo>
                    <a:pt x="1976104" y="33413"/>
                  </a:lnTo>
                  <a:lnTo>
                    <a:pt x="1929991" y="24664"/>
                  </a:lnTo>
                  <a:lnTo>
                    <a:pt x="1883434" y="17208"/>
                  </a:lnTo>
                  <a:lnTo>
                    <a:pt x="1836451" y="11064"/>
                  </a:lnTo>
                  <a:lnTo>
                    <a:pt x="1789061" y="6252"/>
                  </a:lnTo>
                  <a:lnTo>
                    <a:pt x="1741285" y="2791"/>
                  </a:lnTo>
                  <a:lnTo>
                    <a:pt x="1693142" y="701"/>
                  </a:lnTo>
                  <a:lnTo>
                    <a:pt x="1644650" y="0"/>
                  </a:lnTo>
                  <a:lnTo>
                    <a:pt x="1596157" y="701"/>
                  </a:lnTo>
                  <a:lnTo>
                    <a:pt x="1548014" y="2791"/>
                  </a:lnTo>
                  <a:lnTo>
                    <a:pt x="1500238" y="6252"/>
                  </a:lnTo>
                  <a:lnTo>
                    <a:pt x="1452848" y="11064"/>
                  </a:lnTo>
                  <a:lnTo>
                    <a:pt x="1405865" y="17208"/>
                  </a:lnTo>
                  <a:lnTo>
                    <a:pt x="1359308" y="24664"/>
                  </a:lnTo>
                  <a:lnTo>
                    <a:pt x="1313195" y="33413"/>
                  </a:lnTo>
                  <a:lnTo>
                    <a:pt x="1267546" y="43436"/>
                  </a:lnTo>
                  <a:lnTo>
                    <a:pt x="1222380" y="54713"/>
                  </a:lnTo>
                  <a:lnTo>
                    <a:pt x="1177717" y="67226"/>
                  </a:lnTo>
                  <a:lnTo>
                    <a:pt x="1133576" y="80955"/>
                  </a:lnTo>
                  <a:lnTo>
                    <a:pt x="1089976" y="95880"/>
                  </a:lnTo>
                  <a:lnTo>
                    <a:pt x="1046937" y="111983"/>
                  </a:lnTo>
                  <a:lnTo>
                    <a:pt x="1004477" y="129244"/>
                  </a:lnTo>
                  <a:lnTo>
                    <a:pt x="962616" y="147644"/>
                  </a:lnTo>
                  <a:lnTo>
                    <a:pt x="921373" y="167163"/>
                  </a:lnTo>
                  <a:lnTo>
                    <a:pt x="880768" y="187783"/>
                  </a:lnTo>
                  <a:lnTo>
                    <a:pt x="840820" y="209484"/>
                  </a:lnTo>
                  <a:lnTo>
                    <a:pt x="801548" y="232246"/>
                  </a:lnTo>
                  <a:lnTo>
                    <a:pt x="762971" y="256051"/>
                  </a:lnTo>
                  <a:lnTo>
                    <a:pt x="725109" y="280879"/>
                  </a:lnTo>
                  <a:lnTo>
                    <a:pt x="687981" y="306712"/>
                  </a:lnTo>
                  <a:lnTo>
                    <a:pt x="651606" y="333528"/>
                  </a:lnTo>
                  <a:lnTo>
                    <a:pt x="616004" y="361310"/>
                  </a:lnTo>
                  <a:lnTo>
                    <a:pt x="581194" y="390038"/>
                  </a:lnTo>
                  <a:lnTo>
                    <a:pt x="547194" y="419693"/>
                  </a:lnTo>
                  <a:lnTo>
                    <a:pt x="514025" y="450255"/>
                  </a:lnTo>
                  <a:lnTo>
                    <a:pt x="481706" y="481706"/>
                  </a:lnTo>
                  <a:lnTo>
                    <a:pt x="450255" y="514025"/>
                  </a:lnTo>
                  <a:lnTo>
                    <a:pt x="419693" y="547194"/>
                  </a:lnTo>
                  <a:lnTo>
                    <a:pt x="390038" y="581194"/>
                  </a:lnTo>
                  <a:lnTo>
                    <a:pt x="361310" y="616004"/>
                  </a:lnTo>
                  <a:lnTo>
                    <a:pt x="333528" y="651606"/>
                  </a:lnTo>
                  <a:lnTo>
                    <a:pt x="306712" y="687981"/>
                  </a:lnTo>
                  <a:lnTo>
                    <a:pt x="280879" y="725109"/>
                  </a:lnTo>
                  <a:lnTo>
                    <a:pt x="256051" y="762971"/>
                  </a:lnTo>
                  <a:lnTo>
                    <a:pt x="232246" y="801548"/>
                  </a:lnTo>
                  <a:lnTo>
                    <a:pt x="209484" y="840820"/>
                  </a:lnTo>
                  <a:lnTo>
                    <a:pt x="187783" y="880768"/>
                  </a:lnTo>
                  <a:lnTo>
                    <a:pt x="167163" y="921373"/>
                  </a:lnTo>
                  <a:lnTo>
                    <a:pt x="147644" y="962616"/>
                  </a:lnTo>
                  <a:lnTo>
                    <a:pt x="129244" y="1004477"/>
                  </a:lnTo>
                  <a:lnTo>
                    <a:pt x="111983" y="1046937"/>
                  </a:lnTo>
                  <a:lnTo>
                    <a:pt x="95880" y="1089976"/>
                  </a:lnTo>
                  <a:lnTo>
                    <a:pt x="80955" y="1133576"/>
                  </a:lnTo>
                  <a:lnTo>
                    <a:pt x="67226" y="1177717"/>
                  </a:lnTo>
                  <a:lnTo>
                    <a:pt x="54713" y="1222380"/>
                  </a:lnTo>
                  <a:lnTo>
                    <a:pt x="43436" y="1267546"/>
                  </a:lnTo>
                  <a:lnTo>
                    <a:pt x="33413" y="1313195"/>
                  </a:lnTo>
                  <a:lnTo>
                    <a:pt x="24664" y="1359308"/>
                  </a:lnTo>
                  <a:lnTo>
                    <a:pt x="17208" y="1405865"/>
                  </a:lnTo>
                  <a:lnTo>
                    <a:pt x="11064" y="1452848"/>
                  </a:lnTo>
                  <a:lnTo>
                    <a:pt x="6252" y="1500238"/>
                  </a:lnTo>
                  <a:lnTo>
                    <a:pt x="2791" y="1548014"/>
                  </a:lnTo>
                  <a:lnTo>
                    <a:pt x="701" y="1596157"/>
                  </a:lnTo>
                  <a:lnTo>
                    <a:pt x="0" y="1644649"/>
                  </a:lnTo>
                  <a:lnTo>
                    <a:pt x="701" y="1693142"/>
                  </a:lnTo>
                  <a:lnTo>
                    <a:pt x="2791" y="1741285"/>
                  </a:lnTo>
                  <a:lnTo>
                    <a:pt x="6252" y="1789061"/>
                  </a:lnTo>
                  <a:lnTo>
                    <a:pt x="11064" y="1836451"/>
                  </a:lnTo>
                  <a:lnTo>
                    <a:pt x="17208" y="1883434"/>
                  </a:lnTo>
                  <a:lnTo>
                    <a:pt x="24664" y="1929991"/>
                  </a:lnTo>
                  <a:lnTo>
                    <a:pt x="33413" y="1976104"/>
                  </a:lnTo>
                  <a:lnTo>
                    <a:pt x="43436" y="2021753"/>
                  </a:lnTo>
                  <a:lnTo>
                    <a:pt x="54713" y="2066919"/>
                  </a:lnTo>
                  <a:lnTo>
                    <a:pt x="67226" y="2111582"/>
                  </a:lnTo>
                  <a:lnTo>
                    <a:pt x="80955" y="2155723"/>
                  </a:lnTo>
                  <a:lnTo>
                    <a:pt x="95880" y="2199323"/>
                  </a:lnTo>
                  <a:lnTo>
                    <a:pt x="111983" y="2242362"/>
                  </a:lnTo>
                  <a:lnTo>
                    <a:pt x="129244" y="2284822"/>
                  </a:lnTo>
                  <a:lnTo>
                    <a:pt x="147644" y="2326683"/>
                  </a:lnTo>
                  <a:lnTo>
                    <a:pt x="167163" y="2367926"/>
                  </a:lnTo>
                  <a:lnTo>
                    <a:pt x="187783" y="2408531"/>
                  </a:lnTo>
                  <a:lnTo>
                    <a:pt x="209484" y="2448479"/>
                  </a:lnTo>
                  <a:lnTo>
                    <a:pt x="232246" y="2487751"/>
                  </a:lnTo>
                  <a:lnTo>
                    <a:pt x="256051" y="2526328"/>
                  </a:lnTo>
                  <a:lnTo>
                    <a:pt x="280879" y="2564190"/>
                  </a:lnTo>
                  <a:lnTo>
                    <a:pt x="306712" y="2601318"/>
                  </a:lnTo>
                  <a:lnTo>
                    <a:pt x="333528" y="2637693"/>
                  </a:lnTo>
                  <a:lnTo>
                    <a:pt x="361310" y="2673295"/>
                  </a:lnTo>
                  <a:lnTo>
                    <a:pt x="390038" y="2708105"/>
                  </a:lnTo>
                  <a:lnTo>
                    <a:pt x="419693" y="2742105"/>
                  </a:lnTo>
                  <a:lnTo>
                    <a:pt x="450255" y="2775274"/>
                  </a:lnTo>
                  <a:lnTo>
                    <a:pt x="481706" y="2807593"/>
                  </a:lnTo>
                  <a:lnTo>
                    <a:pt x="514025" y="2839044"/>
                  </a:lnTo>
                  <a:lnTo>
                    <a:pt x="547194" y="2869606"/>
                  </a:lnTo>
                  <a:lnTo>
                    <a:pt x="581194" y="2899261"/>
                  </a:lnTo>
                  <a:lnTo>
                    <a:pt x="616004" y="2927989"/>
                  </a:lnTo>
                  <a:lnTo>
                    <a:pt x="651606" y="2955771"/>
                  </a:lnTo>
                  <a:lnTo>
                    <a:pt x="687981" y="2982587"/>
                  </a:lnTo>
                  <a:lnTo>
                    <a:pt x="725109" y="3008420"/>
                  </a:lnTo>
                  <a:lnTo>
                    <a:pt x="762971" y="3033248"/>
                  </a:lnTo>
                  <a:lnTo>
                    <a:pt x="801548" y="3057053"/>
                  </a:lnTo>
                  <a:lnTo>
                    <a:pt x="840820" y="3079815"/>
                  </a:lnTo>
                  <a:lnTo>
                    <a:pt x="880768" y="3101516"/>
                  </a:lnTo>
                  <a:lnTo>
                    <a:pt x="921373" y="3122136"/>
                  </a:lnTo>
                  <a:lnTo>
                    <a:pt x="962616" y="3141655"/>
                  </a:lnTo>
                  <a:lnTo>
                    <a:pt x="1004477" y="3160055"/>
                  </a:lnTo>
                  <a:lnTo>
                    <a:pt x="1046937" y="3177316"/>
                  </a:lnTo>
                  <a:lnTo>
                    <a:pt x="1089976" y="3193419"/>
                  </a:lnTo>
                  <a:lnTo>
                    <a:pt x="1133576" y="3208344"/>
                  </a:lnTo>
                  <a:lnTo>
                    <a:pt x="1177717" y="3222073"/>
                  </a:lnTo>
                  <a:lnTo>
                    <a:pt x="1222380" y="3234586"/>
                  </a:lnTo>
                  <a:lnTo>
                    <a:pt x="1267546" y="3245863"/>
                  </a:lnTo>
                  <a:lnTo>
                    <a:pt x="1313195" y="3255886"/>
                  </a:lnTo>
                  <a:lnTo>
                    <a:pt x="1359308" y="3264635"/>
                  </a:lnTo>
                  <a:lnTo>
                    <a:pt x="1405865" y="3272091"/>
                  </a:lnTo>
                  <a:lnTo>
                    <a:pt x="1452848" y="3278235"/>
                  </a:lnTo>
                  <a:lnTo>
                    <a:pt x="1500238" y="3283047"/>
                  </a:lnTo>
                  <a:lnTo>
                    <a:pt x="1548014" y="3286508"/>
                  </a:lnTo>
                  <a:lnTo>
                    <a:pt x="1596157" y="3288598"/>
                  </a:lnTo>
                  <a:lnTo>
                    <a:pt x="1644650" y="3289299"/>
                  </a:lnTo>
                  <a:close/>
                </a:path>
              </a:pathLst>
            </a:custGeom>
            <a:ln w="38100">
              <a:noFill/>
            </a:ln>
          </p:spPr>
          <p:txBody>
            <a:bodyPr wrap="square" lIns="0" tIns="0" rIns="0" bIns="0" rtlCol="0"/>
            <a:lstStyle/>
            <a:p>
              <a:endParaRPr/>
            </a:p>
          </p:txBody>
        </p:sp>
      </p:grpSp>
      <p:grpSp>
        <p:nvGrpSpPr>
          <p:cNvPr id="11" name="object 11"/>
          <p:cNvGrpSpPr/>
          <p:nvPr/>
        </p:nvGrpSpPr>
        <p:grpSpPr>
          <a:xfrm>
            <a:off x="9271000" y="2289219"/>
            <a:ext cx="3326129" cy="3326129"/>
            <a:chOff x="9673363" y="2289219"/>
            <a:chExt cx="3326129" cy="3326129"/>
          </a:xfrm>
        </p:grpSpPr>
        <p:pic>
          <p:nvPicPr>
            <p:cNvPr id="12" name="object 12"/>
            <p:cNvPicPr/>
            <p:nvPr/>
          </p:nvPicPr>
          <p:blipFill>
            <a:blip r:embed="rId4" cstate="print"/>
            <a:stretch>
              <a:fillRect/>
            </a:stretch>
          </p:blipFill>
          <p:spPr>
            <a:xfrm>
              <a:off x="9696919" y="2312784"/>
              <a:ext cx="3278911" cy="3278911"/>
            </a:xfrm>
            <a:prstGeom prst="rect">
              <a:avLst/>
            </a:prstGeom>
            <a:ln>
              <a:noFill/>
            </a:ln>
          </p:spPr>
        </p:pic>
        <p:sp>
          <p:nvSpPr>
            <p:cNvPr id="13" name="object 13"/>
            <p:cNvSpPr/>
            <p:nvPr/>
          </p:nvSpPr>
          <p:spPr>
            <a:xfrm>
              <a:off x="9696915" y="2312771"/>
              <a:ext cx="3279140" cy="3279140"/>
            </a:xfrm>
            <a:custGeom>
              <a:avLst/>
              <a:gdLst/>
              <a:ahLst/>
              <a:cxnLst/>
              <a:rect l="l" t="t" r="r" b="b"/>
              <a:pathLst>
                <a:path w="3279140" h="3279140">
                  <a:moveTo>
                    <a:pt x="1639455" y="3278924"/>
                  </a:moveTo>
                  <a:lnTo>
                    <a:pt x="1591116" y="3278225"/>
                  </a:lnTo>
                  <a:lnTo>
                    <a:pt x="1543125" y="3276141"/>
                  </a:lnTo>
                  <a:lnTo>
                    <a:pt x="1495500" y="3272690"/>
                  </a:lnTo>
                  <a:lnTo>
                    <a:pt x="1448260" y="3267894"/>
                  </a:lnTo>
                  <a:lnTo>
                    <a:pt x="1401425" y="3261770"/>
                  </a:lnTo>
                  <a:lnTo>
                    <a:pt x="1355015" y="3254337"/>
                  </a:lnTo>
                  <a:lnTo>
                    <a:pt x="1309048" y="3245616"/>
                  </a:lnTo>
                  <a:lnTo>
                    <a:pt x="1263543" y="3235624"/>
                  </a:lnTo>
                  <a:lnTo>
                    <a:pt x="1218520" y="3224382"/>
                  </a:lnTo>
                  <a:lnTo>
                    <a:pt x="1173998" y="3211909"/>
                  </a:lnTo>
                  <a:lnTo>
                    <a:pt x="1129997" y="3198224"/>
                  </a:lnTo>
                  <a:lnTo>
                    <a:pt x="1086534" y="3183345"/>
                  </a:lnTo>
                  <a:lnTo>
                    <a:pt x="1043631" y="3167293"/>
                  </a:lnTo>
                  <a:lnTo>
                    <a:pt x="1001305" y="3150087"/>
                  </a:lnTo>
                  <a:lnTo>
                    <a:pt x="959576" y="3131745"/>
                  </a:lnTo>
                  <a:lnTo>
                    <a:pt x="918464" y="3112287"/>
                  </a:lnTo>
                  <a:lnTo>
                    <a:pt x="877987" y="3091732"/>
                  </a:lnTo>
                  <a:lnTo>
                    <a:pt x="838165" y="3070100"/>
                  </a:lnTo>
                  <a:lnTo>
                    <a:pt x="799017" y="3047409"/>
                  </a:lnTo>
                  <a:lnTo>
                    <a:pt x="760562" y="3023680"/>
                  </a:lnTo>
                  <a:lnTo>
                    <a:pt x="722820" y="2998930"/>
                  </a:lnTo>
                  <a:lnTo>
                    <a:pt x="685809" y="2973179"/>
                  </a:lnTo>
                  <a:lnTo>
                    <a:pt x="649549" y="2946447"/>
                  </a:lnTo>
                  <a:lnTo>
                    <a:pt x="614059" y="2918753"/>
                  </a:lnTo>
                  <a:lnTo>
                    <a:pt x="579359" y="2890115"/>
                  </a:lnTo>
                  <a:lnTo>
                    <a:pt x="545467" y="2860554"/>
                  </a:lnTo>
                  <a:lnTo>
                    <a:pt x="512402" y="2830088"/>
                  </a:lnTo>
                  <a:lnTo>
                    <a:pt x="480185" y="2798737"/>
                  </a:lnTo>
                  <a:lnTo>
                    <a:pt x="448834" y="2766519"/>
                  </a:lnTo>
                  <a:lnTo>
                    <a:pt x="418368" y="2733455"/>
                  </a:lnTo>
                  <a:lnTo>
                    <a:pt x="388807" y="2699562"/>
                  </a:lnTo>
                  <a:lnTo>
                    <a:pt x="360169" y="2664861"/>
                  </a:lnTo>
                  <a:lnTo>
                    <a:pt x="332475" y="2629371"/>
                  </a:lnTo>
                  <a:lnTo>
                    <a:pt x="305743" y="2593111"/>
                  </a:lnTo>
                  <a:lnTo>
                    <a:pt x="279993" y="2556100"/>
                  </a:lnTo>
                  <a:lnTo>
                    <a:pt x="255243" y="2518357"/>
                  </a:lnTo>
                  <a:lnTo>
                    <a:pt x="231513" y="2479902"/>
                  </a:lnTo>
                  <a:lnTo>
                    <a:pt x="208823" y="2440754"/>
                  </a:lnTo>
                  <a:lnTo>
                    <a:pt x="187190" y="2400932"/>
                  </a:lnTo>
                  <a:lnTo>
                    <a:pt x="166636" y="2360454"/>
                  </a:lnTo>
                  <a:lnTo>
                    <a:pt x="147178" y="2319342"/>
                  </a:lnTo>
                  <a:lnTo>
                    <a:pt x="128836" y="2277613"/>
                  </a:lnTo>
                  <a:lnTo>
                    <a:pt x="111630" y="2235287"/>
                  </a:lnTo>
                  <a:lnTo>
                    <a:pt x="95578" y="2192383"/>
                  </a:lnTo>
                  <a:lnTo>
                    <a:pt x="80699" y="2148920"/>
                  </a:lnTo>
                  <a:lnTo>
                    <a:pt x="67014" y="2104918"/>
                  </a:lnTo>
                  <a:lnTo>
                    <a:pt x="54541" y="2060395"/>
                  </a:lnTo>
                  <a:lnTo>
                    <a:pt x="43299" y="2015372"/>
                  </a:lnTo>
                  <a:lnTo>
                    <a:pt x="33307" y="1969867"/>
                  </a:lnTo>
                  <a:lnTo>
                    <a:pt x="24586" y="1923899"/>
                  </a:lnTo>
                  <a:lnTo>
                    <a:pt x="17154" y="1877488"/>
                  </a:lnTo>
                  <a:lnTo>
                    <a:pt x="11029" y="1830653"/>
                  </a:lnTo>
                  <a:lnTo>
                    <a:pt x="6233" y="1783413"/>
                  </a:lnTo>
                  <a:lnTo>
                    <a:pt x="2783" y="1735787"/>
                  </a:lnTo>
                  <a:lnTo>
                    <a:pt x="698" y="1687795"/>
                  </a:lnTo>
                  <a:lnTo>
                    <a:pt x="0" y="1639455"/>
                  </a:lnTo>
                  <a:lnTo>
                    <a:pt x="698" y="1591116"/>
                  </a:lnTo>
                  <a:lnTo>
                    <a:pt x="2783" y="1543125"/>
                  </a:lnTo>
                  <a:lnTo>
                    <a:pt x="6233" y="1495500"/>
                  </a:lnTo>
                  <a:lnTo>
                    <a:pt x="11029" y="1448260"/>
                  </a:lnTo>
                  <a:lnTo>
                    <a:pt x="17154" y="1401425"/>
                  </a:lnTo>
                  <a:lnTo>
                    <a:pt x="24586" y="1355015"/>
                  </a:lnTo>
                  <a:lnTo>
                    <a:pt x="33307" y="1309048"/>
                  </a:lnTo>
                  <a:lnTo>
                    <a:pt x="43299" y="1263543"/>
                  </a:lnTo>
                  <a:lnTo>
                    <a:pt x="54541" y="1218520"/>
                  </a:lnTo>
                  <a:lnTo>
                    <a:pt x="67014" y="1173998"/>
                  </a:lnTo>
                  <a:lnTo>
                    <a:pt x="80699" y="1129997"/>
                  </a:lnTo>
                  <a:lnTo>
                    <a:pt x="95578" y="1086534"/>
                  </a:lnTo>
                  <a:lnTo>
                    <a:pt x="111630" y="1043631"/>
                  </a:lnTo>
                  <a:lnTo>
                    <a:pt x="128836" y="1001305"/>
                  </a:lnTo>
                  <a:lnTo>
                    <a:pt x="147178" y="959576"/>
                  </a:lnTo>
                  <a:lnTo>
                    <a:pt x="166636" y="918464"/>
                  </a:lnTo>
                  <a:lnTo>
                    <a:pt x="187190" y="877987"/>
                  </a:lnTo>
                  <a:lnTo>
                    <a:pt x="208823" y="838165"/>
                  </a:lnTo>
                  <a:lnTo>
                    <a:pt x="231513" y="799017"/>
                  </a:lnTo>
                  <a:lnTo>
                    <a:pt x="255243" y="760562"/>
                  </a:lnTo>
                  <a:lnTo>
                    <a:pt x="279993" y="722820"/>
                  </a:lnTo>
                  <a:lnTo>
                    <a:pt x="305743" y="685809"/>
                  </a:lnTo>
                  <a:lnTo>
                    <a:pt x="332475" y="649549"/>
                  </a:lnTo>
                  <a:lnTo>
                    <a:pt x="360169" y="614059"/>
                  </a:lnTo>
                  <a:lnTo>
                    <a:pt x="388807" y="579359"/>
                  </a:lnTo>
                  <a:lnTo>
                    <a:pt x="418368" y="545467"/>
                  </a:lnTo>
                  <a:lnTo>
                    <a:pt x="448834" y="512402"/>
                  </a:lnTo>
                  <a:lnTo>
                    <a:pt x="480185" y="480185"/>
                  </a:lnTo>
                  <a:lnTo>
                    <a:pt x="512402" y="448834"/>
                  </a:lnTo>
                  <a:lnTo>
                    <a:pt x="545467" y="418368"/>
                  </a:lnTo>
                  <a:lnTo>
                    <a:pt x="579359" y="388807"/>
                  </a:lnTo>
                  <a:lnTo>
                    <a:pt x="614059" y="360169"/>
                  </a:lnTo>
                  <a:lnTo>
                    <a:pt x="649549" y="332475"/>
                  </a:lnTo>
                  <a:lnTo>
                    <a:pt x="685809" y="305743"/>
                  </a:lnTo>
                  <a:lnTo>
                    <a:pt x="722820" y="279993"/>
                  </a:lnTo>
                  <a:lnTo>
                    <a:pt x="760562" y="255243"/>
                  </a:lnTo>
                  <a:lnTo>
                    <a:pt x="799017" y="231513"/>
                  </a:lnTo>
                  <a:lnTo>
                    <a:pt x="838165" y="208823"/>
                  </a:lnTo>
                  <a:lnTo>
                    <a:pt x="877987" y="187190"/>
                  </a:lnTo>
                  <a:lnTo>
                    <a:pt x="918464" y="166636"/>
                  </a:lnTo>
                  <a:lnTo>
                    <a:pt x="959576" y="147178"/>
                  </a:lnTo>
                  <a:lnTo>
                    <a:pt x="1001305" y="128836"/>
                  </a:lnTo>
                  <a:lnTo>
                    <a:pt x="1043631" y="111630"/>
                  </a:lnTo>
                  <a:lnTo>
                    <a:pt x="1086534" y="95578"/>
                  </a:lnTo>
                  <a:lnTo>
                    <a:pt x="1129997" y="80699"/>
                  </a:lnTo>
                  <a:lnTo>
                    <a:pt x="1173998" y="67014"/>
                  </a:lnTo>
                  <a:lnTo>
                    <a:pt x="1218520" y="54541"/>
                  </a:lnTo>
                  <a:lnTo>
                    <a:pt x="1263543" y="43299"/>
                  </a:lnTo>
                  <a:lnTo>
                    <a:pt x="1309048" y="33307"/>
                  </a:lnTo>
                  <a:lnTo>
                    <a:pt x="1355015" y="24586"/>
                  </a:lnTo>
                  <a:lnTo>
                    <a:pt x="1401425" y="17154"/>
                  </a:lnTo>
                  <a:lnTo>
                    <a:pt x="1448260" y="11029"/>
                  </a:lnTo>
                  <a:lnTo>
                    <a:pt x="1495500" y="6233"/>
                  </a:lnTo>
                  <a:lnTo>
                    <a:pt x="1543125" y="2783"/>
                  </a:lnTo>
                  <a:lnTo>
                    <a:pt x="1591116" y="698"/>
                  </a:lnTo>
                  <a:lnTo>
                    <a:pt x="1639455" y="0"/>
                  </a:lnTo>
                  <a:lnTo>
                    <a:pt x="1687794" y="698"/>
                  </a:lnTo>
                  <a:lnTo>
                    <a:pt x="1735786" y="2783"/>
                  </a:lnTo>
                  <a:lnTo>
                    <a:pt x="1783411" y="6233"/>
                  </a:lnTo>
                  <a:lnTo>
                    <a:pt x="1830650" y="11029"/>
                  </a:lnTo>
                  <a:lnTo>
                    <a:pt x="1877485" y="17154"/>
                  </a:lnTo>
                  <a:lnTo>
                    <a:pt x="1923896" y="24586"/>
                  </a:lnTo>
                  <a:lnTo>
                    <a:pt x="1969863" y="33307"/>
                  </a:lnTo>
                  <a:lnTo>
                    <a:pt x="2015367" y="43299"/>
                  </a:lnTo>
                  <a:lnTo>
                    <a:pt x="2060390" y="54541"/>
                  </a:lnTo>
                  <a:lnTo>
                    <a:pt x="2104912" y="67014"/>
                  </a:lnTo>
                  <a:lnTo>
                    <a:pt x="2148914" y="80699"/>
                  </a:lnTo>
                  <a:lnTo>
                    <a:pt x="2192376" y="95578"/>
                  </a:lnTo>
                  <a:lnTo>
                    <a:pt x="2235280" y="111630"/>
                  </a:lnTo>
                  <a:lnTo>
                    <a:pt x="2277605" y="128836"/>
                  </a:lnTo>
                  <a:lnTo>
                    <a:pt x="2319334" y="147178"/>
                  </a:lnTo>
                  <a:lnTo>
                    <a:pt x="2360446" y="166636"/>
                  </a:lnTo>
                  <a:lnTo>
                    <a:pt x="2400923" y="187190"/>
                  </a:lnTo>
                  <a:lnTo>
                    <a:pt x="2440745" y="208823"/>
                  </a:lnTo>
                  <a:lnTo>
                    <a:pt x="2479893" y="231513"/>
                  </a:lnTo>
                  <a:lnTo>
                    <a:pt x="2518348" y="255243"/>
                  </a:lnTo>
                  <a:lnTo>
                    <a:pt x="2556091" y="279993"/>
                  </a:lnTo>
                  <a:lnTo>
                    <a:pt x="2593101" y="305743"/>
                  </a:lnTo>
                  <a:lnTo>
                    <a:pt x="2629361" y="332475"/>
                  </a:lnTo>
                  <a:lnTo>
                    <a:pt x="2664851" y="360169"/>
                  </a:lnTo>
                  <a:lnTo>
                    <a:pt x="2699552" y="388807"/>
                  </a:lnTo>
                  <a:lnTo>
                    <a:pt x="2733444" y="418368"/>
                  </a:lnTo>
                  <a:lnTo>
                    <a:pt x="2766508" y="448834"/>
                  </a:lnTo>
                  <a:lnTo>
                    <a:pt x="2798725" y="480185"/>
                  </a:lnTo>
                  <a:lnTo>
                    <a:pt x="2830077" y="512402"/>
                  </a:lnTo>
                  <a:lnTo>
                    <a:pt x="2860542" y="545467"/>
                  </a:lnTo>
                  <a:lnTo>
                    <a:pt x="2890104" y="579359"/>
                  </a:lnTo>
                  <a:lnTo>
                    <a:pt x="2918741" y="614059"/>
                  </a:lnTo>
                  <a:lnTo>
                    <a:pt x="2946435" y="649549"/>
                  </a:lnTo>
                  <a:lnTo>
                    <a:pt x="2973167" y="685809"/>
                  </a:lnTo>
                  <a:lnTo>
                    <a:pt x="2998918" y="722820"/>
                  </a:lnTo>
                  <a:lnTo>
                    <a:pt x="3023667" y="760562"/>
                  </a:lnTo>
                  <a:lnTo>
                    <a:pt x="3047397" y="799017"/>
                  </a:lnTo>
                  <a:lnTo>
                    <a:pt x="3070088" y="838165"/>
                  </a:lnTo>
                  <a:lnTo>
                    <a:pt x="3091720" y="877987"/>
                  </a:lnTo>
                  <a:lnTo>
                    <a:pt x="3112275" y="918464"/>
                  </a:lnTo>
                  <a:lnTo>
                    <a:pt x="3131733" y="959576"/>
                  </a:lnTo>
                  <a:lnTo>
                    <a:pt x="3150074" y="1001305"/>
                  </a:lnTo>
                  <a:lnTo>
                    <a:pt x="3167281" y="1043631"/>
                  </a:lnTo>
                  <a:lnTo>
                    <a:pt x="3183333" y="1086534"/>
                  </a:lnTo>
                  <a:lnTo>
                    <a:pt x="3198211" y="1129997"/>
                  </a:lnTo>
                  <a:lnTo>
                    <a:pt x="3211897" y="1173998"/>
                  </a:lnTo>
                  <a:lnTo>
                    <a:pt x="3224370" y="1218520"/>
                  </a:lnTo>
                  <a:lnTo>
                    <a:pt x="3235612" y="1263543"/>
                  </a:lnTo>
                  <a:lnTo>
                    <a:pt x="3245603" y="1309048"/>
                  </a:lnTo>
                  <a:lnTo>
                    <a:pt x="3254324" y="1355015"/>
                  </a:lnTo>
                  <a:lnTo>
                    <a:pt x="3261757" y="1401425"/>
                  </a:lnTo>
                  <a:lnTo>
                    <a:pt x="3267881" y="1448260"/>
                  </a:lnTo>
                  <a:lnTo>
                    <a:pt x="3272678" y="1495500"/>
                  </a:lnTo>
                  <a:lnTo>
                    <a:pt x="3276128" y="1543125"/>
                  </a:lnTo>
                  <a:lnTo>
                    <a:pt x="3278212" y="1591116"/>
                  </a:lnTo>
                  <a:lnTo>
                    <a:pt x="3278911" y="1639455"/>
                  </a:lnTo>
                  <a:lnTo>
                    <a:pt x="3278212" y="1687795"/>
                  </a:lnTo>
                  <a:lnTo>
                    <a:pt x="3276128" y="1735787"/>
                  </a:lnTo>
                  <a:lnTo>
                    <a:pt x="3272678" y="1783413"/>
                  </a:lnTo>
                  <a:lnTo>
                    <a:pt x="3267881" y="1830653"/>
                  </a:lnTo>
                  <a:lnTo>
                    <a:pt x="3261757" y="1877488"/>
                  </a:lnTo>
                  <a:lnTo>
                    <a:pt x="3254324" y="1923899"/>
                  </a:lnTo>
                  <a:lnTo>
                    <a:pt x="3245603" y="1969867"/>
                  </a:lnTo>
                  <a:lnTo>
                    <a:pt x="3235612" y="2015372"/>
                  </a:lnTo>
                  <a:lnTo>
                    <a:pt x="3224370" y="2060395"/>
                  </a:lnTo>
                  <a:lnTo>
                    <a:pt x="3211897" y="2104918"/>
                  </a:lnTo>
                  <a:lnTo>
                    <a:pt x="3198211" y="2148920"/>
                  </a:lnTo>
                  <a:lnTo>
                    <a:pt x="3183333" y="2192383"/>
                  </a:lnTo>
                  <a:lnTo>
                    <a:pt x="3167281" y="2235287"/>
                  </a:lnTo>
                  <a:lnTo>
                    <a:pt x="3150074" y="2277613"/>
                  </a:lnTo>
                  <a:lnTo>
                    <a:pt x="3131733" y="2319342"/>
                  </a:lnTo>
                  <a:lnTo>
                    <a:pt x="3112275" y="2360454"/>
                  </a:lnTo>
                  <a:lnTo>
                    <a:pt x="3091720" y="2400932"/>
                  </a:lnTo>
                  <a:lnTo>
                    <a:pt x="3070088" y="2440754"/>
                  </a:lnTo>
                  <a:lnTo>
                    <a:pt x="3047397" y="2479902"/>
                  </a:lnTo>
                  <a:lnTo>
                    <a:pt x="3023667" y="2518357"/>
                  </a:lnTo>
                  <a:lnTo>
                    <a:pt x="2998918" y="2556100"/>
                  </a:lnTo>
                  <a:lnTo>
                    <a:pt x="2973167" y="2593111"/>
                  </a:lnTo>
                  <a:lnTo>
                    <a:pt x="2946435" y="2629371"/>
                  </a:lnTo>
                  <a:lnTo>
                    <a:pt x="2918741" y="2664861"/>
                  </a:lnTo>
                  <a:lnTo>
                    <a:pt x="2890104" y="2699562"/>
                  </a:lnTo>
                  <a:lnTo>
                    <a:pt x="2860542" y="2733455"/>
                  </a:lnTo>
                  <a:lnTo>
                    <a:pt x="2830077" y="2766519"/>
                  </a:lnTo>
                  <a:lnTo>
                    <a:pt x="2798725" y="2798737"/>
                  </a:lnTo>
                  <a:lnTo>
                    <a:pt x="2766508" y="2830088"/>
                  </a:lnTo>
                  <a:lnTo>
                    <a:pt x="2733444" y="2860554"/>
                  </a:lnTo>
                  <a:lnTo>
                    <a:pt x="2699552" y="2890115"/>
                  </a:lnTo>
                  <a:lnTo>
                    <a:pt x="2664851" y="2918753"/>
                  </a:lnTo>
                  <a:lnTo>
                    <a:pt x="2629361" y="2946447"/>
                  </a:lnTo>
                  <a:lnTo>
                    <a:pt x="2593101" y="2973179"/>
                  </a:lnTo>
                  <a:lnTo>
                    <a:pt x="2556091" y="2998930"/>
                  </a:lnTo>
                  <a:lnTo>
                    <a:pt x="2518348" y="3023680"/>
                  </a:lnTo>
                  <a:lnTo>
                    <a:pt x="2479893" y="3047409"/>
                  </a:lnTo>
                  <a:lnTo>
                    <a:pt x="2440745" y="3070100"/>
                  </a:lnTo>
                  <a:lnTo>
                    <a:pt x="2400923" y="3091732"/>
                  </a:lnTo>
                  <a:lnTo>
                    <a:pt x="2360446" y="3112287"/>
                  </a:lnTo>
                  <a:lnTo>
                    <a:pt x="2319334" y="3131745"/>
                  </a:lnTo>
                  <a:lnTo>
                    <a:pt x="2277605" y="3150087"/>
                  </a:lnTo>
                  <a:lnTo>
                    <a:pt x="2235280" y="3167293"/>
                  </a:lnTo>
                  <a:lnTo>
                    <a:pt x="2192376" y="3183345"/>
                  </a:lnTo>
                  <a:lnTo>
                    <a:pt x="2148914" y="3198224"/>
                  </a:lnTo>
                  <a:lnTo>
                    <a:pt x="2104912" y="3211909"/>
                  </a:lnTo>
                  <a:lnTo>
                    <a:pt x="2060390" y="3224382"/>
                  </a:lnTo>
                  <a:lnTo>
                    <a:pt x="2015367" y="3235624"/>
                  </a:lnTo>
                  <a:lnTo>
                    <a:pt x="1969863" y="3245616"/>
                  </a:lnTo>
                  <a:lnTo>
                    <a:pt x="1923896" y="3254337"/>
                  </a:lnTo>
                  <a:lnTo>
                    <a:pt x="1877485" y="3261770"/>
                  </a:lnTo>
                  <a:lnTo>
                    <a:pt x="1830650" y="3267894"/>
                  </a:lnTo>
                  <a:lnTo>
                    <a:pt x="1783411" y="3272690"/>
                  </a:lnTo>
                  <a:lnTo>
                    <a:pt x="1735786" y="3276141"/>
                  </a:lnTo>
                  <a:lnTo>
                    <a:pt x="1687794" y="3278225"/>
                  </a:lnTo>
                  <a:lnTo>
                    <a:pt x="1639455" y="3278924"/>
                  </a:lnTo>
                  <a:close/>
                </a:path>
              </a:pathLst>
            </a:custGeom>
            <a:ln w="47104">
              <a:noFill/>
            </a:ln>
          </p:spPr>
          <p:txBody>
            <a:bodyPr wrap="square" lIns="0" tIns="0" rIns="0" bIns="0" rtlCol="0"/>
            <a:lstStyle/>
            <a:p>
              <a:endParaRPr/>
            </a:p>
          </p:txBody>
        </p:sp>
      </p:grpSp>
      <p:sp>
        <p:nvSpPr>
          <p:cNvPr id="14" name="object 14"/>
          <p:cNvSpPr txBox="1"/>
          <p:nvPr/>
        </p:nvSpPr>
        <p:spPr>
          <a:xfrm>
            <a:off x="12687299" y="3121395"/>
            <a:ext cx="2429737" cy="1938992"/>
          </a:xfrm>
          <a:prstGeom prst="rect">
            <a:avLst/>
          </a:prstGeom>
        </p:spPr>
        <p:txBody>
          <a:bodyPr vert="horz" wrap="square" lIns="0" tIns="12700" rIns="0" bIns="0" rtlCol="0">
            <a:spAutoFit/>
          </a:bodyPr>
          <a:lstStyle/>
          <a:p>
            <a:pPr marL="12700" marR="29209">
              <a:lnSpc>
                <a:spcPct val="100000"/>
              </a:lnSpc>
              <a:spcBef>
                <a:spcPts val="100"/>
              </a:spcBef>
            </a:pPr>
            <a:r>
              <a:rPr sz="2800" b="1" spc="-10" dirty="0">
                <a:solidFill>
                  <a:srgbClr val="515254"/>
                </a:solidFill>
                <a:latin typeface="+mj-lt"/>
                <a:cs typeface="Tahoma"/>
              </a:rPr>
              <a:t>Cancer,</a:t>
            </a:r>
            <a:r>
              <a:rPr sz="2800" b="1" spc="-220" dirty="0">
                <a:solidFill>
                  <a:srgbClr val="515254"/>
                </a:solidFill>
                <a:latin typeface="+mj-lt"/>
                <a:cs typeface="Tahoma"/>
              </a:rPr>
              <a:t> </a:t>
            </a:r>
            <a:r>
              <a:rPr sz="2800" b="1" spc="-10" dirty="0">
                <a:solidFill>
                  <a:srgbClr val="515254"/>
                </a:solidFill>
                <a:latin typeface="+mj-lt"/>
                <a:cs typeface="Tahoma"/>
              </a:rPr>
              <a:t>Heart </a:t>
            </a:r>
            <a:r>
              <a:rPr sz="2800" b="1" dirty="0">
                <a:solidFill>
                  <a:srgbClr val="515254"/>
                </a:solidFill>
                <a:latin typeface="+mj-lt"/>
                <a:cs typeface="Tahoma"/>
              </a:rPr>
              <a:t>Attack,</a:t>
            </a:r>
            <a:r>
              <a:rPr sz="2800" b="1" spc="-200" dirty="0">
                <a:solidFill>
                  <a:srgbClr val="515254"/>
                </a:solidFill>
                <a:latin typeface="+mj-lt"/>
                <a:cs typeface="Tahoma"/>
              </a:rPr>
              <a:t> </a:t>
            </a:r>
            <a:r>
              <a:rPr sz="2800" b="1" spc="-10" dirty="0">
                <a:solidFill>
                  <a:srgbClr val="515254"/>
                </a:solidFill>
                <a:latin typeface="+mj-lt"/>
                <a:cs typeface="Tahoma"/>
              </a:rPr>
              <a:t>Stroke</a:t>
            </a:r>
            <a:endParaRPr sz="2800" b="1" dirty="0">
              <a:latin typeface="+mj-lt"/>
              <a:cs typeface="Tahoma"/>
            </a:endParaRPr>
          </a:p>
          <a:p>
            <a:pPr marL="12700" marR="5080">
              <a:lnSpc>
                <a:spcPct val="100000"/>
              </a:lnSpc>
              <a:spcBef>
                <a:spcPts val="1050"/>
              </a:spcBef>
            </a:pPr>
            <a:r>
              <a:rPr sz="2000" dirty="0">
                <a:solidFill>
                  <a:srgbClr val="062F6E"/>
                </a:solidFill>
                <a:latin typeface="+mj-lt"/>
                <a:cs typeface="Cambria"/>
              </a:rPr>
              <a:t>(Out of Pocket Exposure with MA Plans)</a:t>
            </a:r>
          </a:p>
        </p:txBody>
      </p:sp>
      <p:sp>
        <p:nvSpPr>
          <p:cNvPr id="16" name="object 5"/>
          <p:cNvSpPr txBox="1">
            <a:spLocks/>
          </p:cNvSpPr>
          <p:nvPr/>
        </p:nvSpPr>
        <p:spPr>
          <a:xfrm>
            <a:off x="736600" y="229179"/>
            <a:ext cx="12714605" cy="1479892"/>
          </a:xfrm>
          <a:prstGeom prst="rect">
            <a:avLst/>
          </a:prstGeom>
        </p:spPr>
        <p:txBody>
          <a:bodyPr vert="horz" wrap="square" lIns="0" tIns="0" rIns="0" bIns="0" rtlCol="0" anchor="ctr">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5400" spc="-150" dirty="0">
                <a:solidFill>
                  <a:srgbClr val="062F6E"/>
                </a:solidFill>
              </a:rPr>
              <a:t>Medicare Advantage Plans</a:t>
            </a:r>
          </a:p>
          <a:p>
            <a:pPr>
              <a:spcBef>
                <a:spcPts val="505"/>
              </a:spcBef>
            </a:pPr>
            <a:r>
              <a:rPr lang="en-US" sz="3800" b="0" spc="-40" dirty="0">
                <a:solidFill>
                  <a:srgbClr val="062F6E"/>
                </a:solidFill>
                <a:latin typeface="+mj-lt"/>
                <a:cs typeface="Tahoma"/>
              </a:rPr>
              <a:t>Some Medical Services to be Aware 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1651000" y="2400300"/>
            <a:ext cx="3505199" cy="2463800"/>
          </a:xfrm>
          <a:prstGeom prst="rect">
            <a:avLst/>
          </a:prstGeom>
        </p:spPr>
      </p:pic>
      <p:sp>
        <p:nvSpPr>
          <p:cNvPr id="4" name="object 4"/>
          <p:cNvSpPr txBox="1"/>
          <p:nvPr/>
        </p:nvSpPr>
        <p:spPr>
          <a:xfrm>
            <a:off x="4363718" y="2387725"/>
            <a:ext cx="3383281" cy="874598"/>
          </a:xfrm>
          <a:prstGeom prst="rect">
            <a:avLst/>
          </a:prstGeom>
        </p:spPr>
        <p:txBody>
          <a:bodyPr vert="horz" wrap="square" lIns="0" tIns="12700" rIns="0" bIns="0" rtlCol="0">
            <a:spAutoFit/>
          </a:bodyPr>
          <a:lstStyle/>
          <a:p>
            <a:pPr marL="228600" marR="5080" indent="-216535" algn="l">
              <a:lnSpc>
                <a:spcPct val="100000"/>
              </a:lnSpc>
              <a:spcBef>
                <a:spcPts val="100"/>
              </a:spcBef>
            </a:pPr>
            <a:r>
              <a:rPr sz="2800" b="1" dirty="0">
                <a:solidFill>
                  <a:srgbClr val="515254"/>
                </a:solidFill>
                <a:latin typeface="+mj-lt"/>
                <a:cs typeface="Tahoma"/>
              </a:rPr>
              <a:t>Pays</a:t>
            </a:r>
            <a:r>
              <a:rPr sz="2800" b="1" spc="-50" dirty="0">
                <a:solidFill>
                  <a:srgbClr val="515254"/>
                </a:solidFill>
                <a:latin typeface="+mj-lt"/>
                <a:cs typeface="Tahoma"/>
              </a:rPr>
              <a:t> </a:t>
            </a:r>
            <a:r>
              <a:rPr sz="2800" b="1" dirty="0">
                <a:solidFill>
                  <a:srgbClr val="515254"/>
                </a:solidFill>
                <a:latin typeface="+mj-lt"/>
                <a:cs typeface="Tahoma"/>
              </a:rPr>
              <a:t>Regardless</a:t>
            </a:r>
            <a:r>
              <a:rPr sz="2800" b="1" spc="-45" dirty="0">
                <a:solidFill>
                  <a:srgbClr val="515254"/>
                </a:solidFill>
                <a:latin typeface="+mj-lt"/>
                <a:cs typeface="Tahoma"/>
              </a:rPr>
              <a:t> </a:t>
            </a:r>
            <a:r>
              <a:rPr sz="2800" b="1" spc="-35" dirty="0">
                <a:solidFill>
                  <a:srgbClr val="515254"/>
                </a:solidFill>
                <a:latin typeface="+mj-lt"/>
                <a:cs typeface="Tahoma"/>
              </a:rPr>
              <a:t>of </a:t>
            </a:r>
            <a:r>
              <a:rPr sz="2800" b="1" spc="-50" dirty="0">
                <a:solidFill>
                  <a:srgbClr val="515254"/>
                </a:solidFill>
                <a:latin typeface="+mj-lt"/>
                <a:cs typeface="Tahoma"/>
              </a:rPr>
              <a:t>Other</a:t>
            </a:r>
            <a:r>
              <a:rPr sz="2800" b="1" spc="-155" dirty="0">
                <a:solidFill>
                  <a:srgbClr val="515254"/>
                </a:solidFill>
                <a:latin typeface="+mj-lt"/>
                <a:cs typeface="Tahoma"/>
              </a:rPr>
              <a:t> </a:t>
            </a:r>
            <a:r>
              <a:rPr sz="2800" b="1" spc="-10" dirty="0">
                <a:solidFill>
                  <a:srgbClr val="515254"/>
                </a:solidFill>
                <a:latin typeface="+mj-lt"/>
                <a:cs typeface="Tahoma"/>
              </a:rPr>
              <a:t>Coverage</a:t>
            </a:r>
            <a:endParaRPr sz="2800" b="1" dirty="0">
              <a:latin typeface="+mj-lt"/>
              <a:cs typeface="Tahoma"/>
            </a:endParaRPr>
          </a:p>
        </p:txBody>
      </p:sp>
      <p:pic>
        <p:nvPicPr>
          <p:cNvPr id="5" name="object 5"/>
          <p:cNvPicPr/>
          <p:nvPr/>
        </p:nvPicPr>
        <p:blipFill>
          <a:blip r:embed="rId3" cstate="print"/>
          <a:stretch>
            <a:fillRect/>
          </a:stretch>
        </p:blipFill>
        <p:spPr>
          <a:xfrm>
            <a:off x="7315200" y="3378200"/>
            <a:ext cx="3505200" cy="2463800"/>
          </a:xfrm>
          <a:prstGeom prst="rect">
            <a:avLst/>
          </a:prstGeom>
        </p:spPr>
      </p:pic>
      <p:sp>
        <p:nvSpPr>
          <p:cNvPr id="6" name="object 6"/>
          <p:cNvSpPr txBox="1"/>
          <p:nvPr/>
        </p:nvSpPr>
        <p:spPr>
          <a:xfrm>
            <a:off x="10000296" y="3262323"/>
            <a:ext cx="3766504" cy="1305486"/>
          </a:xfrm>
          <a:prstGeom prst="rect">
            <a:avLst/>
          </a:prstGeom>
        </p:spPr>
        <p:txBody>
          <a:bodyPr vert="horz" wrap="square" lIns="0" tIns="12700" rIns="0" bIns="0" rtlCol="0">
            <a:spAutoFit/>
          </a:bodyPr>
          <a:lstStyle/>
          <a:p>
            <a:pPr marL="215265" marR="213360" indent="-203200">
              <a:lnSpc>
                <a:spcPct val="100000"/>
              </a:lnSpc>
              <a:spcBef>
                <a:spcPts val="100"/>
              </a:spcBef>
            </a:pPr>
            <a:r>
              <a:rPr sz="2800" b="1" dirty="0">
                <a:solidFill>
                  <a:srgbClr val="515254"/>
                </a:solidFill>
                <a:latin typeface="+mj-lt"/>
                <a:cs typeface="Tahoma"/>
              </a:rPr>
              <a:t>Pays</a:t>
            </a:r>
            <a:r>
              <a:rPr sz="2800" b="1" spc="-65" dirty="0">
                <a:solidFill>
                  <a:srgbClr val="515254"/>
                </a:solidFill>
                <a:latin typeface="+mj-lt"/>
                <a:cs typeface="Tahoma"/>
              </a:rPr>
              <a:t> </a:t>
            </a:r>
            <a:r>
              <a:rPr sz="2800" b="1" spc="-165" dirty="0">
                <a:solidFill>
                  <a:srgbClr val="515254"/>
                </a:solidFill>
                <a:latin typeface="+mj-lt"/>
                <a:cs typeface="Tahoma"/>
              </a:rPr>
              <a:t>if</a:t>
            </a:r>
            <a:r>
              <a:rPr sz="2800" b="1" spc="-65" dirty="0">
                <a:solidFill>
                  <a:srgbClr val="515254"/>
                </a:solidFill>
                <a:latin typeface="+mj-lt"/>
                <a:cs typeface="Tahoma"/>
              </a:rPr>
              <a:t> </a:t>
            </a:r>
            <a:r>
              <a:rPr sz="2800" b="1" spc="-20" dirty="0">
                <a:solidFill>
                  <a:srgbClr val="515254"/>
                </a:solidFill>
                <a:latin typeface="+mj-lt"/>
                <a:cs typeface="Tahoma"/>
              </a:rPr>
              <a:t>Admitted</a:t>
            </a:r>
            <a:r>
              <a:rPr sz="2800" b="1" spc="-65" dirty="0">
                <a:solidFill>
                  <a:srgbClr val="515254"/>
                </a:solidFill>
                <a:latin typeface="+mj-lt"/>
                <a:cs typeface="Tahoma"/>
              </a:rPr>
              <a:t> </a:t>
            </a:r>
            <a:r>
              <a:rPr sz="2800" b="1" spc="-80" dirty="0">
                <a:solidFill>
                  <a:srgbClr val="515254"/>
                </a:solidFill>
                <a:latin typeface="+mj-lt"/>
                <a:cs typeface="Tahoma"/>
              </a:rPr>
              <a:t>for </a:t>
            </a:r>
            <a:r>
              <a:rPr sz="2800" b="1" spc="-110" dirty="0">
                <a:solidFill>
                  <a:srgbClr val="515254"/>
                </a:solidFill>
                <a:latin typeface="+mj-lt"/>
                <a:cs typeface="Tahoma"/>
              </a:rPr>
              <a:t>Inpatient</a:t>
            </a:r>
            <a:r>
              <a:rPr sz="2800" b="1" spc="-125" dirty="0">
                <a:solidFill>
                  <a:srgbClr val="515254"/>
                </a:solidFill>
                <a:latin typeface="+mj-lt"/>
                <a:cs typeface="Tahoma"/>
              </a:rPr>
              <a:t> </a:t>
            </a:r>
            <a:r>
              <a:rPr sz="2800" b="1" dirty="0">
                <a:solidFill>
                  <a:srgbClr val="515254"/>
                </a:solidFill>
                <a:latin typeface="+mj-lt"/>
                <a:cs typeface="Tahoma"/>
              </a:rPr>
              <a:t>or</a:t>
            </a:r>
            <a:r>
              <a:rPr sz="2800" b="1" spc="-165" dirty="0">
                <a:solidFill>
                  <a:srgbClr val="515254"/>
                </a:solidFill>
                <a:latin typeface="+mj-lt"/>
                <a:cs typeface="Tahoma"/>
              </a:rPr>
              <a:t> </a:t>
            </a:r>
            <a:r>
              <a:rPr sz="2800" b="1" spc="-20" dirty="0">
                <a:solidFill>
                  <a:srgbClr val="515254"/>
                </a:solidFill>
                <a:latin typeface="+mj-lt"/>
                <a:cs typeface="Tahoma"/>
              </a:rPr>
              <a:t>Under</a:t>
            </a:r>
            <a:endParaRPr sz="2800" b="1" dirty="0">
              <a:latin typeface="+mj-lt"/>
              <a:cs typeface="Tahoma"/>
            </a:endParaRPr>
          </a:p>
          <a:p>
            <a:pPr marL="431800">
              <a:lnSpc>
                <a:spcPct val="100000"/>
              </a:lnSpc>
            </a:pPr>
            <a:r>
              <a:rPr sz="2800" b="1" spc="-25" dirty="0">
                <a:solidFill>
                  <a:srgbClr val="515254"/>
                </a:solidFill>
                <a:latin typeface="+mj-lt"/>
                <a:cs typeface="Tahoma"/>
              </a:rPr>
              <a:t>Observation</a:t>
            </a:r>
            <a:r>
              <a:rPr sz="2800" b="1" spc="-150" dirty="0">
                <a:solidFill>
                  <a:srgbClr val="515254"/>
                </a:solidFill>
                <a:latin typeface="+mj-lt"/>
                <a:cs typeface="Tahoma"/>
              </a:rPr>
              <a:t> </a:t>
            </a:r>
            <a:r>
              <a:rPr sz="2800" b="1" spc="-10" dirty="0">
                <a:solidFill>
                  <a:srgbClr val="515254"/>
                </a:solidFill>
                <a:latin typeface="+mj-lt"/>
                <a:cs typeface="Tahoma"/>
              </a:rPr>
              <a:t>Stays</a:t>
            </a:r>
            <a:endParaRPr sz="2800" b="1" dirty="0">
              <a:latin typeface="+mj-lt"/>
              <a:cs typeface="Tahoma"/>
            </a:endParaRPr>
          </a:p>
        </p:txBody>
      </p:sp>
      <p:sp>
        <p:nvSpPr>
          <p:cNvPr id="7" name="object 7"/>
          <p:cNvSpPr txBox="1"/>
          <p:nvPr/>
        </p:nvSpPr>
        <p:spPr>
          <a:xfrm>
            <a:off x="9719309" y="6214181"/>
            <a:ext cx="4657091" cy="1478610"/>
          </a:xfrm>
          <a:prstGeom prst="rect">
            <a:avLst/>
          </a:prstGeom>
        </p:spPr>
        <p:txBody>
          <a:bodyPr vert="horz" wrap="square" lIns="0" tIns="245110" rIns="0" bIns="0" rtlCol="0">
            <a:spAutoFit/>
          </a:bodyPr>
          <a:lstStyle/>
          <a:p>
            <a:pPr marL="12700">
              <a:lnSpc>
                <a:spcPct val="100000"/>
              </a:lnSpc>
              <a:spcBef>
                <a:spcPts val="1930"/>
              </a:spcBef>
            </a:pPr>
            <a:r>
              <a:rPr sz="3000" spc="-20" dirty="0">
                <a:solidFill>
                  <a:srgbClr val="062F6E"/>
                </a:solidFill>
                <a:latin typeface="+mj-lt"/>
                <a:cs typeface="Tahoma"/>
              </a:rPr>
              <a:t>Benefits</a:t>
            </a:r>
            <a:r>
              <a:rPr sz="3000" spc="-120" dirty="0">
                <a:solidFill>
                  <a:srgbClr val="062F6E"/>
                </a:solidFill>
                <a:latin typeface="+mj-lt"/>
                <a:cs typeface="Tahoma"/>
              </a:rPr>
              <a:t> </a:t>
            </a:r>
            <a:r>
              <a:rPr sz="3000" spc="-85" dirty="0">
                <a:solidFill>
                  <a:srgbClr val="062F6E"/>
                </a:solidFill>
                <a:latin typeface="+mj-lt"/>
                <a:cs typeface="Tahoma"/>
              </a:rPr>
              <a:t>from</a:t>
            </a:r>
            <a:r>
              <a:rPr sz="3000" spc="-114" dirty="0">
                <a:solidFill>
                  <a:srgbClr val="062F6E"/>
                </a:solidFill>
                <a:latin typeface="+mj-lt"/>
                <a:cs typeface="Tahoma"/>
              </a:rPr>
              <a:t> </a:t>
            </a:r>
            <a:r>
              <a:rPr sz="3000" dirty="0">
                <a:solidFill>
                  <a:srgbClr val="062F6E"/>
                </a:solidFill>
                <a:latin typeface="+mj-lt"/>
                <a:cs typeface="Tahoma"/>
              </a:rPr>
              <a:t>3-30</a:t>
            </a:r>
            <a:r>
              <a:rPr sz="3000" spc="-114" dirty="0">
                <a:solidFill>
                  <a:srgbClr val="062F6E"/>
                </a:solidFill>
                <a:latin typeface="+mj-lt"/>
                <a:cs typeface="Tahoma"/>
              </a:rPr>
              <a:t> </a:t>
            </a:r>
            <a:r>
              <a:rPr sz="3000" spc="-20" dirty="0">
                <a:solidFill>
                  <a:srgbClr val="062F6E"/>
                </a:solidFill>
                <a:latin typeface="+mj-lt"/>
                <a:cs typeface="Tahoma"/>
              </a:rPr>
              <a:t>Days</a:t>
            </a:r>
            <a:endParaRPr sz="3000" dirty="0">
              <a:solidFill>
                <a:srgbClr val="062F6E"/>
              </a:solidFill>
              <a:latin typeface="+mj-lt"/>
              <a:cs typeface="Tahoma"/>
            </a:endParaRPr>
          </a:p>
          <a:p>
            <a:pPr marL="260350" indent="-247650">
              <a:lnSpc>
                <a:spcPct val="100000"/>
              </a:lnSpc>
              <a:spcBef>
                <a:spcPts val="1225"/>
              </a:spcBef>
              <a:buAutoNum type="arabicPeriod"/>
              <a:tabLst>
                <a:tab pos="260350" algn="l"/>
              </a:tabLst>
            </a:pPr>
            <a:r>
              <a:rPr sz="2000" dirty="0">
                <a:solidFill>
                  <a:srgbClr val="062F6E"/>
                </a:solidFill>
                <a:latin typeface="+mj-lt"/>
                <a:cs typeface="Cambria"/>
              </a:rPr>
              <a:t>Varies by State</a:t>
            </a:r>
          </a:p>
          <a:p>
            <a:pPr marL="260350" indent="-247650">
              <a:lnSpc>
                <a:spcPct val="100000"/>
              </a:lnSpc>
              <a:buAutoNum type="arabicPeriod"/>
              <a:tabLst>
                <a:tab pos="260350" algn="l"/>
              </a:tabLst>
            </a:pPr>
            <a:r>
              <a:rPr sz="2000" dirty="0">
                <a:solidFill>
                  <a:srgbClr val="062F6E"/>
                </a:solidFill>
                <a:latin typeface="+mj-lt"/>
                <a:cs typeface="Cambria"/>
              </a:rPr>
              <a:t>Restores after Discharged for 60 Days</a:t>
            </a:r>
          </a:p>
        </p:txBody>
      </p:sp>
      <p:sp>
        <p:nvSpPr>
          <p:cNvPr id="8" name="object 8"/>
          <p:cNvSpPr txBox="1"/>
          <p:nvPr/>
        </p:nvSpPr>
        <p:spPr>
          <a:xfrm>
            <a:off x="1270000" y="7718041"/>
            <a:ext cx="2362200" cy="320601"/>
          </a:xfrm>
          <a:prstGeom prst="rect">
            <a:avLst/>
          </a:prstGeom>
        </p:spPr>
        <p:txBody>
          <a:bodyPr vert="horz" wrap="square" lIns="0" tIns="12700" rIns="0" bIns="0" rtlCol="0">
            <a:spAutoFit/>
          </a:bodyPr>
          <a:lstStyle/>
          <a:p>
            <a:pPr>
              <a:lnSpc>
                <a:spcPct val="100000"/>
              </a:lnSpc>
              <a:spcBef>
                <a:spcPts val="100"/>
              </a:spcBef>
            </a:pPr>
            <a:r>
              <a:rPr sz="2000" dirty="0">
                <a:solidFill>
                  <a:srgbClr val="062F6E"/>
                </a:solidFill>
                <a:latin typeface="+mj-lt"/>
                <a:cs typeface="Cambria"/>
              </a:rPr>
              <a:t>*According to CMS</a:t>
            </a:r>
          </a:p>
        </p:txBody>
      </p:sp>
      <p:sp>
        <p:nvSpPr>
          <p:cNvPr id="10" name="object 10"/>
          <p:cNvSpPr txBox="1"/>
          <p:nvPr/>
        </p:nvSpPr>
        <p:spPr>
          <a:xfrm>
            <a:off x="1270000" y="6651659"/>
            <a:ext cx="6955155" cy="330200"/>
          </a:xfrm>
          <a:prstGeom prst="rect">
            <a:avLst/>
          </a:prstGeom>
        </p:spPr>
        <p:txBody>
          <a:bodyPr vert="horz" wrap="square" lIns="0" tIns="12700" rIns="0" bIns="0" rtlCol="0">
            <a:spAutoFit/>
          </a:bodyPr>
          <a:lstStyle/>
          <a:p>
            <a:pPr>
              <a:lnSpc>
                <a:spcPct val="100000"/>
              </a:lnSpc>
              <a:spcBef>
                <a:spcPts val="100"/>
              </a:spcBef>
            </a:pPr>
            <a:r>
              <a:rPr sz="2000" dirty="0">
                <a:solidFill>
                  <a:srgbClr val="062F6E"/>
                </a:solidFill>
                <a:latin typeface="+mj-lt"/>
                <a:cs typeface="Century Gothic"/>
              </a:rPr>
              <a:t>20.5% of Medicare Beneficiaries were Hospitalized in 2015.</a:t>
            </a:r>
          </a:p>
        </p:txBody>
      </p:sp>
      <p:sp>
        <p:nvSpPr>
          <p:cNvPr id="11" name="object 11"/>
          <p:cNvSpPr txBox="1"/>
          <p:nvPr/>
        </p:nvSpPr>
        <p:spPr>
          <a:xfrm>
            <a:off x="1277873" y="7126385"/>
            <a:ext cx="3985260" cy="330200"/>
          </a:xfrm>
          <a:prstGeom prst="rect">
            <a:avLst/>
          </a:prstGeom>
        </p:spPr>
        <p:txBody>
          <a:bodyPr vert="horz" wrap="square" lIns="0" tIns="12700" rIns="0" bIns="0" rtlCol="0">
            <a:spAutoFit/>
          </a:bodyPr>
          <a:lstStyle/>
          <a:p>
            <a:pPr>
              <a:lnSpc>
                <a:spcPct val="100000"/>
              </a:lnSpc>
              <a:spcBef>
                <a:spcPts val="100"/>
              </a:spcBef>
            </a:pPr>
            <a:r>
              <a:rPr sz="2000" dirty="0">
                <a:solidFill>
                  <a:srgbClr val="062F6E"/>
                </a:solidFill>
                <a:latin typeface="+mj-lt"/>
                <a:cs typeface="Century Gothic"/>
              </a:rPr>
              <a:t>*Average Stay in 2015 was 6 Days</a:t>
            </a:r>
          </a:p>
        </p:txBody>
      </p:sp>
      <p:sp>
        <p:nvSpPr>
          <p:cNvPr id="12" name="object 12"/>
          <p:cNvSpPr txBox="1"/>
          <p:nvPr/>
        </p:nvSpPr>
        <p:spPr>
          <a:xfrm>
            <a:off x="6451600" y="7503316"/>
            <a:ext cx="1280247" cy="293670"/>
          </a:xfrm>
          <a:prstGeom prst="rect">
            <a:avLst/>
          </a:prstGeom>
        </p:spPr>
        <p:txBody>
          <a:bodyPr vert="horz" wrap="square" lIns="0" tIns="16510" rIns="0" bIns="0" rtlCol="0">
            <a:spAutoFit/>
          </a:bodyPr>
          <a:lstStyle/>
          <a:p>
            <a:pPr>
              <a:lnSpc>
                <a:spcPct val="100000"/>
              </a:lnSpc>
              <a:spcBef>
                <a:spcPts val="130"/>
              </a:spcBef>
            </a:pPr>
            <a:r>
              <a:rPr b="1" dirty="0">
                <a:latin typeface="+mj-lt"/>
                <a:cs typeface="Cambria"/>
                <a:hlinkClick r:id="rId4"/>
              </a:rPr>
              <a:t>CMS</a:t>
            </a:r>
            <a:r>
              <a:rPr b="1" spc="40" dirty="0">
                <a:latin typeface="+mj-lt"/>
                <a:cs typeface="Cambria"/>
                <a:hlinkClick r:id="rId4"/>
              </a:rPr>
              <a:t> </a:t>
            </a:r>
            <a:r>
              <a:rPr b="1" spc="-45" dirty="0">
                <a:latin typeface="+mj-lt"/>
                <a:cs typeface="Cambria"/>
                <a:hlinkClick r:id="rId4"/>
              </a:rPr>
              <a:t>Study</a:t>
            </a:r>
            <a:endParaRPr b="1" dirty="0">
              <a:latin typeface="+mj-lt"/>
              <a:cs typeface="Cambria"/>
            </a:endParaRPr>
          </a:p>
        </p:txBody>
      </p:sp>
      <p:sp>
        <p:nvSpPr>
          <p:cNvPr id="18" name="object 5"/>
          <p:cNvSpPr txBox="1">
            <a:spLocks/>
          </p:cNvSpPr>
          <p:nvPr/>
        </p:nvSpPr>
        <p:spPr>
          <a:xfrm>
            <a:off x="736600" y="229179"/>
            <a:ext cx="12714605" cy="830997"/>
          </a:xfrm>
          <a:prstGeom prst="rect">
            <a:avLst/>
          </a:prstGeom>
        </p:spPr>
        <p:txBody>
          <a:bodyPr vert="horz" wrap="square" lIns="0" tIns="0" rIns="0" bIns="0" rtlCol="0" anchor="t">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5400" spc="-150" dirty="0">
                <a:solidFill>
                  <a:srgbClr val="062F6E"/>
                </a:solidFill>
              </a:rPr>
              <a:t>Hospital Indemnity Plans</a:t>
            </a:r>
          </a:p>
        </p:txBody>
      </p:sp>
      <p:sp>
        <p:nvSpPr>
          <p:cNvPr id="19" name="Rectangle 18"/>
          <p:cNvSpPr/>
          <p:nvPr/>
        </p:nvSpPr>
        <p:spPr>
          <a:xfrm>
            <a:off x="965200" y="6477000"/>
            <a:ext cx="8077200" cy="1828800"/>
          </a:xfrm>
          <a:prstGeom prst="rect">
            <a:avLst/>
          </a:prstGeom>
          <a:noFill/>
          <a:ln w="6350">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5921789" y="7405914"/>
            <a:ext cx="305569" cy="463075"/>
            <a:chOff x="1549664" y="3447941"/>
            <a:chExt cx="413468" cy="592927"/>
          </a:xfrm>
        </p:grpSpPr>
        <p:sp>
          <p:nvSpPr>
            <p:cNvPr id="22" name="Freeform 21"/>
            <p:cNvSpPr/>
            <p:nvPr/>
          </p:nvSpPr>
          <p:spPr>
            <a:xfrm rot="1800000">
              <a:off x="1732753" y="3447941"/>
              <a:ext cx="230379"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56241 w 705637"/>
                <a:gd name="connsiteY0" fmla="*/ 0 h 1341346"/>
                <a:gd name="connsiteX1" fmla="*/ 705637 w 705637"/>
                <a:gd name="connsiteY1" fmla="*/ 349396 h 1341346"/>
                <a:gd name="connsiteX2" fmla="*/ 703366 w 705637"/>
                <a:gd name="connsiteY2" fmla="*/ 371931 h 1341346"/>
                <a:gd name="connsiteX3" fmla="*/ 705637 w 705637"/>
                <a:gd name="connsiteY3" fmla="*/ 371931 h 1341346"/>
                <a:gd name="connsiteX4" fmla="*/ 705637 w 705637"/>
                <a:gd name="connsiteY4" fmla="*/ 991950 h 1341346"/>
                <a:gd name="connsiteX5" fmla="*/ 705637 w 705637"/>
                <a:gd name="connsiteY5" fmla="*/ 1003592 h 1341346"/>
                <a:gd name="connsiteX6" fmla="*/ 704464 w 705637"/>
                <a:gd name="connsiteY6" fmla="*/ 1003592 h 1341346"/>
                <a:gd name="connsiteX7" fmla="*/ 698539 w 705637"/>
                <a:gd name="connsiteY7" fmla="*/ 1062366 h 1341346"/>
                <a:gd name="connsiteX8" fmla="*/ 356241 w 705637"/>
                <a:gd name="connsiteY8" fmla="*/ 1341346 h 1341346"/>
                <a:gd name="connsiteX9" fmla="*/ 13944 w 705637"/>
                <a:gd name="connsiteY9" fmla="*/ 1062366 h 1341346"/>
                <a:gd name="connsiteX10" fmla="*/ 8019 w 705637"/>
                <a:gd name="connsiteY10" fmla="*/ 1003592 h 1341346"/>
                <a:gd name="connsiteX11" fmla="*/ 6845 w 705637"/>
                <a:gd name="connsiteY11" fmla="*/ 1003592 h 1341346"/>
                <a:gd name="connsiteX12" fmla="*/ 6845 w 705637"/>
                <a:gd name="connsiteY12" fmla="*/ 991950 h 1341346"/>
                <a:gd name="connsiteX13" fmla="*/ 0 w 705637"/>
                <a:gd name="connsiteY13" fmla="*/ 884987 h 1341346"/>
                <a:gd name="connsiteX14" fmla="*/ 6845 w 705637"/>
                <a:gd name="connsiteY14" fmla="*/ 371931 h 1341346"/>
                <a:gd name="connsiteX15" fmla="*/ 9117 w 705637"/>
                <a:gd name="connsiteY15" fmla="*/ 371931 h 1341346"/>
                <a:gd name="connsiteX16" fmla="*/ 6845 w 705637"/>
                <a:gd name="connsiteY16" fmla="*/ 349396 h 1341346"/>
                <a:gd name="connsiteX17" fmla="*/ 356241 w 705637"/>
                <a:gd name="connsiteY17" fmla="*/ 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16" fmla="*/ 98285 w 705637"/>
                <a:gd name="connsiteY16" fmla="*/ 108339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0" fmla="*/ 0 w 705637"/>
                <a:gd name="connsiteY0" fmla="*/ 884987 h 1341346"/>
                <a:gd name="connsiteX1" fmla="*/ 2955 w 705637"/>
                <a:gd name="connsiteY1" fmla="*/ 531328 h 1341346"/>
                <a:gd name="connsiteX2" fmla="*/ 6845 w 705637"/>
                <a:gd name="connsiteY2" fmla="*/ 371931 h 1341346"/>
                <a:gd name="connsiteX3" fmla="*/ 9117 w 705637"/>
                <a:gd name="connsiteY3" fmla="*/ 371931 h 1341346"/>
                <a:gd name="connsiteX4" fmla="*/ 6845 w 705637"/>
                <a:gd name="connsiteY4" fmla="*/ 349396 h 1341346"/>
                <a:gd name="connsiteX5" fmla="*/ 356241 w 705637"/>
                <a:gd name="connsiteY5" fmla="*/ 0 h 1341346"/>
                <a:gd name="connsiteX6" fmla="*/ 705637 w 705637"/>
                <a:gd name="connsiteY6" fmla="*/ 349396 h 1341346"/>
                <a:gd name="connsiteX7" fmla="*/ 703366 w 705637"/>
                <a:gd name="connsiteY7" fmla="*/ 371931 h 1341346"/>
                <a:gd name="connsiteX8" fmla="*/ 705637 w 705637"/>
                <a:gd name="connsiteY8" fmla="*/ 371931 h 1341346"/>
                <a:gd name="connsiteX9" fmla="*/ 705637 w 705637"/>
                <a:gd name="connsiteY9" fmla="*/ 991950 h 1341346"/>
                <a:gd name="connsiteX10" fmla="*/ 705637 w 705637"/>
                <a:gd name="connsiteY10" fmla="*/ 1003592 h 1341346"/>
                <a:gd name="connsiteX11" fmla="*/ 704464 w 705637"/>
                <a:gd name="connsiteY11" fmla="*/ 1003592 h 1341346"/>
                <a:gd name="connsiteX12" fmla="*/ 698539 w 705637"/>
                <a:gd name="connsiteY12" fmla="*/ 1062366 h 1341346"/>
                <a:gd name="connsiteX13" fmla="*/ 356241 w 705637"/>
                <a:gd name="connsiteY13" fmla="*/ 1341346 h 1341346"/>
                <a:gd name="connsiteX14" fmla="*/ 13944 w 705637"/>
                <a:gd name="connsiteY14" fmla="*/ 1062366 h 1341346"/>
                <a:gd name="connsiteX15" fmla="*/ 8019 w 705637"/>
                <a:gd name="connsiteY15" fmla="*/ 1003592 h 1341346"/>
                <a:gd name="connsiteX0" fmla="*/ 0 w 702682"/>
                <a:gd name="connsiteY0" fmla="*/ 531328 h 1341346"/>
                <a:gd name="connsiteX1" fmla="*/ 3890 w 702682"/>
                <a:gd name="connsiteY1" fmla="*/ 371931 h 1341346"/>
                <a:gd name="connsiteX2" fmla="*/ 6162 w 702682"/>
                <a:gd name="connsiteY2" fmla="*/ 371931 h 1341346"/>
                <a:gd name="connsiteX3" fmla="*/ 3890 w 702682"/>
                <a:gd name="connsiteY3" fmla="*/ 349396 h 1341346"/>
                <a:gd name="connsiteX4" fmla="*/ 353286 w 702682"/>
                <a:gd name="connsiteY4" fmla="*/ 0 h 1341346"/>
                <a:gd name="connsiteX5" fmla="*/ 702682 w 702682"/>
                <a:gd name="connsiteY5" fmla="*/ 349396 h 1341346"/>
                <a:gd name="connsiteX6" fmla="*/ 700411 w 702682"/>
                <a:gd name="connsiteY6" fmla="*/ 371931 h 1341346"/>
                <a:gd name="connsiteX7" fmla="*/ 702682 w 702682"/>
                <a:gd name="connsiteY7" fmla="*/ 371931 h 1341346"/>
                <a:gd name="connsiteX8" fmla="*/ 702682 w 702682"/>
                <a:gd name="connsiteY8" fmla="*/ 991950 h 1341346"/>
                <a:gd name="connsiteX9" fmla="*/ 702682 w 702682"/>
                <a:gd name="connsiteY9" fmla="*/ 1003592 h 1341346"/>
                <a:gd name="connsiteX10" fmla="*/ 701509 w 702682"/>
                <a:gd name="connsiteY10" fmla="*/ 1003592 h 1341346"/>
                <a:gd name="connsiteX11" fmla="*/ 695584 w 702682"/>
                <a:gd name="connsiteY11" fmla="*/ 1062366 h 1341346"/>
                <a:gd name="connsiteX12" fmla="*/ 353286 w 702682"/>
                <a:gd name="connsiteY12" fmla="*/ 1341346 h 1341346"/>
                <a:gd name="connsiteX13" fmla="*/ 10989 w 702682"/>
                <a:gd name="connsiteY13" fmla="*/ 1062366 h 1341346"/>
                <a:gd name="connsiteX14" fmla="*/ 5064 w 702682"/>
                <a:gd name="connsiteY14" fmla="*/ 1003592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2682" h="1341346">
                  <a:moveTo>
                    <a:pt x="0" y="531328"/>
                  </a:moveTo>
                  <a:cubicBezTo>
                    <a:pt x="1141" y="445819"/>
                    <a:pt x="2863" y="398497"/>
                    <a:pt x="3890" y="371931"/>
                  </a:cubicBezTo>
                  <a:lnTo>
                    <a:pt x="6162" y="371931"/>
                  </a:lnTo>
                  <a:lnTo>
                    <a:pt x="3890" y="349396"/>
                  </a:lnTo>
                  <a:cubicBezTo>
                    <a:pt x="3890" y="156430"/>
                    <a:pt x="160320" y="0"/>
                    <a:pt x="353286" y="0"/>
                  </a:cubicBezTo>
                  <a:cubicBezTo>
                    <a:pt x="546252" y="0"/>
                    <a:pt x="702682" y="156430"/>
                    <a:pt x="702682" y="349396"/>
                  </a:cubicBezTo>
                  <a:lnTo>
                    <a:pt x="700411" y="371931"/>
                  </a:lnTo>
                  <a:lnTo>
                    <a:pt x="702682" y="371931"/>
                  </a:lnTo>
                  <a:lnTo>
                    <a:pt x="702682" y="991950"/>
                  </a:lnTo>
                  <a:lnTo>
                    <a:pt x="702682" y="1003592"/>
                  </a:lnTo>
                  <a:lnTo>
                    <a:pt x="701509" y="1003592"/>
                  </a:lnTo>
                  <a:lnTo>
                    <a:pt x="695584" y="1062366"/>
                  </a:lnTo>
                  <a:cubicBezTo>
                    <a:pt x="663004" y="1221579"/>
                    <a:pt x="522131" y="1341346"/>
                    <a:pt x="353286" y="1341346"/>
                  </a:cubicBezTo>
                  <a:cubicBezTo>
                    <a:pt x="184441" y="1341346"/>
                    <a:pt x="43569" y="1221579"/>
                    <a:pt x="10989" y="1062366"/>
                  </a:cubicBezTo>
                  <a:lnTo>
                    <a:pt x="5064" y="1003592"/>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rot="1800000">
              <a:off x="1549664" y="3601099"/>
              <a:ext cx="231223"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49396 w 702020"/>
                <a:gd name="connsiteY0" fmla="*/ 0 h 1341346"/>
                <a:gd name="connsiteX1" fmla="*/ 698792 w 702020"/>
                <a:gd name="connsiteY1" fmla="*/ 349396 h 1341346"/>
                <a:gd name="connsiteX2" fmla="*/ 696521 w 702020"/>
                <a:gd name="connsiteY2" fmla="*/ 371931 h 1341346"/>
                <a:gd name="connsiteX3" fmla="*/ 698792 w 702020"/>
                <a:gd name="connsiteY3" fmla="*/ 371931 h 1341346"/>
                <a:gd name="connsiteX4" fmla="*/ 702020 w 702020"/>
                <a:gd name="connsiteY4" fmla="*/ 621202 h 1341346"/>
                <a:gd name="connsiteX5" fmla="*/ 698792 w 702020"/>
                <a:gd name="connsiteY5" fmla="*/ 991950 h 1341346"/>
                <a:gd name="connsiteX6" fmla="*/ 698792 w 702020"/>
                <a:gd name="connsiteY6" fmla="*/ 1003592 h 1341346"/>
                <a:gd name="connsiteX7" fmla="*/ 697619 w 702020"/>
                <a:gd name="connsiteY7" fmla="*/ 1003592 h 1341346"/>
                <a:gd name="connsiteX8" fmla="*/ 691694 w 702020"/>
                <a:gd name="connsiteY8" fmla="*/ 1062366 h 1341346"/>
                <a:gd name="connsiteX9" fmla="*/ 349396 w 702020"/>
                <a:gd name="connsiteY9" fmla="*/ 1341346 h 1341346"/>
                <a:gd name="connsiteX10" fmla="*/ 7099 w 702020"/>
                <a:gd name="connsiteY10" fmla="*/ 1062366 h 1341346"/>
                <a:gd name="connsiteX11" fmla="*/ 1174 w 702020"/>
                <a:gd name="connsiteY11" fmla="*/ 1003592 h 1341346"/>
                <a:gd name="connsiteX12" fmla="*/ 0 w 702020"/>
                <a:gd name="connsiteY12" fmla="*/ 1003592 h 1341346"/>
                <a:gd name="connsiteX13" fmla="*/ 0 w 702020"/>
                <a:gd name="connsiteY13" fmla="*/ 991950 h 1341346"/>
                <a:gd name="connsiteX14" fmla="*/ 0 w 702020"/>
                <a:gd name="connsiteY14" fmla="*/ 371931 h 1341346"/>
                <a:gd name="connsiteX15" fmla="*/ 2272 w 702020"/>
                <a:gd name="connsiteY15" fmla="*/ 371931 h 1341346"/>
                <a:gd name="connsiteX16" fmla="*/ 0 w 702020"/>
                <a:gd name="connsiteY16" fmla="*/ 349396 h 1341346"/>
                <a:gd name="connsiteX17" fmla="*/ 349396 w 702020"/>
                <a:gd name="connsiteY17" fmla="*/ 0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96749"/>
                <a:gd name="connsiteY0" fmla="*/ 621202 h 1341346"/>
                <a:gd name="connsiteX1" fmla="*/ 698792 w 796749"/>
                <a:gd name="connsiteY1" fmla="*/ 991950 h 1341346"/>
                <a:gd name="connsiteX2" fmla="*/ 698792 w 796749"/>
                <a:gd name="connsiteY2" fmla="*/ 1003592 h 1341346"/>
                <a:gd name="connsiteX3" fmla="*/ 697619 w 796749"/>
                <a:gd name="connsiteY3" fmla="*/ 1003592 h 1341346"/>
                <a:gd name="connsiteX4" fmla="*/ 691694 w 796749"/>
                <a:gd name="connsiteY4" fmla="*/ 1062366 h 1341346"/>
                <a:gd name="connsiteX5" fmla="*/ 349396 w 796749"/>
                <a:gd name="connsiteY5" fmla="*/ 1341346 h 1341346"/>
                <a:gd name="connsiteX6" fmla="*/ 7099 w 796749"/>
                <a:gd name="connsiteY6" fmla="*/ 1062366 h 1341346"/>
                <a:gd name="connsiteX7" fmla="*/ 1174 w 796749"/>
                <a:gd name="connsiteY7" fmla="*/ 1003592 h 1341346"/>
                <a:gd name="connsiteX8" fmla="*/ 0 w 796749"/>
                <a:gd name="connsiteY8" fmla="*/ 1003592 h 1341346"/>
                <a:gd name="connsiteX9" fmla="*/ 0 w 796749"/>
                <a:gd name="connsiteY9" fmla="*/ 991950 h 1341346"/>
                <a:gd name="connsiteX10" fmla="*/ 0 w 796749"/>
                <a:gd name="connsiteY10" fmla="*/ 371931 h 1341346"/>
                <a:gd name="connsiteX11" fmla="*/ 2272 w 796749"/>
                <a:gd name="connsiteY11" fmla="*/ 371931 h 1341346"/>
                <a:gd name="connsiteX12" fmla="*/ 0 w 796749"/>
                <a:gd name="connsiteY12" fmla="*/ 349396 h 1341346"/>
                <a:gd name="connsiteX13" fmla="*/ 349396 w 796749"/>
                <a:gd name="connsiteY13" fmla="*/ 0 h 1341346"/>
                <a:gd name="connsiteX14" fmla="*/ 698792 w 796749"/>
                <a:gd name="connsiteY14" fmla="*/ 349396 h 1341346"/>
                <a:gd name="connsiteX15" fmla="*/ 696521 w 796749"/>
                <a:gd name="connsiteY15" fmla="*/ 371931 h 1341346"/>
                <a:gd name="connsiteX16" fmla="*/ 790232 w 796749"/>
                <a:gd name="connsiteY16" fmla="*/ 463371 h 1341346"/>
                <a:gd name="connsiteX17" fmla="*/ 788701 w 796749"/>
                <a:gd name="connsiteY17" fmla="*/ 453839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02020"/>
                <a:gd name="connsiteY0" fmla="*/ 621202 h 1341346"/>
                <a:gd name="connsiteX1" fmla="*/ 698792 w 702020"/>
                <a:gd name="connsiteY1" fmla="*/ 991950 h 1341346"/>
                <a:gd name="connsiteX2" fmla="*/ 698792 w 702020"/>
                <a:gd name="connsiteY2" fmla="*/ 1003592 h 1341346"/>
                <a:gd name="connsiteX3" fmla="*/ 697619 w 702020"/>
                <a:gd name="connsiteY3" fmla="*/ 1003592 h 1341346"/>
                <a:gd name="connsiteX4" fmla="*/ 691694 w 702020"/>
                <a:gd name="connsiteY4" fmla="*/ 1062366 h 1341346"/>
                <a:gd name="connsiteX5" fmla="*/ 349396 w 702020"/>
                <a:gd name="connsiteY5" fmla="*/ 1341346 h 1341346"/>
                <a:gd name="connsiteX6" fmla="*/ 7099 w 702020"/>
                <a:gd name="connsiteY6" fmla="*/ 1062366 h 1341346"/>
                <a:gd name="connsiteX7" fmla="*/ 1174 w 702020"/>
                <a:gd name="connsiteY7" fmla="*/ 1003592 h 1341346"/>
                <a:gd name="connsiteX8" fmla="*/ 0 w 702020"/>
                <a:gd name="connsiteY8" fmla="*/ 1003592 h 1341346"/>
                <a:gd name="connsiteX9" fmla="*/ 0 w 702020"/>
                <a:gd name="connsiteY9" fmla="*/ 991950 h 1341346"/>
                <a:gd name="connsiteX10" fmla="*/ 0 w 702020"/>
                <a:gd name="connsiteY10" fmla="*/ 371931 h 1341346"/>
                <a:gd name="connsiteX11" fmla="*/ 2272 w 702020"/>
                <a:gd name="connsiteY11" fmla="*/ 371931 h 1341346"/>
                <a:gd name="connsiteX12" fmla="*/ 0 w 702020"/>
                <a:gd name="connsiteY12" fmla="*/ 349396 h 1341346"/>
                <a:gd name="connsiteX13" fmla="*/ 349396 w 702020"/>
                <a:gd name="connsiteY13" fmla="*/ 0 h 1341346"/>
                <a:gd name="connsiteX14" fmla="*/ 698792 w 702020"/>
                <a:gd name="connsiteY14" fmla="*/ 349396 h 1341346"/>
                <a:gd name="connsiteX15" fmla="*/ 696521 w 702020"/>
                <a:gd name="connsiteY15" fmla="*/ 371931 h 1341346"/>
                <a:gd name="connsiteX0" fmla="*/ 702020 w 705256"/>
                <a:gd name="connsiteY0" fmla="*/ 621202 h 1341346"/>
                <a:gd name="connsiteX1" fmla="*/ 705256 w 705256"/>
                <a:gd name="connsiteY1" fmla="*/ 817307 h 1341346"/>
                <a:gd name="connsiteX2" fmla="*/ 698792 w 705256"/>
                <a:gd name="connsiteY2" fmla="*/ 991950 h 1341346"/>
                <a:gd name="connsiteX3" fmla="*/ 698792 w 705256"/>
                <a:gd name="connsiteY3" fmla="*/ 1003592 h 1341346"/>
                <a:gd name="connsiteX4" fmla="*/ 697619 w 705256"/>
                <a:gd name="connsiteY4" fmla="*/ 1003592 h 1341346"/>
                <a:gd name="connsiteX5" fmla="*/ 691694 w 705256"/>
                <a:gd name="connsiteY5" fmla="*/ 1062366 h 1341346"/>
                <a:gd name="connsiteX6" fmla="*/ 349396 w 705256"/>
                <a:gd name="connsiteY6" fmla="*/ 1341346 h 1341346"/>
                <a:gd name="connsiteX7" fmla="*/ 7099 w 705256"/>
                <a:gd name="connsiteY7" fmla="*/ 1062366 h 1341346"/>
                <a:gd name="connsiteX8" fmla="*/ 1174 w 705256"/>
                <a:gd name="connsiteY8" fmla="*/ 1003592 h 1341346"/>
                <a:gd name="connsiteX9" fmla="*/ 0 w 705256"/>
                <a:gd name="connsiteY9" fmla="*/ 1003592 h 1341346"/>
                <a:gd name="connsiteX10" fmla="*/ 0 w 705256"/>
                <a:gd name="connsiteY10" fmla="*/ 991950 h 1341346"/>
                <a:gd name="connsiteX11" fmla="*/ 0 w 705256"/>
                <a:gd name="connsiteY11" fmla="*/ 371931 h 1341346"/>
                <a:gd name="connsiteX12" fmla="*/ 2272 w 705256"/>
                <a:gd name="connsiteY12" fmla="*/ 371931 h 1341346"/>
                <a:gd name="connsiteX13" fmla="*/ 0 w 705256"/>
                <a:gd name="connsiteY13" fmla="*/ 349396 h 1341346"/>
                <a:gd name="connsiteX14" fmla="*/ 349396 w 705256"/>
                <a:gd name="connsiteY14" fmla="*/ 0 h 1341346"/>
                <a:gd name="connsiteX15" fmla="*/ 698792 w 705256"/>
                <a:gd name="connsiteY15" fmla="*/ 349396 h 1341346"/>
                <a:gd name="connsiteX16" fmla="*/ 696521 w 705256"/>
                <a:gd name="connsiteY16" fmla="*/ 371931 h 1341346"/>
                <a:gd name="connsiteX0" fmla="*/ 705256 w 705256"/>
                <a:gd name="connsiteY0" fmla="*/ 817307 h 1341346"/>
                <a:gd name="connsiteX1" fmla="*/ 698792 w 705256"/>
                <a:gd name="connsiteY1" fmla="*/ 991950 h 1341346"/>
                <a:gd name="connsiteX2" fmla="*/ 698792 w 705256"/>
                <a:gd name="connsiteY2" fmla="*/ 1003592 h 1341346"/>
                <a:gd name="connsiteX3" fmla="*/ 697619 w 705256"/>
                <a:gd name="connsiteY3" fmla="*/ 1003592 h 1341346"/>
                <a:gd name="connsiteX4" fmla="*/ 691694 w 705256"/>
                <a:gd name="connsiteY4" fmla="*/ 1062366 h 1341346"/>
                <a:gd name="connsiteX5" fmla="*/ 349396 w 705256"/>
                <a:gd name="connsiteY5" fmla="*/ 1341346 h 1341346"/>
                <a:gd name="connsiteX6" fmla="*/ 7099 w 705256"/>
                <a:gd name="connsiteY6" fmla="*/ 1062366 h 1341346"/>
                <a:gd name="connsiteX7" fmla="*/ 1174 w 705256"/>
                <a:gd name="connsiteY7" fmla="*/ 1003592 h 1341346"/>
                <a:gd name="connsiteX8" fmla="*/ 0 w 705256"/>
                <a:gd name="connsiteY8" fmla="*/ 1003592 h 1341346"/>
                <a:gd name="connsiteX9" fmla="*/ 0 w 705256"/>
                <a:gd name="connsiteY9" fmla="*/ 991950 h 1341346"/>
                <a:gd name="connsiteX10" fmla="*/ 0 w 705256"/>
                <a:gd name="connsiteY10" fmla="*/ 371931 h 1341346"/>
                <a:gd name="connsiteX11" fmla="*/ 2272 w 705256"/>
                <a:gd name="connsiteY11" fmla="*/ 371931 h 1341346"/>
                <a:gd name="connsiteX12" fmla="*/ 0 w 705256"/>
                <a:gd name="connsiteY12" fmla="*/ 349396 h 1341346"/>
                <a:gd name="connsiteX13" fmla="*/ 349396 w 705256"/>
                <a:gd name="connsiteY13" fmla="*/ 0 h 1341346"/>
                <a:gd name="connsiteX14" fmla="*/ 698792 w 705256"/>
                <a:gd name="connsiteY14" fmla="*/ 349396 h 1341346"/>
                <a:gd name="connsiteX15" fmla="*/ 696521 w 705256"/>
                <a:gd name="connsiteY15" fmla="*/ 371931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256" h="1341346">
                  <a:moveTo>
                    <a:pt x="705256" y="817307"/>
                  </a:moveTo>
                  <a:lnTo>
                    <a:pt x="698792" y="991950"/>
                  </a:lnTo>
                  <a:lnTo>
                    <a:pt x="698792" y="1003592"/>
                  </a:lnTo>
                  <a:lnTo>
                    <a:pt x="697619" y="1003592"/>
                  </a:lnTo>
                  <a:lnTo>
                    <a:pt x="691694" y="1062366"/>
                  </a:lnTo>
                  <a:cubicBezTo>
                    <a:pt x="659114" y="1221579"/>
                    <a:pt x="518241" y="1341346"/>
                    <a:pt x="349396" y="1341346"/>
                  </a:cubicBezTo>
                  <a:cubicBezTo>
                    <a:pt x="180551" y="1341346"/>
                    <a:pt x="39679" y="1221579"/>
                    <a:pt x="7099" y="1062366"/>
                  </a:cubicBezTo>
                  <a:lnTo>
                    <a:pt x="1174" y="1003592"/>
                  </a:lnTo>
                  <a:lnTo>
                    <a:pt x="0" y="1003592"/>
                  </a:lnTo>
                  <a:lnTo>
                    <a:pt x="0" y="991950"/>
                  </a:lnTo>
                  <a:lnTo>
                    <a:pt x="0" y="371931"/>
                  </a:lnTo>
                  <a:lnTo>
                    <a:pt x="2272" y="371931"/>
                  </a:lnTo>
                  <a:lnTo>
                    <a:pt x="0" y="349396"/>
                  </a:lnTo>
                  <a:cubicBezTo>
                    <a:pt x="0" y="156430"/>
                    <a:pt x="156430" y="0"/>
                    <a:pt x="349396" y="0"/>
                  </a:cubicBezTo>
                  <a:cubicBezTo>
                    <a:pt x="542362" y="0"/>
                    <a:pt x="698792" y="156430"/>
                    <a:pt x="698792" y="349396"/>
                  </a:cubicBezTo>
                  <a:lnTo>
                    <a:pt x="696521" y="371931"/>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834662" y="3149272"/>
            <a:ext cx="1058540" cy="397545"/>
          </a:xfrm>
          <a:prstGeom prst="rect">
            <a:avLst/>
          </a:prstGeom>
        </p:spPr>
        <p:txBody>
          <a:bodyPr vert="horz" wrap="square" lIns="0" tIns="12700" rIns="0" bIns="0" rtlCol="0">
            <a:spAutoFit/>
          </a:bodyPr>
          <a:lstStyle/>
          <a:p>
            <a:pPr marL="12700" algn="ctr">
              <a:lnSpc>
                <a:spcPct val="100000"/>
              </a:lnSpc>
              <a:spcBef>
                <a:spcPts val="100"/>
              </a:spcBef>
            </a:pPr>
            <a:r>
              <a:rPr sz="2500" b="1" dirty="0">
                <a:solidFill>
                  <a:srgbClr val="0082CC"/>
                </a:solidFill>
                <a:latin typeface="Arial"/>
                <a:cs typeface="Arial"/>
              </a:rPr>
              <a:t>1</a:t>
            </a:r>
            <a:r>
              <a:rPr sz="2500" b="1" spc="30" dirty="0">
                <a:solidFill>
                  <a:srgbClr val="0082CC"/>
                </a:solidFill>
                <a:latin typeface="Arial"/>
                <a:cs typeface="Arial"/>
              </a:rPr>
              <a:t> </a:t>
            </a:r>
            <a:r>
              <a:rPr sz="2500" b="1" dirty="0">
                <a:solidFill>
                  <a:srgbClr val="0082CC"/>
                </a:solidFill>
                <a:latin typeface="Arial"/>
                <a:cs typeface="Arial"/>
              </a:rPr>
              <a:t>in</a:t>
            </a:r>
            <a:r>
              <a:rPr sz="2500" b="1" spc="30" dirty="0">
                <a:solidFill>
                  <a:srgbClr val="0082CC"/>
                </a:solidFill>
                <a:latin typeface="Arial"/>
                <a:cs typeface="Arial"/>
              </a:rPr>
              <a:t> </a:t>
            </a:r>
            <a:r>
              <a:rPr sz="2500" b="1" spc="-50" dirty="0">
                <a:solidFill>
                  <a:srgbClr val="0082CC"/>
                </a:solidFill>
                <a:latin typeface="Arial"/>
                <a:cs typeface="Arial"/>
              </a:rPr>
              <a:t>2</a:t>
            </a:r>
            <a:endParaRPr sz="2500" b="1" dirty="0">
              <a:solidFill>
                <a:srgbClr val="0082CC"/>
              </a:solidFill>
              <a:latin typeface="Arial"/>
              <a:cs typeface="Arial"/>
            </a:endParaRPr>
          </a:p>
        </p:txBody>
      </p:sp>
      <p:sp>
        <p:nvSpPr>
          <p:cNvPr id="4" name="object 4"/>
          <p:cNvSpPr txBox="1"/>
          <p:nvPr/>
        </p:nvSpPr>
        <p:spPr>
          <a:xfrm>
            <a:off x="4033569" y="3149272"/>
            <a:ext cx="1031334" cy="397545"/>
          </a:xfrm>
          <a:prstGeom prst="rect">
            <a:avLst/>
          </a:prstGeom>
        </p:spPr>
        <p:txBody>
          <a:bodyPr vert="horz" wrap="square" lIns="0" tIns="12700" rIns="0" bIns="0" rtlCol="0">
            <a:spAutoFit/>
          </a:bodyPr>
          <a:lstStyle/>
          <a:p>
            <a:pPr marL="12700" algn="ctr">
              <a:lnSpc>
                <a:spcPct val="100000"/>
              </a:lnSpc>
              <a:spcBef>
                <a:spcPts val="100"/>
              </a:spcBef>
            </a:pPr>
            <a:r>
              <a:rPr sz="2500" b="1" dirty="0">
                <a:solidFill>
                  <a:srgbClr val="0082CC"/>
                </a:solidFill>
                <a:latin typeface="Arial"/>
                <a:cs typeface="Arial"/>
              </a:rPr>
              <a:t>1</a:t>
            </a:r>
            <a:r>
              <a:rPr sz="2500" b="1" spc="30" dirty="0">
                <a:solidFill>
                  <a:srgbClr val="0082CC"/>
                </a:solidFill>
                <a:latin typeface="Arial"/>
                <a:cs typeface="Arial"/>
              </a:rPr>
              <a:t> </a:t>
            </a:r>
            <a:r>
              <a:rPr sz="2500" b="1" dirty="0">
                <a:solidFill>
                  <a:srgbClr val="0082CC"/>
                </a:solidFill>
                <a:latin typeface="Arial"/>
                <a:cs typeface="Arial"/>
              </a:rPr>
              <a:t>in</a:t>
            </a:r>
            <a:r>
              <a:rPr sz="2500" b="1" spc="30" dirty="0">
                <a:solidFill>
                  <a:srgbClr val="0082CC"/>
                </a:solidFill>
                <a:latin typeface="Arial"/>
                <a:cs typeface="Arial"/>
              </a:rPr>
              <a:t> </a:t>
            </a:r>
            <a:r>
              <a:rPr sz="2500" b="1" spc="-50" dirty="0">
                <a:solidFill>
                  <a:srgbClr val="0082CC"/>
                </a:solidFill>
                <a:latin typeface="Arial"/>
                <a:cs typeface="Arial"/>
              </a:rPr>
              <a:t>3</a:t>
            </a:r>
            <a:endParaRPr sz="2500" b="1" dirty="0">
              <a:solidFill>
                <a:srgbClr val="0082CC"/>
              </a:solidFill>
              <a:latin typeface="Arial"/>
              <a:cs typeface="Arial"/>
            </a:endParaRPr>
          </a:p>
        </p:txBody>
      </p:sp>
      <p:sp>
        <p:nvSpPr>
          <p:cNvPr id="5" name="object 5"/>
          <p:cNvSpPr txBox="1"/>
          <p:nvPr/>
        </p:nvSpPr>
        <p:spPr>
          <a:xfrm>
            <a:off x="5812521" y="3348044"/>
            <a:ext cx="1670996" cy="843821"/>
          </a:xfrm>
          <a:prstGeom prst="rect">
            <a:avLst/>
          </a:prstGeom>
        </p:spPr>
        <p:txBody>
          <a:bodyPr vert="horz" wrap="square" lIns="0" tIns="12700" rIns="0" bIns="0" rtlCol="0">
            <a:spAutoFit/>
          </a:bodyPr>
          <a:lstStyle/>
          <a:p>
            <a:pPr marL="12700" marR="5080">
              <a:lnSpc>
                <a:spcPct val="100000"/>
              </a:lnSpc>
              <a:spcBef>
                <a:spcPts val="100"/>
              </a:spcBef>
            </a:pPr>
            <a:r>
              <a:rPr sz="1800" b="1" dirty="0">
                <a:solidFill>
                  <a:srgbClr val="0082CC"/>
                </a:solidFill>
                <a:latin typeface="+mj-lt"/>
                <a:cs typeface="Tahoma"/>
              </a:rPr>
              <a:t>May</a:t>
            </a:r>
            <a:r>
              <a:rPr sz="1800" b="1" spc="-65" dirty="0">
                <a:solidFill>
                  <a:srgbClr val="0082CC"/>
                </a:solidFill>
                <a:latin typeface="+mj-lt"/>
                <a:cs typeface="Tahoma"/>
              </a:rPr>
              <a:t> </a:t>
            </a:r>
            <a:r>
              <a:rPr sz="1800" b="1" spc="-10" dirty="0">
                <a:solidFill>
                  <a:srgbClr val="0082CC"/>
                </a:solidFill>
                <a:latin typeface="+mj-lt"/>
                <a:cs typeface="Tahoma"/>
              </a:rPr>
              <a:t>develop </a:t>
            </a:r>
            <a:r>
              <a:rPr sz="1800" b="1" dirty="0">
                <a:solidFill>
                  <a:srgbClr val="0082CC"/>
                </a:solidFill>
                <a:latin typeface="+mj-lt"/>
                <a:cs typeface="Tahoma"/>
              </a:rPr>
              <a:t>cancer</a:t>
            </a:r>
            <a:r>
              <a:rPr sz="1800" b="1" spc="-50" dirty="0">
                <a:solidFill>
                  <a:srgbClr val="0082CC"/>
                </a:solidFill>
                <a:latin typeface="+mj-lt"/>
                <a:cs typeface="Tahoma"/>
              </a:rPr>
              <a:t> </a:t>
            </a:r>
            <a:r>
              <a:rPr sz="1800" b="1" spc="-55" dirty="0">
                <a:solidFill>
                  <a:srgbClr val="0082CC"/>
                </a:solidFill>
                <a:latin typeface="+mj-lt"/>
                <a:cs typeface="Tahoma"/>
              </a:rPr>
              <a:t>in</a:t>
            </a:r>
            <a:r>
              <a:rPr sz="1800" b="1" spc="-50" dirty="0">
                <a:solidFill>
                  <a:srgbClr val="0082CC"/>
                </a:solidFill>
                <a:latin typeface="+mj-lt"/>
                <a:cs typeface="Tahoma"/>
              </a:rPr>
              <a:t> </a:t>
            </a:r>
            <a:r>
              <a:rPr sz="1800" b="1" spc="-65" dirty="0">
                <a:solidFill>
                  <a:srgbClr val="0082CC"/>
                </a:solidFill>
                <a:latin typeface="+mj-lt"/>
                <a:cs typeface="Tahoma"/>
              </a:rPr>
              <a:t>their </a:t>
            </a:r>
            <a:r>
              <a:rPr sz="1800" b="1" spc="-10" dirty="0">
                <a:solidFill>
                  <a:srgbClr val="0082CC"/>
                </a:solidFill>
                <a:latin typeface="+mj-lt"/>
                <a:cs typeface="Tahoma"/>
              </a:rPr>
              <a:t>lifetime</a:t>
            </a:r>
            <a:endParaRPr sz="1800" b="1" dirty="0">
              <a:solidFill>
                <a:srgbClr val="0082CC"/>
              </a:solidFill>
              <a:latin typeface="+mj-lt"/>
              <a:cs typeface="Tahoma"/>
            </a:endParaRPr>
          </a:p>
        </p:txBody>
      </p:sp>
      <p:sp>
        <p:nvSpPr>
          <p:cNvPr id="6" name="object 6"/>
          <p:cNvSpPr txBox="1"/>
          <p:nvPr/>
        </p:nvSpPr>
        <p:spPr>
          <a:xfrm>
            <a:off x="1834661" y="3699035"/>
            <a:ext cx="1058540" cy="320601"/>
          </a:xfrm>
          <a:prstGeom prst="rect">
            <a:avLst/>
          </a:prstGeom>
        </p:spPr>
        <p:txBody>
          <a:bodyPr vert="horz" wrap="square" lIns="0" tIns="12700" rIns="0" bIns="0" rtlCol="0">
            <a:spAutoFit/>
          </a:bodyPr>
          <a:lstStyle/>
          <a:p>
            <a:pPr marL="12700" algn="ctr">
              <a:lnSpc>
                <a:spcPct val="100000"/>
              </a:lnSpc>
              <a:spcBef>
                <a:spcPts val="100"/>
              </a:spcBef>
            </a:pPr>
            <a:r>
              <a:rPr sz="2000" spc="-105" dirty="0">
                <a:solidFill>
                  <a:srgbClr val="515254"/>
                </a:solidFill>
                <a:latin typeface="+mj-lt"/>
                <a:cs typeface="Cambria"/>
              </a:rPr>
              <a:t>Men</a:t>
            </a:r>
            <a:endParaRPr sz="1600" dirty="0">
              <a:latin typeface="+mj-lt"/>
              <a:cs typeface="Cambria"/>
            </a:endParaRPr>
          </a:p>
        </p:txBody>
      </p:sp>
      <p:sp>
        <p:nvSpPr>
          <p:cNvPr id="7" name="object 7"/>
          <p:cNvSpPr txBox="1"/>
          <p:nvPr/>
        </p:nvSpPr>
        <p:spPr>
          <a:xfrm>
            <a:off x="4033568" y="3699035"/>
            <a:ext cx="1031334" cy="320601"/>
          </a:xfrm>
          <a:prstGeom prst="rect">
            <a:avLst/>
          </a:prstGeom>
        </p:spPr>
        <p:txBody>
          <a:bodyPr vert="horz" wrap="square" lIns="0" tIns="12700" rIns="0" bIns="0" rtlCol="0">
            <a:spAutoFit/>
          </a:bodyPr>
          <a:lstStyle/>
          <a:p>
            <a:pPr marL="12700" algn="ctr">
              <a:lnSpc>
                <a:spcPct val="100000"/>
              </a:lnSpc>
              <a:spcBef>
                <a:spcPts val="100"/>
              </a:spcBef>
            </a:pPr>
            <a:r>
              <a:rPr sz="2000" spc="-110" dirty="0">
                <a:solidFill>
                  <a:srgbClr val="515254"/>
                </a:solidFill>
                <a:latin typeface="+mj-lt"/>
                <a:cs typeface="Cambria"/>
              </a:rPr>
              <a:t>Women</a:t>
            </a:r>
            <a:endParaRPr sz="2000" dirty="0">
              <a:latin typeface="+mj-lt"/>
              <a:cs typeface="Cambria"/>
            </a:endParaRPr>
          </a:p>
        </p:txBody>
      </p:sp>
      <p:sp>
        <p:nvSpPr>
          <p:cNvPr id="10" name="object 10"/>
          <p:cNvSpPr txBox="1"/>
          <p:nvPr/>
        </p:nvSpPr>
        <p:spPr>
          <a:xfrm>
            <a:off x="1334555" y="5422303"/>
            <a:ext cx="2775213" cy="1825500"/>
          </a:xfrm>
          <a:prstGeom prst="rect">
            <a:avLst/>
          </a:prstGeom>
        </p:spPr>
        <p:txBody>
          <a:bodyPr vert="horz" wrap="square" lIns="0" tIns="260985" rIns="0" bIns="0" rtlCol="0">
            <a:spAutoFit/>
          </a:bodyPr>
          <a:lstStyle/>
          <a:p>
            <a:pPr algn="ctr">
              <a:lnSpc>
                <a:spcPct val="100000"/>
              </a:lnSpc>
              <a:spcBef>
                <a:spcPts val="2055"/>
              </a:spcBef>
            </a:pPr>
            <a:r>
              <a:rPr sz="4000" spc="105" dirty="0">
                <a:solidFill>
                  <a:srgbClr val="0082CC"/>
                </a:solidFill>
                <a:latin typeface="Arial"/>
                <a:cs typeface="Arial"/>
              </a:rPr>
              <a:t>34%</a:t>
            </a:r>
            <a:endParaRPr sz="4000" dirty="0">
              <a:solidFill>
                <a:srgbClr val="0082CC"/>
              </a:solidFill>
              <a:latin typeface="Arial"/>
              <a:cs typeface="Arial"/>
            </a:endParaRPr>
          </a:p>
          <a:p>
            <a:pPr marL="12700" marR="5080" algn="ctr">
              <a:lnSpc>
                <a:spcPct val="100000"/>
              </a:lnSpc>
              <a:spcBef>
                <a:spcPts val="885"/>
              </a:spcBef>
            </a:pPr>
            <a:r>
              <a:rPr sz="1800" spc="-90" dirty="0">
                <a:solidFill>
                  <a:srgbClr val="515254"/>
                </a:solidFill>
                <a:latin typeface="+mj-lt"/>
                <a:cs typeface="Cambria"/>
              </a:rPr>
              <a:t>of</a:t>
            </a:r>
            <a:r>
              <a:rPr sz="1800" spc="-35" dirty="0">
                <a:solidFill>
                  <a:srgbClr val="515254"/>
                </a:solidFill>
                <a:latin typeface="+mj-lt"/>
                <a:cs typeface="Cambria"/>
              </a:rPr>
              <a:t> </a:t>
            </a:r>
            <a:r>
              <a:rPr sz="1800" spc="-120" dirty="0">
                <a:solidFill>
                  <a:srgbClr val="515254"/>
                </a:solidFill>
                <a:latin typeface="+mj-lt"/>
                <a:cs typeface="Cambria"/>
              </a:rPr>
              <a:t>cancer</a:t>
            </a:r>
            <a:r>
              <a:rPr sz="1800" spc="-35" dirty="0">
                <a:solidFill>
                  <a:srgbClr val="515254"/>
                </a:solidFill>
                <a:latin typeface="+mj-lt"/>
                <a:cs typeface="Cambria"/>
              </a:rPr>
              <a:t> </a:t>
            </a:r>
            <a:r>
              <a:rPr sz="1800" spc="-140" dirty="0">
                <a:solidFill>
                  <a:srgbClr val="515254"/>
                </a:solidFill>
                <a:latin typeface="+mj-lt"/>
                <a:cs typeface="Cambria"/>
              </a:rPr>
              <a:t>survivors</a:t>
            </a:r>
            <a:r>
              <a:rPr sz="1800" spc="-35" dirty="0">
                <a:solidFill>
                  <a:srgbClr val="515254"/>
                </a:solidFill>
                <a:latin typeface="+mj-lt"/>
                <a:cs typeface="Cambria"/>
              </a:rPr>
              <a:t> </a:t>
            </a:r>
            <a:r>
              <a:rPr sz="1800" spc="-20" dirty="0">
                <a:solidFill>
                  <a:srgbClr val="515254"/>
                </a:solidFill>
                <a:latin typeface="+mj-lt"/>
                <a:cs typeface="Cambria"/>
              </a:rPr>
              <a:t>will </a:t>
            </a:r>
            <a:r>
              <a:rPr sz="1800" spc="-165" dirty="0">
                <a:solidFill>
                  <a:srgbClr val="515254"/>
                </a:solidFill>
                <a:latin typeface="+mj-lt"/>
                <a:cs typeface="Cambria"/>
              </a:rPr>
              <a:t>have</a:t>
            </a:r>
            <a:r>
              <a:rPr sz="1800" spc="-50" dirty="0">
                <a:solidFill>
                  <a:srgbClr val="515254"/>
                </a:solidFill>
                <a:latin typeface="+mj-lt"/>
                <a:cs typeface="Cambria"/>
              </a:rPr>
              <a:t> </a:t>
            </a:r>
            <a:r>
              <a:rPr sz="1800" spc="-110" dirty="0">
                <a:solidFill>
                  <a:srgbClr val="515254"/>
                </a:solidFill>
                <a:latin typeface="+mj-lt"/>
                <a:cs typeface="Cambria"/>
              </a:rPr>
              <a:t>to</a:t>
            </a:r>
            <a:r>
              <a:rPr sz="1800" spc="-45" dirty="0">
                <a:solidFill>
                  <a:srgbClr val="515254"/>
                </a:solidFill>
                <a:latin typeface="+mj-lt"/>
                <a:cs typeface="Cambria"/>
              </a:rPr>
              <a:t> </a:t>
            </a:r>
            <a:r>
              <a:rPr sz="1800" spc="-155" dirty="0">
                <a:solidFill>
                  <a:srgbClr val="515254"/>
                </a:solidFill>
                <a:latin typeface="+mj-lt"/>
                <a:cs typeface="Cambria"/>
              </a:rPr>
              <a:t>borrow</a:t>
            </a:r>
            <a:r>
              <a:rPr sz="1800" spc="-45" dirty="0">
                <a:solidFill>
                  <a:srgbClr val="515254"/>
                </a:solidFill>
                <a:latin typeface="+mj-lt"/>
                <a:cs typeface="Cambria"/>
              </a:rPr>
              <a:t> </a:t>
            </a:r>
            <a:r>
              <a:rPr sz="1800" spc="-160" dirty="0">
                <a:solidFill>
                  <a:srgbClr val="515254"/>
                </a:solidFill>
                <a:latin typeface="+mj-lt"/>
                <a:cs typeface="Cambria"/>
              </a:rPr>
              <a:t>money</a:t>
            </a:r>
            <a:r>
              <a:rPr sz="1800" spc="-50" dirty="0">
                <a:solidFill>
                  <a:srgbClr val="515254"/>
                </a:solidFill>
                <a:latin typeface="+mj-lt"/>
                <a:cs typeface="Cambria"/>
              </a:rPr>
              <a:t> </a:t>
            </a:r>
            <a:r>
              <a:rPr sz="1800" spc="-65" dirty="0">
                <a:solidFill>
                  <a:srgbClr val="515254"/>
                </a:solidFill>
                <a:latin typeface="+mj-lt"/>
                <a:cs typeface="Cambria"/>
              </a:rPr>
              <a:t>to </a:t>
            </a:r>
            <a:r>
              <a:rPr sz="1800" spc="-165" dirty="0">
                <a:solidFill>
                  <a:srgbClr val="515254"/>
                </a:solidFill>
                <a:latin typeface="+mj-lt"/>
                <a:cs typeface="Cambria"/>
              </a:rPr>
              <a:t>pay</a:t>
            </a:r>
            <a:r>
              <a:rPr sz="1800" spc="-40" dirty="0">
                <a:solidFill>
                  <a:srgbClr val="515254"/>
                </a:solidFill>
                <a:latin typeface="+mj-lt"/>
                <a:cs typeface="Cambria"/>
              </a:rPr>
              <a:t> </a:t>
            </a:r>
            <a:r>
              <a:rPr sz="1800" spc="-125" dirty="0">
                <a:solidFill>
                  <a:srgbClr val="515254"/>
                </a:solidFill>
                <a:latin typeface="+mj-lt"/>
                <a:cs typeface="Cambria"/>
              </a:rPr>
              <a:t>medical</a:t>
            </a:r>
            <a:r>
              <a:rPr sz="1800" spc="-40" dirty="0">
                <a:solidFill>
                  <a:srgbClr val="515254"/>
                </a:solidFill>
                <a:latin typeface="+mj-lt"/>
                <a:cs typeface="Cambria"/>
              </a:rPr>
              <a:t> </a:t>
            </a:r>
            <a:r>
              <a:rPr sz="1800" spc="-10" dirty="0">
                <a:solidFill>
                  <a:srgbClr val="515254"/>
                </a:solidFill>
                <a:latin typeface="+mj-lt"/>
                <a:cs typeface="Cambria"/>
              </a:rPr>
              <a:t>expenses</a:t>
            </a:r>
            <a:endParaRPr sz="1800" dirty="0">
              <a:latin typeface="+mj-lt"/>
              <a:cs typeface="Cambria"/>
            </a:endParaRPr>
          </a:p>
        </p:txBody>
      </p:sp>
      <p:sp>
        <p:nvSpPr>
          <p:cNvPr id="11" name="object 11"/>
          <p:cNvSpPr txBox="1"/>
          <p:nvPr/>
        </p:nvSpPr>
        <p:spPr>
          <a:xfrm>
            <a:off x="4851401" y="5422303"/>
            <a:ext cx="2810066" cy="1818639"/>
          </a:xfrm>
          <a:prstGeom prst="rect">
            <a:avLst/>
          </a:prstGeom>
        </p:spPr>
        <p:txBody>
          <a:bodyPr vert="horz" wrap="square" lIns="0" tIns="260985" rIns="0" bIns="0" rtlCol="0">
            <a:spAutoFit/>
          </a:bodyPr>
          <a:lstStyle/>
          <a:p>
            <a:pPr algn="ctr">
              <a:lnSpc>
                <a:spcPct val="100000"/>
              </a:lnSpc>
              <a:spcBef>
                <a:spcPts val="2055"/>
              </a:spcBef>
            </a:pPr>
            <a:r>
              <a:rPr sz="4000" spc="105" dirty="0">
                <a:solidFill>
                  <a:srgbClr val="0082CC"/>
                </a:solidFill>
                <a:latin typeface="Arial"/>
                <a:cs typeface="Arial"/>
              </a:rPr>
              <a:t>80%</a:t>
            </a:r>
            <a:endParaRPr sz="4000" dirty="0">
              <a:solidFill>
                <a:srgbClr val="0082CC"/>
              </a:solidFill>
              <a:latin typeface="Arial"/>
              <a:cs typeface="Arial"/>
            </a:endParaRPr>
          </a:p>
          <a:p>
            <a:pPr marL="12700" marR="5080" indent="-635" algn="ctr">
              <a:lnSpc>
                <a:spcPct val="100000"/>
              </a:lnSpc>
              <a:spcBef>
                <a:spcPts val="885"/>
              </a:spcBef>
            </a:pPr>
            <a:r>
              <a:rPr sz="1800" spc="-90" dirty="0">
                <a:solidFill>
                  <a:srgbClr val="515254"/>
                </a:solidFill>
                <a:latin typeface="+mj-lt"/>
                <a:cs typeface="Cambria"/>
              </a:rPr>
              <a:t>of</a:t>
            </a:r>
            <a:r>
              <a:rPr sz="1800" spc="-35" dirty="0">
                <a:solidFill>
                  <a:srgbClr val="515254"/>
                </a:solidFill>
                <a:latin typeface="+mj-lt"/>
                <a:cs typeface="Cambria"/>
              </a:rPr>
              <a:t> </a:t>
            </a:r>
            <a:r>
              <a:rPr sz="1800" spc="-120" dirty="0">
                <a:solidFill>
                  <a:srgbClr val="515254"/>
                </a:solidFill>
                <a:latin typeface="+mj-lt"/>
                <a:cs typeface="Cambria"/>
              </a:rPr>
              <a:t>cancer</a:t>
            </a:r>
            <a:r>
              <a:rPr sz="1800" spc="-35" dirty="0">
                <a:solidFill>
                  <a:srgbClr val="515254"/>
                </a:solidFill>
                <a:latin typeface="+mj-lt"/>
                <a:cs typeface="Cambria"/>
              </a:rPr>
              <a:t> </a:t>
            </a:r>
            <a:r>
              <a:rPr sz="1800" spc="-140" dirty="0">
                <a:solidFill>
                  <a:srgbClr val="515254"/>
                </a:solidFill>
                <a:latin typeface="+mj-lt"/>
                <a:cs typeface="Cambria"/>
              </a:rPr>
              <a:t>survivors</a:t>
            </a:r>
            <a:r>
              <a:rPr sz="1800" spc="-35" dirty="0">
                <a:solidFill>
                  <a:srgbClr val="515254"/>
                </a:solidFill>
                <a:latin typeface="+mj-lt"/>
                <a:cs typeface="Cambria"/>
              </a:rPr>
              <a:t> </a:t>
            </a:r>
            <a:r>
              <a:rPr sz="1800" spc="-20" dirty="0">
                <a:solidFill>
                  <a:srgbClr val="515254"/>
                </a:solidFill>
                <a:latin typeface="+mj-lt"/>
                <a:cs typeface="Cambria"/>
              </a:rPr>
              <a:t>used </a:t>
            </a:r>
            <a:r>
              <a:rPr sz="1800" spc="-125" dirty="0">
                <a:solidFill>
                  <a:srgbClr val="515254"/>
                </a:solidFill>
                <a:latin typeface="+mj-lt"/>
                <a:cs typeface="Cambria"/>
              </a:rPr>
              <a:t>savings</a:t>
            </a:r>
            <a:r>
              <a:rPr sz="1800" spc="-50" dirty="0">
                <a:solidFill>
                  <a:srgbClr val="515254"/>
                </a:solidFill>
                <a:latin typeface="+mj-lt"/>
                <a:cs typeface="Cambria"/>
              </a:rPr>
              <a:t> </a:t>
            </a:r>
            <a:r>
              <a:rPr sz="1800" spc="-110" dirty="0">
                <a:solidFill>
                  <a:srgbClr val="515254"/>
                </a:solidFill>
                <a:latin typeface="+mj-lt"/>
                <a:cs typeface="Cambria"/>
              </a:rPr>
              <a:t>to</a:t>
            </a:r>
            <a:r>
              <a:rPr sz="1800" spc="-50" dirty="0">
                <a:solidFill>
                  <a:srgbClr val="515254"/>
                </a:solidFill>
                <a:latin typeface="+mj-lt"/>
                <a:cs typeface="Cambria"/>
              </a:rPr>
              <a:t> </a:t>
            </a:r>
            <a:r>
              <a:rPr sz="1800" spc="-165" dirty="0">
                <a:solidFill>
                  <a:srgbClr val="515254"/>
                </a:solidFill>
                <a:latin typeface="+mj-lt"/>
                <a:cs typeface="Cambria"/>
              </a:rPr>
              <a:t>pay</a:t>
            </a:r>
            <a:r>
              <a:rPr sz="1800" spc="-45" dirty="0">
                <a:solidFill>
                  <a:srgbClr val="515254"/>
                </a:solidFill>
                <a:latin typeface="+mj-lt"/>
                <a:cs typeface="Cambria"/>
              </a:rPr>
              <a:t> </a:t>
            </a:r>
            <a:r>
              <a:rPr sz="1800" spc="-110" dirty="0">
                <a:solidFill>
                  <a:srgbClr val="515254"/>
                </a:solidFill>
                <a:latin typeface="+mj-lt"/>
                <a:cs typeface="Cambria"/>
              </a:rPr>
              <a:t>for</a:t>
            </a:r>
            <a:r>
              <a:rPr sz="1800" spc="-50" dirty="0">
                <a:solidFill>
                  <a:srgbClr val="515254"/>
                </a:solidFill>
                <a:latin typeface="+mj-lt"/>
                <a:cs typeface="Cambria"/>
              </a:rPr>
              <a:t> </a:t>
            </a:r>
            <a:r>
              <a:rPr sz="1800" spc="-120" dirty="0">
                <a:solidFill>
                  <a:srgbClr val="515254"/>
                </a:solidFill>
                <a:latin typeface="+mj-lt"/>
                <a:cs typeface="Cambria"/>
              </a:rPr>
              <a:t>medical </a:t>
            </a:r>
            <a:r>
              <a:rPr sz="1800" spc="-10" dirty="0">
                <a:solidFill>
                  <a:srgbClr val="515254"/>
                </a:solidFill>
                <a:latin typeface="+mj-lt"/>
                <a:cs typeface="Cambria"/>
              </a:rPr>
              <a:t>expenses</a:t>
            </a:r>
            <a:endParaRPr sz="1800" dirty="0">
              <a:latin typeface="+mj-lt"/>
              <a:cs typeface="Cambria"/>
            </a:endParaRPr>
          </a:p>
        </p:txBody>
      </p:sp>
      <p:sp>
        <p:nvSpPr>
          <p:cNvPr id="12" name="object 12"/>
          <p:cNvSpPr txBox="1"/>
          <p:nvPr/>
        </p:nvSpPr>
        <p:spPr>
          <a:xfrm>
            <a:off x="8204200" y="5422303"/>
            <a:ext cx="2808684" cy="1825500"/>
          </a:xfrm>
          <a:prstGeom prst="rect">
            <a:avLst/>
          </a:prstGeom>
        </p:spPr>
        <p:txBody>
          <a:bodyPr vert="horz" wrap="square" lIns="0" tIns="260985" rIns="0" bIns="0" rtlCol="0">
            <a:spAutoFit/>
          </a:bodyPr>
          <a:lstStyle/>
          <a:p>
            <a:pPr algn="ctr">
              <a:lnSpc>
                <a:spcPct val="100000"/>
              </a:lnSpc>
              <a:spcBef>
                <a:spcPts val="2055"/>
              </a:spcBef>
            </a:pPr>
            <a:r>
              <a:rPr sz="4000" spc="105" dirty="0">
                <a:solidFill>
                  <a:srgbClr val="0082CC"/>
                </a:solidFill>
                <a:latin typeface="Arial"/>
                <a:cs typeface="Arial"/>
              </a:rPr>
              <a:t>40%</a:t>
            </a:r>
            <a:endParaRPr sz="4000" dirty="0">
              <a:solidFill>
                <a:srgbClr val="0082CC"/>
              </a:solidFill>
              <a:latin typeface="Arial"/>
              <a:cs typeface="Arial"/>
            </a:endParaRPr>
          </a:p>
          <a:p>
            <a:pPr marL="12700" marR="5080" algn="ctr">
              <a:lnSpc>
                <a:spcPct val="100000"/>
              </a:lnSpc>
              <a:spcBef>
                <a:spcPts val="885"/>
              </a:spcBef>
            </a:pPr>
            <a:r>
              <a:rPr sz="1800" spc="-120" dirty="0">
                <a:solidFill>
                  <a:srgbClr val="515254"/>
                </a:solidFill>
                <a:latin typeface="+mj-lt"/>
                <a:cs typeface="Cambria"/>
              </a:rPr>
              <a:t>Average</a:t>
            </a:r>
            <a:r>
              <a:rPr sz="1800" spc="-55" dirty="0">
                <a:solidFill>
                  <a:srgbClr val="515254"/>
                </a:solidFill>
                <a:latin typeface="+mj-lt"/>
                <a:cs typeface="Cambria"/>
              </a:rPr>
              <a:t> </a:t>
            </a:r>
            <a:r>
              <a:rPr sz="1800" spc="-130" dirty="0">
                <a:solidFill>
                  <a:srgbClr val="515254"/>
                </a:solidFill>
                <a:latin typeface="+mj-lt"/>
                <a:cs typeface="Cambria"/>
              </a:rPr>
              <a:t>drop</a:t>
            </a:r>
            <a:r>
              <a:rPr sz="1800" spc="-50" dirty="0">
                <a:solidFill>
                  <a:srgbClr val="515254"/>
                </a:solidFill>
                <a:latin typeface="+mj-lt"/>
                <a:cs typeface="Cambria"/>
              </a:rPr>
              <a:t> </a:t>
            </a:r>
            <a:r>
              <a:rPr sz="1800" spc="-100" dirty="0">
                <a:solidFill>
                  <a:srgbClr val="515254"/>
                </a:solidFill>
                <a:latin typeface="+mj-lt"/>
                <a:cs typeface="Cambria"/>
              </a:rPr>
              <a:t>in</a:t>
            </a:r>
            <a:r>
              <a:rPr sz="1800" spc="-50" dirty="0">
                <a:solidFill>
                  <a:srgbClr val="515254"/>
                </a:solidFill>
                <a:latin typeface="+mj-lt"/>
                <a:cs typeface="Cambria"/>
              </a:rPr>
              <a:t> </a:t>
            </a:r>
            <a:r>
              <a:rPr sz="1800" spc="-75" dirty="0">
                <a:solidFill>
                  <a:srgbClr val="515254"/>
                </a:solidFill>
                <a:latin typeface="+mj-lt"/>
                <a:cs typeface="Cambria"/>
              </a:rPr>
              <a:t>income </a:t>
            </a:r>
            <a:r>
              <a:rPr sz="1800" spc="-125" dirty="0">
                <a:solidFill>
                  <a:srgbClr val="515254"/>
                </a:solidFill>
                <a:latin typeface="+mj-lt"/>
                <a:cs typeface="Cambria"/>
              </a:rPr>
              <a:t>the</a:t>
            </a:r>
            <a:r>
              <a:rPr sz="1800" spc="-35" dirty="0">
                <a:solidFill>
                  <a:srgbClr val="515254"/>
                </a:solidFill>
                <a:latin typeface="+mj-lt"/>
                <a:cs typeface="Cambria"/>
              </a:rPr>
              <a:t> </a:t>
            </a:r>
            <a:r>
              <a:rPr sz="1800" spc="-110" dirty="0">
                <a:solidFill>
                  <a:srgbClr val="515254"/>
                </a:solidFill>
                <a:latin typeface="+mj-lt"/>
                <a:cs typeface="Cambria"/>
              </a:rPr>
              <a:t>first</a:t>
            </a:r>
            <a:r>
              <a:rPr sz="1800" spc="-35" dirty="0">
                <a:solidFill>
                  <a:srgbClr val="515254"/>
                </a:solidFill>
                <a:latin typeface="+mj-lt"/>
                <a:cs typeface="Cambria"/>
              </a:rPr>
              <a:t> </a:t>
            </a:r>
            <a:r>
              <a:rPr sz="1800" spc="-125" dirty="0">
                <a:solidFill>
                  <a:srgbClr val="515254"/>
                </a:solidFill>
                <a:latin typeface="+mj-lt"/>
                <a:cs typeface="Cambria"/>
              </a:rPr>
              <a:t>three</a:t>
            </a:r>
            <a:r>
              <a:rPr sz="1800" spc="-30" dirty="0">
                <a:solidFill>
                  <a:srgbClr val="515254"/>
                </a:solidFill>
                <a:latin typeface="+mj-lt"/>
                <a:cs typeface="Cambria"/>
              </a:rPr>
              <a:t> </a:t>
            </a:r>
            <a:r>
              <a:rPr sz="1800" spc="-160" dirty="0">
                <a:solidFill>
                  <a:srgbClr val="515254"/>
                </a:solidFill>
                <a:latin typeface="+mj-lt"/>
                <a:cs typeface="Cambria"/>
              </a:rPr>
              <a:t>years</a:t>
            </a:r>
            <a:r>
              <a:rPr sz="1800" spc="-35" dirty="0">
                <a:solidFill>
                  <a:srgbClr val="515254"/>
                </a:solidFill>
                <a:latin typeface="+mj-lt"/>
                <a:cs typeface="Cambria"/>
              </a:rPr>
              <a:t> </a:t>
            </a:r>
            <a:r>
              <a:rPr sz="1800" spc="-105" dirty="0">
                <a:solidFill>
                  <a:srgbClr val="515254"/>
                </a:solidFill>
                <a:latin typeface="+mj-lt"/>
                <a:cs typeface="Cambria"/>
              </a:rPr>
              <a:t>after </a:t>
            </a:r>
            <a:r>
              <a:rPr sz="1800" spc="-120" dirty="0">
                <a:solidFill>
                  <a:srgbClr val="515254"/>
                </a:solidFill>
                <a:latin typeface="+mj-lt"/>
                <a:cs typeface="Cambria"/>
              </a:rPr>
              <a:t>cancer</a:t>
            </a:r>
            <a:r>
              <a:rPr sz="1800" spc="-10" dirty="0">
                <a:solidFill>
                  <a:srgbClr val="515254"/>
                </a:solidFill>
                <a:latin typeface="+mj-lt"/>
                <a:cs typeface="Cambria"/>
              </a:rPr>
              <a:t> diagnosis</a:t>
            </a:r>
            <a:endParaRPr sz="1800" dirty="0">
              <a:latin typeface="+mj-lt"/>
              <a:cs typeface="Cambria"/>
            </a:endParaRPr>
          </a:p>
        </p:txBody>
      </p:sp>
      <p:sp>
        <p:nvSpPr>
          <p:cNvPr id="13" name="object 13"/>
          <p:cNvSpPr txBox="1"/>
          <p:nvPr/>
        </p:nvSpPr>
        <p:spPr>
          <a:xfrm>
            <a:off x="1334555" y="8259935"/>
            <a:ext cx="6324600" cy="243656"/>
          </a:xfrm>
          <a:prstGeom prst="rect">
            <a:avLst/>
          </a:prstGeom>
        </p:spPr>
        <p:txBody>
          <a:bodyPr vert="horz" wrap="square" lIns="0" tIns="12700" rIns="0" bIns="0" rtlCol="0">
            <a:spAutoFit/>
          </a:bodyPr>
          <a:lstStyle/>
          <a:p>
            <a:pPr marL="12700">
              <a:lnSpc>
                <a:spcPct val="100000"/>
              </a:lnSpc>
              <a:spcBef>
                <a:spcPts val="100"/>
              </a:spcBef>
            </a:pPr>
            <a:r>
              <a:rPr sz="1500" dirty="0">
                <a:solidFill>
                  <a:srgbClr val="25408F"/>
                </a:solidFill>
                <a:latin typeface="+mj-lt"/>
                <a:cs typeface="Arial"/>
              </a:rPr>
              <a:t>*</a:t>
            </a:r>
            <a:r>
              <a:rPr sz="1500" dirty="0">
                <a:solidFill>
                  <a:srgbClr val="515254"/>
                </a:solidFill>
                <a:latin typeface="+mj-lt"/>
                <a:cs typeface="Tahoma"/>
              </a:rPr>
              <a:t>According</a:t>
            </a:r>
            <a:r>
              <a:rPr sz="1500" spc="-40" dirty="0">
                <a:solidFill>
                  <a:srgbClr val="515254"/>
                </a:solidFill>
                <a:latin typeface="+mj-lt"/>
                <a:cs typeface="Tahoma"/>
              </a:rPr>
              <a:t> </a:t>
            </a:r>
            <a:r>
              <a:rPr sz="1500" dirty="0">
                <a:solidFill>
                  <a:srgbClr val="515254"/>
                </a:solidFill>
                <a:latin typeface="+mj-lt"/>
                <a:cs typeface="Tahoma"/>
              </a:rPr>
              <a:t>to</a:t>
            </a:r>
            <a:r>
              <a:rPr sz="1500" spc="-40" dirty="0">
                <a:solidFill>
                  <a:srgbClr val="515254"/>
                </a:solidFill>
                <a:latin typeface="+mj-lt"/>
                <a:cs typeface="Tahoma"/>
              </a:rPr>
              <a:t> </a:t>
            </a:r>
            <a:r>
              <a:rPr sz="1500" spc="-30" dirty="0">
                <a:solidFill>
                  <a:srgbClr val="515254"/>
                </a:solidFill>
                <a:latin typeface="+mj-lt"/>
                <a:cs typeface="Tahoma"/>
              </a:rPr>
              <a:t>the</a:t>
            </a:r>
            <a:r>
              <a:rPr sz="1500" spc="-40" dirty="0">
                <a:solidFill>
                  <a:srgbClr val="515254"/>
                </a:solidFill>
                <a:latin typeface="+mj-lt"/>
                <a:cs typeface="Tahoma"/>
              </a:rPr>
              <a:t> </a:t>
            </a:r>
            <a:r>
              <a:rPr sz="1500" spc="-10" dirty="0">
                <a:solidFill>
                  <a:srgbClr val="515254"/>
                </a:solidFill>
                <a:latin typeface="+mj-lt"/>
                <a:cs typeface="Tahoma"/>
              </a:rPr>
              <a:t>American</a:t>
            </a:r>
            <a:r>
              <a:rPr sz="1500" spc="-35" dirty="0">
                <a:solidFill>
                  <a:srgbClr val="515254"/>
                </a:solidFill>
                <a:latin typeface="+mj-lt"/>
                <a:cs typeface="Tahoma"/>
              </a:rPr>
              <a:t> </a:t>
            </a:r>
            <a:r>
              <a:rPr sz="1500" dirty="0">
                <a:solidFill>
                  <a:srgbClr val="515254"/>
                </a:solidFill>
                <a:latin typeface="+mj-lt"/>
                <a:cs typeface="Tahoma"/>
              </a:rPr>
              <a:t>Cancer</a:t>
            </a:r>
            <a:r>
              <a:rPr sz="1500" spc="-40" dirty="0">
                <a:solidFill>
                  <a:srgbClr val="515254"/>
                </a:solidFill>
                <a:latin typeface="+mj-lt"/>
                <a:cs typeface="Tahoma"/>
              </a:rPr>
              <a:t> </a:t>
            </a:r>
            <a:r>
              <a:rPr sz="1500" spc="-20" dirty="0">
                <a:solidFill>
                  <a:srgbClr val="515254"/>
                </a:solidFill>
                <a:latin typeface="+mj-lt"/>
                <a:cs typeface="Tahoma"/>
              </a:rPr>
              <a:t>Society,</a:t>
            </a:r>
            <a:r>
              <a:rPr sz="1500" spc="-40" dirty="0">
                <a:solidFill>
                  <a:srgbClr val="515254"/>
                </a:solidFill>
                <a:latin typeface="+mj-lt"/>
                <a:cs typeface="Tahoma"/>
              </a:rPr>
              <a:t> </a:t>
            </a:r>
            <a:r>
              <a:rPr sz="1500" dirty="0">
                <a:solidFill>
                  <a:srgbClr val="515254"/>
                </a:solidFill>
                <a:latin typeface="+mj-lt"/>
                <a:cs typeface="Tahoma"/>
              </a:rPr>
              <a:t>Cancer</a:t>
            </a:r>
            <a:r>
              <a:rPr sz="1500" spc="-40" dirty="0">
                <a:solidFill>
                  <a:srgbClr val="515254"/>
                </a:solidFill>
                <a:latin typeface="+mj-lt"/>
                <a:cs typeface="Tahoma"/>
              </a:rPr>
              <a:t> </a:t>
            </a:r>
            <a:r>
              <a:rPr sz="1500" spc="-10" dirty="0">
                <a:solidFill>
                  <a:srgbClr val="515254"/>
                </a:solidFill>
                <a:latin typeface="+mj-lt"/>
                <a:cs typeface="Tahoma"/>
              </a:rPr>
              <a:t>Statistics,</a:t>
            </a:r>
            <a:r>
              <a:rPr sz="1500" spc="-35" dirty="0">
                <a:solidFill>
                  <a:srgbClr val="515254"/>
                </a:solidFill>
                <a:latin typeface="+mj-lt"/>
                <a:cs typeface="Tahoma"/>
              </a:rPr>
              <a:t> </a:t>
            </a:r>
            <a:r>
              <a:rPr sz="1500" spc="-20" dirty="0">
                <a:solidFill>
                  <a:srgbClr val="515254"/>
                </a:solidFill>
                <a:latin typeface="+mj-lt"/>
                <a:cs typeface="Tahoma"/>
              </a:rPr>
              <a:t>2019</a:t>
            </a:r>
            <a:endParaRPr sz="1500" dirty="0">
              <a:latin typeface="+mj-lt"/>
              <a:cs typeface="Tahoma"/>
            </a:endParaRPr>
          </a:p>
        </p:txBody>
      </p:sp>
      <p:pic>
        <p:nvPicPr>
          <p:cNvPr id="14" name="object 14"/>
          <p:cNvPicPr/>
          <p:nvPr/>
        </p:nvPicPr>
        <p:blipFill>
          <a:blip r:embed="rId2" cstate="print"/>
          <a:stretch>
            <a:fillRect/>
          </a:stretch>
        </p:blipFill>
        <p:spPr>
          <a:xfrm>
            <a:off x="8636000" y="2557779"/>
            <a:ext cx="3184880" cy="2184234"/>
          </a:xfrm>
          <a:prstGeom prst="rect">
            <a:avLst/>
          </a:prstGeom>
        </p:spPr>
      </p:pic>
      <p:sp>
        <p:nvSpPr>
          <p:cNvPr id="15" name="object 15"/>
          <p:cNvSpPr txBox="1"/>
          <p:nvPr/>
        </p:nvSpPr>
        <p:spPr>
          <a:xfrm>
            <a:off x="12121134" y="2471274"/>
            <a:ext cx="3331043" cy="3942105"/>
          </a:xfrm>
          <a:prstGeom prst="rect">
            <a:avLst/>
          </a:prstGeom>
        </p:spPr>
        <p:txBody>
          <a:bodyPr vert="horz" wrap="square" lIns="0" tIns="12700" rIns="0" bIns="0" rtlCol="0">
            <a:spAutoFit/>
          </a:bodyPr>
          <a:lstStyle/>
          <a:p>
            <a:pPr marL="12700" marR="5080" algn="l">
              <a:spcBef>
                <a:spcPts val="100"/>
              </a:spcBef>
            </a:pPr>
            <a:r>
              <a:rPr sz="1800" dirty="0">
                <a:solidFill>
                  <a:srgbClr val="515254"/>
                </a:solidFill>
                <a:latin typeface="+mj-lt"/>
                <a:cs typeface="Tahoma"/>
              </a:rPr>
              <a:t>Lump</a:t>
            </a:r>
            <a:r>
              <a:rPr sz="1800" spc="-60" dirty="0">
                <a:solidFill>
                  <a:srgbClr val="515254"/>
                </a:solidFill>
                <a:latin typeface="+mj-lt"/>
                <a:cs typeface="Tahoma"/>
              </a:rPr>
              <a:t> </a:t>
            </a:r>
            <a:r>
              <a:rPr sz="1800" dirty="0">
                <a:solidFill>
                  <a:srgbClr val="515254"/>
                </a:solidFill>
                <a:latin typeface="+mj-lt"/>
                <a:cs typeface="Tahoma"/>
              </a:rPr>
              <a:t>sum</a:t>
            </a:r>
            <a:r>
              <a:rPr sz="1800" spc="-55" dirty="0">
                <a:solidFill>
                  <a:srgbClr val="515254"/>
                </a:solidFill>
                <a:latin typeface="+mj-lt"/>
                <a:cs typeface="Tahoma"/>
              </a:rPr>
              <a:t> </a:t>
            </a:r>
            <a:r>
              <a:rPr sz="1800" spc="-20" dirty="0">
                <a:solidFill>
                  <a:srgbClr val="515254"/>
                </a:solidFill>
                <a:latin typeface="+mj-lt"/>
                <a:cs typeface="Tahoma"/>
              </a:rPr>
              <a:t>payments</a:t>
            </a:r>
            <a:r>
              <a:rPr sz="1800" spc="-55" dirty="0">
                <a:solidFill>
                  <a:srgbClr val="515254"/>
                </a:solidFill>
                <a:latin typeface="+mj-lt"/>
                <a:cs typeface="Tahoma"/>
              </a:rPr>
              <a:t> from </a:t>
            </a:r>
            <a:r>
              <a:rPr sz="1800" spc="-50" dirty="0">
                <a:solidFill>
                  <a:srgbClr val="515254"/>
                </a:solidFill>
                <a:latin typeface="+mj-lt"/>
                <a:cs typeface="Tahoma"/>
              </a:rPr>
              <a:t>a </a:t>
            </a:r>
            <a:r>
              <a:rPr sz="1800" dirty="0">
                <a:solidFill>
                  <a:srgbClr val="515254"/>
                </a:solidFill>
                <a:latin typeface="+mj-lt"/>
                <a:cs typeface="Tahoma"/>
              </a:rPr>
              <a:t>cancer</a:t>
            </a:r>
            <a:r>
              <a:rPr sz="1800" spc="40" dirty="0">
                <a:solidFill>
                  <a:srgbClr val="515254"/>
                </a:solidFill>
                <a:latin typeface="+mj-lt"/>
                <a:cs typeface="Tahoma"/>
              </a:rPr>
              <a:t> </a:t>
            </a:r>
            <a:r>
              <a:rPr sz="1800" dirty="0">
                <a:solidFill>
                  <a:srgbClr val="515254"/>
                </a:solidFill>
                <a:latin typeface="+mj-lt"/>
                <a:cs typeface="Tahoma"/>
              </a:rPr>
              <a:t>plan</a:t>
            </a:r>
            <a:r>
              <a:rPr sz="1800" spc="45" dirty="0">
                <a:solidFill>
                  <a:srgbClr val="515254"/>
                </a:solidFill>
                <a:latin typeface="+mj-lt"/>
                <a:cs typeface="Tahoma"/>
              </a:rPr>
              <a:t> </a:t>
            </a:r>
            <a:r>
              <a:rPr sz="1800" dirty="0">
                <a:solidFill>
                  <a:srgbClr val="515254"/>
                </a:solidFill>
                <a:latin typeface="+mj-lt"/>
                <a:cs typeface="Tahoma"/>
              </a:rPr>
              <a:t>can</a:t>
            </a:r>
            <a:r>
              <a:rPr sz="1800" spc="40" dirty="0">
                <a:solidFill>
                  <a:srgbClr val="515254"/>
                </a:solidFill>
                <a:latin typeface="+mj-lt"/>
                <a:cs typeface="Tahoma"/>
              </a:rPr>
              <a:t> </a:t>
            </a:r>
            <a:r>
              <a:rPr sz="1800" dirty="0">
                <a:solidFill>
                  <a:srgbClr val="515254"/>
                </a:solidFill>
                <a:latin typeface="+mj-lt"/>
                <a:cs typeface="Tahoma"/>
              </a:rPr>
              <a:t>not</a:t>
            </a:r>
            <a:r>
              <a:rPr sz="1800" spc="45" dirty="0">
                <a:solidFill>
                  <a:srgbClr val="515254"/>
                </a:solidFill>
                <a:latin typeface="+mj-lt"/>
                <a:cs typeface="Tahoma"/>
              </a:rPr>
              <a:t> </a:t>
            </a:r>
            <a:r>
              <a:rPr sz="1800" dirty="0">
                <a:solidFill>
                  <a:srgbClr val="515254"/>
                </a:solidFill>
                <a:latin typeface="+mj-lt"/>
                <a:cs typeface="Tahoma"/>
              </a:rPr>
              <a:t>only</a:t>
            </a:r>
            <a:r>
              <a:rPr sz="1800" spc="40" dirty="0">
                <a:solidFill>
                  <a:srgbClr val="515254"/>
                </a:solidFill>
                <a:latin typeface="+mj-lt"/>
                <a:cs typeface="Tahoma"/>
              </a:rPr>
              <a:t> </a:t>
            </a:r>
            <a:r>
              <a:rPr sz="1800" spc="-25" dirty="0">
                <a:solidFill>
                  <a:srgbClr val="515254"/>
                </a:solidFill>
                <a:latin typeface="+mj-lt"/>
                <a:cs typeface="Tahoma"/>
              </a:rPr>
              <a:t>go </a:t>
            </a:r>
            <a:r>
              <a:rPr sz="1800" dirty="0">
                <a:solidFill>
                  <a:srgbClr val="515254"/>
                </a:solidFill>
                <a:latin typeface="+mj-lt"/>
                <a:cs typeface="Tahoma"/>
              </a:rPr>
              <a:t>towards</a:t>
            </a:r>
            <a:r>
              <a:rPr sz="1800" spc="-5" dirty="0">
                <a:solidFill>
                  <a:srgbClr val="515254"/>
                </a:solidFill>
                <a:latin typeface="+mj-lt"/>
                <a:cs typeface="Tahoma"/>
              </a:rPr>
              <a:t> </a:t>
            </a:r>
            <a:r>
              <a:rPr sz="1800" dirty="0">
                <a:solidFill>
                  <a:srgbClr val="515254"/>
                </a:solidFill>
                <a:latin typeface="+mj-lt"/>
                <a:cs typeface="Tahoma"/>
              </a:rPr>
              <a:t>the </a:t>
            </a:r>
            <a:r>
              <a:rPr sz="1800" spc="50" dirty="0">
                <a:solidFill>
                  <a:srgbClr val="515254"/>
                </a:solidFill>
                <a:latin typeface="+mj-lt"/>
                <a:cs typeface="Tahoma"/>
              </a:rPr>
              <a:t>cost</a:t>
            </a:r>
            <a:r>
              <a:rPr sz="1800" spc="-5" dirty="0">
                <a:solidFill>
                  <a:srgbClr val="515254"/>
                </a:solidFill>
                <a:latin typeface="+mj-lt"/>
                <a:cs typeface="Tahoma"/>
              </a:rPr>
              <a:t> </a:t>
            </a:r>
            <a:r>
              <a:rPr sz="1800" dirty="0">
                <a:solidFill>
                  <a:srgbClr val="515254"/>
                </a:solidFill>
                <a:latin typeface="+mj-lt"/>
                <a:cs typeface="Tahoma"/>
              </a:rPr>
              <a:t>of </a:t>
            </a:r>
            <a:r>
              <a:rPr sz="1800" spc="-10" dirty="0">
                <a:solidFill>
                  <a:srgbClr val="515254"/>
                </a:solidFill>
                <a:latin typeface="+mj-lt"/>
                <a:cs typeface="Tahoma"/>
              </a:rPr>
              <a:t>cancer treatment,</a:t>
            </a:r>
            <a:r>
              <a:rPr sz="1800" dirty="0">
                <a:solidFill>
                  <a:srgbClr val="515254"/>
                </a:solidFill>
                <a:latin typeface="+mj-lt"/>
                <a:cs typeface="Tahoma"/>
              </a:rPr>
              <a:t> </a:t>
            </a:r>
            <a:r>
              <a:rPr sz="1800" dirty="0">
                <a:solidFill>
                  <a:srgbClr val="515254"/>
                </a:solidFill>
                <a:latin typeface="+mj-lt"/>
                <a:cs typeface="Century Gothic"/>
              </a:rPr>
              <a:t>but</a:t>
            </a:r>
            <a:r>
              <a:rPr sz="1800" spc="70" dirty="0">
                <a:solidFill>
                  <a:srgbClr val="515254"/>
                </a:solidFill>
                <a:latin typeface="+mj-lt"/>
                <a:cs typeface="Century Gothic"/>
              </a:rPr>
              <a:t> </a:t>
            </a:r>
            <a:r>
              <a:rPr sz="1800" dirty="0">
                <a:solidFill>
                  <a:srgbClr val="515254"/>
                </a:solidFill>
                <a:latin typeface="+mj-lt"/>
                <a:cs typeface="Tahoma"/>
              </a:rPr>
              <a:t>can</a:t>
            </a:r>
            <a:r>
              <a:rPr sz="1800" spc="5" dirty="0">
                <a:solidFill>
                  <a:srgbClr val="515254"/>
                </a:solidFill>
                <a:latin typeface="+mj-lt"/>
                <a:cs typeface="Tahoma"/>
              </a:rPr>
              <a:t> </a:t>
            </a:r>
            <a:r>
              <a:rPr sz="1800" dirty="0">
                <a:solidFill>
                  <a:srgbClr val="515254"/>
                </a:solidFill>
                <a:latin typeface="+mj-lt"/>
                <a:cs typeface="Tahoma"/>
              </a:rPr>
              <a:t>also</a:t>
            </a:r>
            <a:r>
              <a:rPr sz="1800" spc="5" dirty="0">
                <a:solidFill>
                  <a:srgbClr val="515254"/>
                </a:solidFill>
                <a:latin typeface="+mj-lt"/>
                <a:cs typeface="Tahoma"/>
              </a:rPr>
              <a:t> </a:t>
            </a:r>
            <a:r>
              <a:rPr sz="1800" spc="-20" dirty="0">
                <a:solidFill>
                  <a:srgbClr val="515254"/>
                </a:solidFill>
                <a:latin typeface="+mj-lt"/>
                <a:cs typeface="Tahoma"/>
              </a:rPr>
              <a:t>help</a:t>
            </a:r>
            <a:r>
              <a:rPr lang="en-US" sz="1800" spc="-20" dirty="0">
                <a:solidFill>
                  <a:srgbClr val="515254"/>
                </a:solidFill>
                <a:latin typeface="+mj-lt"/>
                <a:cs typeface="Tahoma"/>
              </a:rPr>
              <a:t> </a:t>
            </a:r>
            <a:r>
              <a:rPr lang="en-US" dirty="0">
                <a:solidFill>
                  <a:srgbClr val="515254"/>
                </a:solidFill>
                <a:cs typeface="Tahoma"/>
              </a:rPr>
              <a:t>cover</a:t>
            </a:r>
            <a:r>
              <a:rPr lang="en-US" spc="15" dirty="0">
                <a:solidFill>
                  <a:srgbClr val="515254"/>
                </a:solidFill>
                <a:cs typeface="Tahoma"/>
              </a:rPr>
              <a:t> </a:t>
            </a:r>
            <a:r>
              <a:rPr lang="en-US" dirty="0">
                <a:solidFill>
                  <a:srgbClr val="515254"/>
                </a:solidFill>
                <a:cs typeface="Tahoma"/>
              </a:rPr>
              <a:t>the</a:t>
            </a:r>
            <a:r>
              <a:rPr lang="en-US" spc="20" dirty="0">
                <a:solidFill>
                  <a:srgbClr val="515254"/>
                </a:solidFill>
                <a:cs typeface="Tahoma"/>
              </a:rPr>
              <a:t> </a:t>
            </a:r>
            <a:r>
              <a:rPr lang="en-US" spc="50" dirty="0">
                <a:solidFill>
                  <a:srgbClr val="515254"/>
                </a:solidFill>
                <a:cs typeface="Tahoma"/>
              </a:rPr>
              <a:t>cost</a:t>
            </a:r>
            <a:r>
              <a:rPr lang="en-US" spc="20" dirty="0">
                <a:solidFill>
                  <a:srgbClr val="515254"/>
                </a:solidFill>
                <a:cs typeface="Tahoma"/>
              </a:rPr>
              <a:t> </a:t>
            </a:r>
            <a:r>
              <a:rPr lang="en-US" spc="-25" dirty="0">
                <a:solidFill>
                  <a:srgbClr val="515254"/>
                </a:solidFill>
                <a:cs typeface="Tahoma"/>
              </a:rPr>
              <a:t>of:</a:t>
            </a:r>
          </a:p>
          <a:p>
            <a:pPr marL="12700" marR="5080" algn="l">
              <a:spcBef>
                <a:spcPts val="100"/>
              </a:spcBef>
            </a:pPr>
            <a:endParaRPr lang="en-US" spc="-25" dirty="0">
              <a:solidFill>
                <a:srgbClr val="515254"/>
              </a:solidFill>
              <a:cs typeface="Tahoma"/>
            </a:endParaRPr>
          </a:p>
          <a:p>
            <a:pPr marL="297815" marR="5080" indent="-285750" algn="l">
              <a:lnSpc>
                <a:spcPct val="100000"/>
              </a:lnSpc>
              <a:spcBef>
                <a:spcPts val="100"/>
              </a:spcBef>
              <a:buFont typeface="Arial" panose="020B0604020202020204" pitchFamily="34" charset="0"/>
              <a:buChar char="•"/>
              <a:tabLst>
                <a:tab pos="203200" algn="l"/>
              </a:tabLst>
            </a:pPr>
            <a:r>
              <a:rPr lang="en-US" spc="-20" dirty="0">
                <a:solidFill>
                  <a:srgbClr val="515254"/>
                </a:solidFill>
                <a:cs typeface="Tahoma"/>
              </a:rPr>
              <a:t>Modifications</a:t>
            </a:r>
            <a:r>
              <a:rPr lang="en-US" spc="-85" dirty="0">
                <a:solidFill>
                  <a:srgbClr val="515254"/>
                </a:solidFill>
                <a:cs typeface="Tahoma"/>
              </a:rPr>
              <a:t> </a:t>
            </a:r>
            <a:r>
              <a:rPr lang="en-US" dirty="0">
                <a:solidFill>
                  <a:srgbClr val="515254"/>
                </a:solidFill>
                <a:cs typeface="Tahoma"/>
              </a:rPr>
              <a:t>to</a:t>
            </a:r>
            <a:r>
              <a:rPr lang="en-US" spc="-85" dirty="0">
                <a:solidFill>
                  <a:srgbClr val="515254"/>
                </a:solidFill>
                <a:cs typeface="Tahoma"/>
              </a:rPr>
              <a:t> </a:t>
            </a:r>
            <a:r>
              <a:rPr lang="en-US" spc="-35" dirty="0">
                <a:solidFill>
                  <a:srgbClr val="515254"/>
                </a:solidFill>
                <a:cs typeface="Tahoma"/>
              </a:rPr>
              <a:t>your</a:t>
            </a:r>
            <a:r>
              <a:rPr lang="en-US" spc="-85" dirty="0">
                <a:solidFill>
                  <a:srgbClr val="515254"/>
                </a:solidFill>
                <a:cs typeface="Tahoma"/>
              </a:rPr>
              <a:t> </a:t>
            </a:r>
            <a:r>
              <a:rPr lang="en-US" dirty="0">
                <a:solidFill>
                  <a:srgbClr val="515254"/>
                </a:solidFill>
                <a:cs typeface="Tahoma"/>
              </a:rPr>
              <a:t>home</a:t>
            </a:r>
            <a:r>
              <a:rPr lang="en-US" spc="-80" dirty="0">
                <a:solidFill>
                  <a:srgbClr val="515254"/>
                </a:solidFill>
                <a:cs typeface="Tahoma"/>
              </a:rPr>
              <a:t> </a:t>
            </a:r>
            <a:r>
              <a:rPr lang="en-US" spc="-90" dirty="0">
                <a:solidFill>
                  <a:srgbClr val="515254"/>
                </a:solidFill>
                <a:cs typeface="Tahoma"/>
              </a:rPr>
              <a:t>(for </a:t>
            </a:r>
            <a:r>
              <a:rPr lang="en-US" dirty="0">
                <a:solidFill>
                  <a:srgbClr val="515254"/>
                </a:solidFill>
                <a:cs typeface="Tahoma"/>
              </a:rPr>
              <a:t>post</a:t>
            </a:r>
            <a:r>
              <a:rPr lang="en-US" spc="-55" dirty="0">
                <a:solidFill>
                  <a:srgbClr val="515254"/>
                </a:solidFill>
                <a:cs typeface="Tahoma"/>
              </a:rPr>
              <a:t> </a:t>
            </a:r>
            <a:r>
              <a:rPr lang="en-US" spc="-50" dirty="0">
                <a:solidFill>
                  <a:srgbClr val="515254"/>
                </a:solidFill>
                <a:cs typeface="Tahoma"/>
              </a:rPr>
              <a:t>treatment</a:t>
            </a:r>
            <a:r>
              <a:rPr lang="en-US" spc="-55" dirty="0">
                <a:solidFill>
                  <a:srgbClr val="515254"/>
                </a:solidFill>
                <a:cs typeface="Tahoma"/>
              </a:rPr>
              <a:t> </a:t>
            </a:r>
            <a:r>
              <a:rPr lang="en-US" spc="-10" dirty="0">
                <a:solidFill>
                  <a:srgbClr val="515254"/>
                </a:solidFill>
                <a:cs typeface="Tahoma"/>
              </a:rPr>
              <a:t>accessibility</a:t>
            </a:r>
            <a:endParaRPr lang="en-US" dirty="0">
              <a:cs typeface="Tahoma"/>
            </a:endParaRPr>
          </a:p>
          <a:p>
            <a:pPr marL="297815" marR="336550" indent="-285750" algn="l">
              <a:lnSpc>
                <a:spcPct val="100000"/>
              </a:lnSpc>
              <a:buFont typeface="Arial" panose="020B0604020202020204" pitchFamily="34" charset="0"/>
              <a:buChar char="•"/>
              <a:tabLst>
                <a:tab pos="203200" algn="l"/>
              </a:tabLst>
            </a:pPr>
            <a:r>
              <a:rPr lang="en-US" spc="-50" dirty="0">
                <a:solidFill>
                  <a:srgbClr val="515254"/>
                </a:solidFill>
                <a:cs typeface="Tahoma"/>
              </a:rPr>
              <a:t>Transportation</a:t>
            </a:r>
            <a:r>
              <a:rPr lang="en-US" spc="-65" dirty="0">
                <a:solidFill>
                  <a:srgbClr val="515254"/>
                </a:solidFill>
                <a:cs typeface="Tahoma"/>
              </a:rPr>
              <a:t> </a:t>
            </a:r>
            <a:r>
              <a:rPr lang="en-US" spc="-130" dirty="0">
                <a:solidFill>
                  <a:srgbClr val="515254"/>
                </a:solidFill>
                <a:cs typeface="Tahoma"/>
              </a:rPr>
              <a:t>&amp;</a:t>
            </a:r>
            <a:r>
              <a:rPr lang="en-US" spc="-55" dirty="0">
                <a:solidFill>
                  <a:srgbClr val="515254"/>
                </a:solidFill>
                <a:cs typeface="Tahoma"/>
              </a:rPr>
              <a:t> </a:t>
            </a:r>
            <a:r>
              <a:rPr lang="en-US" spc="-20" dirty="0">
                <a:solidFill>
                  <a:srgbClr val="515254"/>
                </a:solidFill>
                <a:cs typeface="Tahoma"/>
              </a:rPr>
              <a:t>lodging</a:t>
            </a:r>
            <a:r>
              <a:rPr lang="en-US" spc="-55" dirty="0">
                <a:solidFill>
                  <a:srgbClr val="515254"/>
                </a:solidFill>
                <a:cs typeface="Tahoma"/>
              </a:rPr>
              <a:t> </a:t>
            </a:r>
            <a:r>
              <a:rPr lang="en-US" spc="-25" dirty="0">
                <a:solidFill>
                  <a:srgbClr val="515254"/>
                </a:solidFill>
                <a:cs typeface="Tahoma"/>
              </a:rPr>
              <a:t>for </a:t>
            </a:r>
            <a:r>
              <a:rPr lang="en-US" spc="-10" dirty="0">
                <a:solidFill>
                  <a:srgbClr val="515254"/>
                </a:solidFill>
                <a:cs typeface="Tahoma"/>
              </a:rPr>
              <a:t>treatment</a:t>
            </a:r>
            <a:endParaRPr lang="en-US" dirty="0">
              <a:cs typeface="Tahoma"/>
            </a:endParaRPr>
          </a:p>
          <a:p>
            <a:pPr marL="298450" indent="-285750" algn="l">
              <a:lnSpc>
                <a:spcPct val="100000"/>
              </a:lnSpc>
              <a:buFont typeface="Arial" panose="020B0604020202020204" pitchFamily="34" charset="0"/>
              <a:buChar char="•"/>
              <a:tabLst>
                <a:tab pos="160020" algn="l"/>
              </a:tabLst>
            </a:pPr>
            <a:r>
              <a:rPr lang="en-US" spc="-25" dirty="0">
                <a:solidFill>
                  <a:srgbClr val="515254"/>
                </a:solidFill>
                <a:cs typeface="Tahoma"/>
              </a:rPr>
              <a:t>Living</a:t>
            </a:r>
            <a:r>
              <a:rPr lang="en-US" spc="-100" dirty="0">
                <a:solidFill>
                  <a:srgbClr val="515254"/>
                </a:solidFill>
                <a:cs typeface="Tahoma"/>
              </a:rPr>
              <a:t> </a:t>
            </a:r>
            <a:r>
              <a:rPr lang="en-US" spc="-10" dirty="0">
                <a:solidFill>
                  <a:srgbClr val="515254"/>
                </a:solidFill>
                <a:cs typeface="Tahoma"/>
              </a:rPr>
              <a:t>expenses</a:t>
            </a:r>
            <a:endParaRPr lang="en-US" dirty="0">
              <a:cs typeface="Tahoma"/>
            </a:endParaRPr>
          </a:p>
          <a:p>
            <a:pPr marL="298450" indent="-285750" algn="l">
              <a:lnSpc>
                <a:spcPct val="100000"/>
              </a:lnSpc>
              <a:buFont typeface="Arial" panose="020B0604020202020204" pitchFamily="34" charset="0"/>
              <a:buChar char="•"/>
              <a:tabLst>
                <a:tab pos="160020" algn="l"/>
              </a:tabLst>
            </a:pPr>
            <a:r>
              <a:rPr lang="en-US" spc="50" dirty="0">
                <a:solidFill>
                  <a:srgbClr val="515254"/>
                </a:solidFill>
                <a:cs typeface="Tahoma"/>
              </a:rPr>
              <a:t>Loss</a:t>
            </a:r>
            <a:r>
              <a:rPr lang="en-US" spc="-90" dirty="0">
                <a:solidFill>
                  <a:srgbClr val="515254"/>
                </a:solidFill>
                <a:cs typeface="Tahoma"/>
              </a:rPr>
              <a:t> </a:t>
            </a:r>
            <a:r>
              <a:rPr lang="en-US" spc="-20" dirty="0">
                <a:solidFill>
                  <a:srgbClr val="515254"/>
                </a:solidFill>
                <a:cs typeface="Tahoma"/>
              </a:rPr>
              <a:t>of</a:t>
            </a:r>
            <a:r>
              <a:rPr lang="en-US" spc="-85" dirty="0">
                <a:solidFill>
                  <a:srgbClr val="515254"/>
                </a:solidFill>
                <a:cs typeface="Tahoma"/>
              </a:rPr>
              <a:t> </a:t>
            </a:r>
            <a:r>
              <a:rPr lang="en-US" spc="-10" dirty="0">
                <a:solidFill>
                  <a:srgbClr val="515254"/>
                </a:solidFill>
                <a:cs typeface="Tahoma"/>
              </a:rPr>
              <a:t>income</a:t>
            </a:r>
            <a:endParaRPr lang="en-US" dirty="0">
              <a:cs typeface="Tahoma"/>
            </a:endParaRPr>
          </a:p>
          <a:p>
            <a:pPr marL="298450" marR="5080" indent="-285750" algn="l">
              <a:spcBef>
                <a:spcPts val="100"/>
              </a:spcBef>
              <a:buFont typeface="Arial" panose="020B0604020202020204" pitchFamily="34" charset="0"/>
              <a:buChar char="•"/>
            </a:pPr>
            <a:endParaRPr lang="en-US" dirty="0">
              <a:cs typeface="Tahoma"/>
            </a:endParaRPr>
          </a:p>
          <a:p>
            <a:pPr marL="12700" marR="5080" algn="l">
              <a:lnSpc>
                <a:spcPct val="100000"/>
              </a:lnSpc>
              <a:spcBef>
                <a:spcPts val="100"/>
              </a:spcBef>
            </a:pPr>
            <a:endParaRPr sz="1800" dirty="0">
              <a:latin typeface="+mj-lt"/>
              <a:cs typeface="Tahoma"/>
            </a:endParaRPr>
          </a:p>
        </p:txBody>
      </p:sp>
      <p:sp>
        <p:nvSpPr>
          <p:cNvPr id="19" name="Rectangle 18"/>
          <p:cNvSpPr/>
          <p:nvPr/>
        </p:nvSpPr>
        <p:spPr>
          <a:xfrm>
            <a:off x="3708400" y="2870202"/>
            <a:ext cx="1681671" cy="1371600"/>
          </a:xfrm>
          <a:prstGeom prst="rect">
            <a:avLst/>
          </a:prstGeom>
          <a:noFill/>
          <a:ln w="6350">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523096" y="2870201"/>
            <a:ext cx="1681671" cy="1396999"/>
          </a:xfrm>
          <a:prstGeom prst="rect">
            <a:avLst/>
          </a:prstGeom>
          <a:noFill/>
          <a:ln w="6350">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ject 5"/>
          <p:cNvSpPr txBox="1">
            <a:spLocks/>
          </p:cNvSpPr>
          <p:nvPr/>
        </p:nvSpPr>
        <p:spPr>
          <a:xfrm>
            <a:off x="736600" y="229179"/>
            <a:ext cx="12714605" cy="830997"/>
          </a:xfrm>
          <a:prstGeom prst="rect">
            <a:avLst/>
          </a:prstGeom>
        </p:spPr>
        <p:txBody>
          <a:bodyPr vert="horz" wrap="square" lIns="0" tIns="0" rIns="0" bIns="0" rtlCol="0" anchor="t">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5400" spc="-150" dirty="0">
                <a:solidFill>
                  <a:srgbClr val="062F6E"/>
                </a:solidFill>
              </a:rPr>
              <a:t>Why Cancer Coverage?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solidFill>
          <a:srgbClr val="062F6E"/>
        </a:solidFill>
        <a:effectLst/>
      </p:bgPr>
    </p:bg>
    <p:spTree>
      <p:nvGrpSpPr>
        <p:cNvPr id="1" name=""/>
        <p:cNvGrpSpPr/>
        <p:nvPr/>
      </p:nvGrpSpPr>
      <p:grpSpPr>
        <a:xfrm>
          <a:off x="0" y="0"/>
          <a:ext cx="0" cy="0"/>
          <a:chOff x="0" y="0"/>
          <a:chExt cx="0" cy="0"/>
        </a:xfrm>
      </p:grpSpPr>
      <p:sp>
        <p:nvSpPr>
          <p:cNvPr id="8" name="Rectangle 7"/>
          <p:cNvSpPr/>
          <p:nvPr/>
        </p:nvSpPr>
        <p:spPr>
          <a:xfrm>
            <a:off x="0" y="0"/>
            <a:ext cx="3860800" cy="9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ject 5"/>
          <p:cNvSpPr txBox="1">
            <a:spLocks/>
          </p:cNvSpPr>
          <p:nvPr/>
        </p:nvSpPr>
        <p:spPr>
          <a:xfrm>
            <a:off x="4927600" y="3936729"/>
            <a:ext cx="10540020" cy="1270541"/>
          </a:xfrm>
          <a:prstGeom prst="rect">
            <a:avLst/>
          </a:prstGeom>
        </p:spPr>
        <p:txBody>
          <a:bodyPr vert="horz" wrap="square" lIns="0" tIns="182880" rIns="0" bIns="0" rtlCol="0" anchor="ctr">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marR="5080" algn="ctr">
              <a:lnSpc>
                <a:spcPts val="7800"/>
              </a:lnSpc>
            </a:pPr>
            <a:r>
              <a:rPr lang="en-US" sz="11500" dirty="0">
                <a:solidFill>
                  <a:schemeClr val="bg1"/>
                </a:solidFill>
              </a:rPr>
              <a:t>THANK YOU</a:t>
            </a:r>
            <a:endParaRPr lang="en-US" sz="7500"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8"/>
          <p:cNvSpPr txBox="1"/>
          <p:nvPr/>
        </p:nvSpPr>
        <p:spPr>
          <a:xfrm>
            <a:off x="3632200" y="3971872"/>
            <a:ext cx="1447800" cy="632224"/>
          </a:xfrm>
          <a:prstGeom prst="rect">
            <a:avLst/>
          </a:prstGeom>
        </p:spPr>
        <p:txBody>
          <a:bodyPr vert="horz" wrap="square" lIns="0" tIns="16510" rIns="0" bIns="0" rtlCol="0">
            <a:spAutoFit/>
          </a:bodyPr>
          <a:lstStyle/>
          <a:p>
            <a:pPr marL="12700" algn="l">
              <a:lnSpc>
                <a:spcPct val="100000"/>
              </a:lnSpc>
              <a:spcBef>
                <a:spcPts val="130"/>
              </a:spcBef>
            </a:pPr>
            <a:r>
              <a:rPr sz="2000" b="1" spc="-55" dirty="0">
                <a:solidFill>
                  <a:srgbClr val="0082CC"/>
                </a:solidFill>
                <a:latin typeface="+mj-lt"/>
                <a:cs typeface="Cambria"/>
                <a:hlinkClick r:id="rId2"/>
              </a:rPr>
              <a:t>Apply</a:t>
            </a:r>
            <a:r>
              <a:rPr sz="2000" b="1" spc="-30" dirty="0">
                <a:solidFill>
                  <a:srgbClr val="0082CC"/>
                </a:solidFill>
                <a:latin typeface="+mj-lt"/>
                <a:cs typeface="Cambria"/>
                <a:hlinkClick r:id="rId2"/>
              </a:rPr>
              <a:t> </a:t>
            </a:r>
            <a:r>
              <a:rPr sz="2000" b="1" spc="-50" dirty="0">
                <a:solidFill>
                  <a:srgbClr val="0082CC"/>
                </a:solidFill>
                <a:latin typeface="+mj-lt"/>
                <a:cs typeface="Cambria"/>
                <a:hlinkClick r:id="rId2"/>
              </a:rPr>
              <a:t>for</a:t>
            </a:r>
            <a:r>
              <a:rPr sz="2000" b="1" spc="-25" dirty="0">
                <a:solidFill>
                  <a:srgbClr val="0082CC"/>
                </a:solidFill>
                <a:latin typeface="+mj-lt"/>
                <a:cs typeface="Cambria"/>
                <a:hlinkClick r:id="rId2"/>
              </a:rPr>
              <a:t> </a:t>
            </a:r>
            <a:r>
              <a:rPr sz="2000" b="1" spc="-45" dirty="0">
                <a:solidFill>
                  <a:srgbClr val="0082CC"/>
                </a:solidFill>
                <a:latin typeface="+mj-lt"/>
                <a:cs typeface="Cambria"/>
                <a:hlinkClick r:id="rId2"/>
              </a:rPr>
              <a:t>Medicare</a:t>
            </a:r>
            <a:endParaRPr sz="2000" b="1" dirty="0">
              <a:solidFill>
                <a:srgbClr val="0082CC"/>
              </a:solidFill>
              <a:latin typeface="+mj-lt"/>
              <a:cs typeface="Cambria"/>
            </a:endParaRPr>
          </a:p>
        </p:txBody>
      </p:sp>
      <p:sp>
        <p:nvSpPr>
          <p:cNvPr id="12" name="object 12"/>
          <p:cNvSpPr txBox="1"/>
          <p:nvPr/>
        </p:nvSpPr>
        <p:spPr>
          <a:xfrm>
            <a:off x="3632200" y="5794507"/>
            <a:ext cx="1468958" cy="645561"/>
          </a:xfrm>
          <a:prstGeom prst="rect">
            <a:avLst/>
          </a:prstGeom>
        </p:spPr>
        <p:txBody>
          <a:bodyPr vert="horz" wrap="square" lIns="0" tIns="11430" rIns="0" bIns="0" rtlCol="0">
            <a:spAutoFit/>
          </a:bodyPr>
          <a:lstStyle/>
          <a:p>
            <a:pPr marL="73660" marR="5080" indent="-61594" algn="l">
              <a:lnSpc>
                <a:spcPct val="102899"/>
              </a:lnSpc>
              <a:spcBef>
                <a:spcPts val="90"/>
              </a:spcBef>
            </a:pPr>
            <a:r>
              <a:rPr sz="2000" b="1" spc="-60" dirty="0">
                <a:solidFill>
                  <a:srgbClr val="0082CC"/>
                </a:solidFill>
                <a:latin typeface="+mj-lt"/>
                <a:cs typeface="Calibri" panose="020F0502020204030204" pitchFamily="34" charset="0"/>
                <a:hlinkClick r:id="rId3"/>
              </a:rPr>
              <a:t>Enrollment</a:t>
            </a:r>
            <a:r>
              <a:rPr sz="2000" b="1" spc="-10" dirty="0">
                <a:solidFill>
                  <a:srgbClr val="0082CC"/>
                </a:solidFill>
                <a:latin typeface="+mj-lt"/>
                <a:cs typeface="Calibri" panose="020F0502020204030204" pitchFamily="34" charset="0"/>
                <a:hlinkClick r:id="rId3"/>
              </a:rPr>
              <a:t> Timeline</a:t>
            </a:r>
            <a:endParaRPr sz="2000" b="1" dirty="0">
              <a:solidFill>
                <a:srgbClr val="0082CC"/>
              </a:solidFill>
              <a:latin typeface="+mj-lt"/>
              <a:cs typeface="Calibri" panose="020F0502020204030204" pitchFamily="34" charset="0"/>
            </a:endParaRPr>
          </a:p>
        </p:txBody>
      </p:sp>
      <p:sp>
        <p:nvSpPr>
          <p:cNvPr id="16" name="object 16"/>
          <p:cNvSpPr txBox="1"/>
          <p:nvPr/>
        </p:nvSpPr>
        <p:spPr>
          <a:xfrm>
            <a:off x="6125308" y="7702809"/>
            <a:ext cx="8246745" cy="574040"/>
          </a:xfrm>
          <a:prstGeom prst="rect">
            <a:avLst/>
          </a:prstGeom>
        </p:spPr>
        <p:txBody>
          <a:bodyPr vert="horz" wrap="square" lIns="0" tIns="12700" rIns="0" bIns="0" rtlCol="0">
            <a:spAutoFit/>
          </a:bodyPr>
          <a:lstStyle/>
          <a:p>
            <a:pPr marL="12700" marR="5080">
              <a:lnSpc>
                <a:spcPct val="100000"/>
              </a:lnSpc>
              <a:spcBef>
                <a:spcPts val="100"/>
              </a:spcBef>
            </a:pPr>
            <a:r>
              <a:rPr sz="1800" spc="-90" dirty="0">
                <a:solidFill>
                  <a:srgbClr val="515254"/>
                </a:solidFill>
                <a:latin typeface="+mj-lt"/>
                <a:cs typeface="Tahoma"/>
              </a:rPr>
              <a:t>*Not</a:t>
            </a:r>
            <a:r>
              <a:rPr sz="1800" spc="-65" dirty="0">
                <a:solidFill>
                  <a:srgbClr val="515254"/>
                </a:solidFill>
                <a:latin typeface="+mj-lt"/>
                <a:cs typeface="Tahoma"/>
              </a:rPr>
              <a:t> </a:t>
            </a:r>
            <a:r>
              <a:rPr sz="1800" spc="-60" dirty="0">
                <a:solidFill>
                  <a:srgbClr val="515254"/>
                </a:solidFill>
                <a:latin typeface="+mj-lt"/>
                <a:cs typeface="Tahoma"/>
              </a:rPr>
              <a:t>affiliated</a:t>
            </a:r>
            <a:r>
              <a:rPr sz="1800" spc="-85" dirty="0">
                <a:solidFill>
                  <a:srgbClr val="515254"/>
                </a:solidFill>
                <a:latin typeface="+mj-lt"/>
                <a:cs typeface="Tahoma"/>
              </a:rPr>
              <a:t> </a:t>
            </a:r>
            <a:r>
              <a:rPr sz="1800" spc="-50" dirty="0">
                <a:solidFill>
                  <a:srgbClr val="515254"/>
                </a:solidFill>
                <a:latin typeface="+mj-lt"/>
                <a:cs typeface="Tahoma"/>
              </a:rPr>
              <a:t>with</a:t>
            </a:r>
            <a:r>
              <a:rPr sz="1800" spc="-90" dirty="0">
                <a:solidFill>
                  <a:srgbClr val="515254"/>
                </a:solidFill>
                <a:latin typeface="+mj-lt"/>
                <a:cs typeface="Tahoma"/>
              </a:rPr>
              <a:t> </a:t>
            </a:r>
            <a:r>
              <a:rPr sz="1800" dirty="0">
                <a:solidFill>
                  <a:srgbClr val="515254"/>
                </a:solidFill>
                <a:latin typeface="+mj-lt"/>
                <a:cs typeface="Tahoma"/>
              </a:rPr>
              <a:t>or</a:t>
            </a:r>
            <a:r>
              <a:rPr sz="1800" spc="-120" dirty="0">
                <a:solidFill>
                  <a:srgbClr val="515254"/>
                </a:solidFill>
                <a:latin typeface="+mj-lt"/>
                <a:cs typeface="Tahoma"/>
              </a:rPr>
              <a:t> </a:t>
            </a:r>
            <a:r>
              <a:rPr sz="1800" dirty="0">
                <a:solidFill>
                  <a:srgbClr val="515254"/>
                </a:solidFill>
                <a:latin typeface="+mj-lt"/>
                <a:cs typeface="Tahoma"/>
              </a:rPr>
              <a:t>endorsed</a:t>
            </a:r>
            <a:r>
              <a:rPr sz="1800" spc="-90" dirty="0">
                <a:solidFill>
                  <a:srgbClr val="515254"/>
                </a:solidFill>
                <a:latin typeface="+mj-lt"/>
                <a:cs typeface="Tahoma"/>
              </a:rPr>
              <a:t> </a:t>
            </a:r>
            <a:r>
              <a:rPr sz="1800" dirty="0">
                <a:solidFill>
                  <a:srgbClr val="515254"/>
                </a:solidFill>
                <a:latin typeface="+mj-lt"/>
                <a:cs typeface="Tahoma"/>
              </a:rPr>
              <a:t>by</a:t>
            </a:r>
            <a:r>
              <a:rPr sz="1800" spc="-90" dirty="0">
                <a:solidFill>
                  <a:srgbClr val="515254"/>
                </a:solidFill>
                <a:latin typeface="+mj-lt"/>
                <a:cs typeface="Tahoma"/>
              </a:rPr>
              <a:t> </a:t>
            </a:r>
            <a:r>
              <a:rPr sz="1800" spc="-35" dirty="0">
                <a:solidFill>
                  <a:srgbClr val="515254"/>
                </a:solidFill>
                <a:latin typeface="+mj-lt"/>
                <a:cs typeface="Tahoma"/>
              </a:rPr>
              <a:t>the</a:t>
            </a:r>
            <a:r>
              <a:rPr sz="1800" spc="-90" dirty="0">
                <a:solidFill>
                  <a:srgbClr val="515254"/>
                </a:solidFill>
                <a:latin typeface="+mj-lt"/>
                <a:cs typeface="Tahoma"/>
              </a:rPr>
              <a:t> </a:t>
            </a:r>
            <a:r>
              <a:rPr sz="1800" spc="-30" dirty="0">
                <a:solidFill>
                  <a:srgbClr val="515254"/>
                </a:solidFill>
                <a:latin typeface="+mj-lt"/>
                <a:cs typeface="Tahoma"/>
              </a:rPr>
              <a:t>government</a:t>
            </a:r>
            <a:r>
              <a:rPr sz="1800" spc="-90" dirty="0">
                <a:solidFill>
                  <a:srgbClr val="515254"/>
                </a:solidFill>
                <a:latin typeface="+mj-lt"/>
                <a:cs typeface="Tahoma"/>
              </a:rPr>
              <a:t> </a:t>
            </a:r>
            <a:r>
              <a:rPr sz="1800" dirty="0">
                <a:solidFill>
                  <a:srgbClr val="515254"/>
                </a:solidFill>
                <a:latin typeface="+mj-lt"/>
                <a:cs typeface="Tahoma"/>
              </a:rPr>
              <a:t>or</a:t>
            </a:r>
            <a:r>
              <a:rPr sz="1800" spc="-90" dirty="0">
                <a:solidFill>
                  <a:srgbClr val="515254"/>
                </a:solidFill>
                <a:latin typeface="+mj-lt"/>
                <a:cs typeface="Tahoma"/>
              </a:rPr>
              <a:t> </a:t>
            </a:r>
            <a:r>
              <a:rPr sz="1800" spc="-35" dirty="0">
                <a:solidFill>
                  <a:srgbClr val="515254"/>
                </a:solidFill>
                <a:latin typeface="+mj-lt"/>
                <a:cs typeface="Tahoma"/>
              </a:rPr>
              <a:t>the</a:t>
            </a:r>
            <a:r>
              <a:rPr sz="1800" spc="-90" dirty="0">
                <a:solidFill>
                  <a:srgbClr val="515254"/>
                </a:solidFill>
                <a:latin typeface="+mj-lt"/>
                <a:cs typeface="Tahoma"/>
              </a:rPr>
              <a:t> </a:t>
            </a:r>
            <a:r>
              <a:rPr sz="1800" spc="-35" dirty="0">
                <a:solidFill>
                  <a:srgbClr val="515254"/>
                </a:solidFill>
                <a:latin typeface="+mj-lt"/>
                <a:cs typeface="Tahoma"/>
              </a:rPr>
              <a:t>federal</a:t>
            </a:r>
            <a:r>
              <a:rPr sz="1800" spc="-90" dirty="0">
                <a:solidFill>
                  <a:srgbClr val="515254"/>
                </a:solidFill>
                <a:latin typeface="+mj-lt"/>
                <a:cs typeface="Tahoma"/>
              </a:rPr>
              <a:t> </a:t>
            </a:r>
            <a:r>
              <a:rPr sz="1800" dirty="0">
                <a:solidFill>
                  <a:srgbClr val="515254"/>
                </a:solidFill>
                <a:latin typeface="+mj-lt"/>
                <a:cs typeface="Tahoma"/>
              </a:rPr>
              <a:t>Medicare</a:t>
            </a:r>
            <a:r>
              <a:rPr sz="1800" spc="-90" dirty="0">
                <a:solidFill>
                  <a:srgbClr val="515254"/>
                </a:solidFill>
                <a:latin typeface="+mj-lt"/>
                <a:cs typeface="Tahoma"/>
              </a:rPr>
              <a:t> </a:t>
            </a:r>
            <a:r>
              <a:rPr sz="1800" spc="-10" dirty="0">
                <a:solidFill>
                  <a:srgbClr val="515254"/>
                </a:solidFill>
                <a:latin typeface="+mj-lt"/>
                <a:cs typeface="Tahoma"/>
              </a:rPr>
              <a:t>program. </a:t>
            </a:r>
            <a:r>
              <a:rPr sz="1800" spc="-20" dirty="0">
                <a:solidFill>
                  <a:srgbClr val="515254"/>
                </a:solidFill>
                <a:latin typeface="+mj-lt"/>
                <a:cs typeface="Tahoma"/>
              </a:rPr>
              <a:t>This</a:t>
            </a:r>
            <a:r>
              <a:rPr sz="1800" spc="-90" dirty="0">
                <a:solidFill>
                  <a:srgbClr val="515254"/>
                </a:solidFill>
                <a:latin typeface="+mj-lt"/>
                <a:cs typeface="Tahoma"/>
              </a:rPr>
              <a:t> </a:t>
            </a:r>
            <a:r>
              <a:rPr sz="1800" dirty="0">
                <a:solidFill>
                  <a:srgbClr val="515254"/>
                </a:solidFill>
                <a:latin typeface="+mj-lt"/>
                <a:cs typeface="Tahoma"/>
              </a:rPr>
              <a:t>is</a:t>
            </a:r>
            <a:r>
              <a:rPr sz="1800" spc="-90" dirty="0">
                <a:solidFill>
                  <a:srgbClr val="515254"/>
                </a:solidFill>
                <a:latin typeface="+mj-lt"/>
                <a:cs typeface="Tahoma"/>
              </a:rPr>
              <a:t> </a:t>
            </a:r>
            <a:r>
              <a:rPr sz="1800" dirty="0">
                <a:solidFill>
                  <a:srgbClr val="515254"/>
                </a:solidFill>
                <a:latin typeface="+mj-lt"/>
                <a:cs typeface="Tahoma"/>
              </a:rPr>
              <a:t>a</a:t>
            </a:r>
            <a:r>
              <a:rPr sz="1800" spc="-90" dirty="0">
                <a:solidFill>
                  <a:srgbClr val="515254"/>
                </a:solidFill>
                <a:latin typeface="+mj-lt"/>
                <a:cs typeface="Tahoma"/>
              </a:rPr>
              <a:t> </a:t>
            </a:r>
            <a:r>
              <a:rPr sz="1800" spc="-30" dirty="0">
                <a:solidFill>
                  <a:srgbClr val="515254"/>
                </a:solidFill>
                <a:latin typeface="+mj-lt"/>
                <a:cs typeface="Tahoma"/>
              </a:rPr>
              <a:t>solicitation</a:t>
            </a:r>
            <a:r>
              <a:rPr sz="1800" spc="-90" dirty="0">
                <a:solidFill>
                  <a:srgbClr val="515254"/>
                </a:solidFill>
                <a:latin typeface="+mj-lt"/>
                <a:cs typeface="Tahoma"/>
              </a:rPr>
              <a:t> </a:t>
            </a:r>
            <a:r>
              <a:rPr sz="1800" spc="-20" dirty="0">
                <a:solidFill>
                  <a:srgbClr val="515254"/>
                </a:solidFill>
                <a:latin typeface="+mj-lt"/>
                <a:cs typeface="Tahoma"/>
              </a:rPr>
              <a:t>of</a:t>
            </a:r>
            <a:r>
              <a:rPr sz="1800" spc="-90" dirty="0">
                <a:solidFill>
                  <a:srgbClr val="515254"/>
                </a:solidFill>
                <a:latin typeface="+mj-lt"/>
                <a:cs typeface="Tahoma"/>
              </a:rPr>
              <a:t> </a:t>
            </a:r>
            <a:r>
              <a:rPr sz="1800" spc="-10" dirty="0">
                <a:solidFill>
                  <a:srgbClr val="515254"/>
                </a:solidFill>
                <a:latin typeface="+mj-lt"/>
                <a:cs typeface="Tahoma"/>
              </a:rPr>
              <a:t>insurance.</a:t>
            </a:r>
            <a:endParaRPr sz="1800" dirty="0">
              <a:latin typeface="+mj-lt"/>
              <a:cs typeface="Tahoma"/>
            </a:endParaRPr>
          </a:p>
        </p:txBody>
      </p:sp>
      <p:grpSp>
        <p:nvGrpSpPr>
          <p:cNvPr id="32" name="Group 31"/>
          <p:cNvGrpSpPr/>
          <p:nvPr/>
        </p:nvGrpSpPr>
        <p:grpSpPr>
          <a:xfrm>
            <a:off x="2783377" y="4031053"/>
            <a:ext cx="305569" cy="438196"/>
            <a:chOff x="1549664" y="3447941"/>
            <a:chExt cx="413468" cy="592927"/>
          </a:xfrm>
        </p:grpSpPr>
        <p:sp>
          <p:nvSpPr>
            <p:cNvPr id="22" name="Freeform 21"/>
            <p:cNvSpPr/>
            <p:nvPr/>
          </p:nvSpPr>
          <p:spPr>
            <a:xfrm rot="1800000">
              <a:off x="1732753" y="3447941"/>
              <a:ext cx="230379"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56241 w 705637"/>
                <a:gd name="connsiteY0" fmla="*/ 0 h 1341346"/>
                <a:gd name="connsiteX1" fmla="*/ 705637 w 705637"/>
                <a:gd name="connsiteY1" fmla="*/ 349396 h 1341346"/>
                <a:gd name="connsiteX2" fmla="*/ 703366 w 705637"/>
                <a:gd name="connsiteY2" fmla="*/ 371931 h 1341346"/>
                <a:gd name="connsiteX3" fmla="*/ 705637 w 705637"/>
                <a:gd name="connsiteY3" fmla="*/ 371931 h 1341346"/>
                <a:gd name="connsiteX4" fmla="*/ 705637 w 705637"/>
                <a:gd name="connsiteY4" fmla="*/ 991950 h 1341346"/>
                <a:gd name="connsiteX5" fmla="*/ 705637 w 705637"/>
                <a:gd name="connsiteY5" fmla="*/ 1003592 h 1341346"/>
                <a:gd name="connsiteX6" fmla="*/ 704464 w 705637"/>
                <a:gd name="connsiteY6" fmla="*/ 1003592 h 1341346"/>
                <a:gd name="connsiteX7" fmla="*/ 698539 w 705637"/>
                <a:gd name="connsiteY7" fmla="*/ 1062366 h 1341346"/>
                <a:gd name="connsiteX8" fmla="*/ 356241 w 705637"/>
                <a:gd name="connsiteY8" fmla="*/ 1341346 h 1341346"/>
                <a:gd name="connsiteX9" fmla="*/ 13944 w 705637"/>
                <a:gd name="connsiteY9" fmla="*/ 1062366 h 1341346"/>
                <a:gd name="connsiteX10" fmla="*/ 8019 w 705637"/>
                <a:gd name="connsiteY10" fmla="*/ 1003592 h 1341346"/>
                <a:gd name="connsiteX11" fmla="*/ 6845 w 705637"/>
                <a:gd name="connsiteY11" fmla="*/ 1003592 h 1341346"/>
                <a:gd name="connsiteX12" fmla="*/ 6845 w 705637"/>
                <a:gd name="connsiteY12" fmla="*/ 991950 h 1341346"/>
                <a:gd name="connsiteX13" fmla="*/ 0 w 705637"/>
                <a:gd name="connsiteY13" fmla="*/ 884987 h 1341346"/>
                <a:gd name="connsiteX14" fmla="*/ 6845 w 705637"/>
                <a:gd name="connsiteY14" fmla="*/ 371931 h 1341346"/>
                <a:gd name="connsiteX15" fmla="*/ 9117 w 705637"/>
                <a:gd name="connsiteY15" fmla="*/ 371931 h 1341346"/>
                <a:gd name="connsiteX16" fmla="*/ 6845 w 705637"/>
                <a:gd name="connsiteY16" fmla="*/ 349396 h 1341346"/>
                <a:gd name="connsiteX17" fmla="*/ 356241 w 705637"/>
                <a:gd name="connsiteY17" fmla="*/ 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16" fmla="*/ 98285 w 705637"/>
                <a:gd name="connsiteY16" fmla="*/ 108339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0" fmla="*/ 0 w 705637"/>
                <a:gd name="connsiteY0" fmla="*/ 884987 h 1341346"/>
                <a:gd name="connsiteX1" fmla="*/ 2955 w 705637"/>
                <a:gd name="connsiteY1" fmla="*/ 531328 h 1341346"/>
                <a:gd name="connsiteX2" fmla="*/ 6845 w 705637"/>
                <a:gd name="connsiteY2" fmla="*/ 371931 h 1341346"/>
                <a:gd name="connsiteX3" fmla="*/ 9117 w 705637"/>
                <a:gd name="connsiteY3" fmla="*/ 371931 h 1341346"/>
                <a:gd name="connsiteX4" fmla="*/ 6845 w 705637"/>
                <a:gd name="connsiteY4" fmla="*/ 349396 h 1341346"/>
                <a:gd name="connsiteX5" fmla="*/ 356241 w 705637"/>
                <a:gd name="connsiteY5" fmla="*/ 0 h 1341346"/>
                <a:gd name="connsiteX6" fmla="*/ 705637 w 705637"/>
                <a:gd name="connsiteY6" fmla="*/ 349396 h 1341346"/>
                <a:gd name="connsiteX7" fmla="*/ 703366 w 705637"/>
                <a:gd name="connsiteY7" fmla="*/ 371931 h 1341346"/>
                <a:gd name="connsiteX8" fmla="*/ 705637 w 705637"/>
                <a:gd name="connsiteY8" fmla="*/ 371931 h 1341346"/>
                <a:gd name="connsiteX9" fmla="*/ 705637 w 705637"/>
                <a:gd name="connsiteY9" fmla="*/ 991950 h 1341346"/>
                <a:gd name="connsiteX10" fmla="*/ 705637 w 705637"/>
                <a:gd name="connsiteY10" fmla="*/ 1003592 h 1341346"/>
                <a:gd name="connsiteX11" fmla="*/ 704464 w 705637"/>
                <a:gd name="connsiteY11" fmla="*/ 1003592 h 1341346"/>
                <a:gd name="connsiteX12" fmla="*/ 698539 w 705637"/>
                <a:gd name="connsiteY12" fmla="*/ 1062366 h 1341346"/>
                <a:gd name="connsiteX13" fmla="*/ 356241 w 705637"/>
                <a:gd name="connsiteY13" fmla="*/ 1341346 h 1341346"/>
                <a:gd name="connsiteX14" fmla="*/ 13944 w 705637"/>
                <a:gd name="connsiteY14" fmla="*/ 1062366 h 1341346"/>
                <a:gd name="connsiteX15" fmla="*/ 8019 w 705637"/>
                <a:gd name="connsiteY15" fmla="*/ 1003592 h 1341346"/>
                <a:gd name="connsiteX0" fmla="*/ 0 w 702682"/>
                <a:gd name="connsiteY0" fmla="*/ 531328 h 1341346"/>
                <a:gd name="connsiteX1" fmla="*/ 3890 w 702682"/>
                <a:gd name="connsiteY1" fmla="*/ 371931 h 1341346"/>
                <a:gd name="connsiteX2" fmla="*/ 6162 w 702682"/>
                <a:gd name="connsiteY2" fmla="*/ 371931 h 1341346"/>
                <a:gd name="connsiteX3" fmla="*/ 3890 w 702682"/>
                <a:gd name="connsiteY3" fmla="*/ 349396 h 1341346"/>
                <a:gd name="connsiteX4" fmla="*/ 353286 w 702682"/>
                <a:gd name="connsiteY4" fmla="*/ 0 h 1341346"/>
                <a:gd name="connsiteX5" fmla="*/ 702682 w 702682"/>
                <a:gd name="connsiteY5" fmla="*/ 349396 h 1341346"/>
                <a:gd name="connsiteX6" fmla="*/ 700411 w 702682"/>
                <a:gd name="connsiteY6" fmla="*/ 371931 h 1341346"/>
                <a:gd name="connsiteX7" fmla="*/ 702682 w 702682"/>
                <a:gd name="connsiteY7" fmla="*/ 371931 h 1341346"/>
                <a:gd name="connsiteX8" fmla="*/ 702682 w 702682"/>
                <a:gd name="connsiteY8" fmla="*/ 991950 h 1341346"/>
                <a:gd name="connsiteX9" fmla="*/ 702682 w 702682"/>
                <a:gd name="connsiteY9" fmla="*/ 1003592 h 1341346"/>
                <a:gd name="connsiteX10" fmla="*/ 701509 w 702682"/>
                <a:gd name="connsiteY10" fmla="*/ 1003592 h 1341346"/>
                <a:gd name="connsiteX11" fmla="*/ 695584 w 702682"/>
                <a:gd name="connsiteY11" fmla="*/ 1062366 h 1341346"/>
                <a:gd name="connsiteX12" fmla="*/ 353286 w 702682"/>
                <a:gd name="connsiteY12" fmla="*/ 1341346 h 1341346"/>
                <a:gd name="connsiteX13" fmla="*/ 10989 w 702682"/>
                <a:gd name="connsiteY13" fmla="*/ 1062366 h 1341346"/>
                <a:gd name="connsiteX14" fmla="*/ 5064 w 702682"/>
                <a:gd name="connsiteY14" fmla="*/ 1003592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2682" h="1341346">
                  <a:moveTo>
                    <a:pt x="0" y="531328"/>
                  </a:moveTo>
                  <a:cubicBezTo>
                    <a:pt x="1141" y="445819"/>
                    <a:pt x="2863" y="398497"/>
                    <a:pt x="3890" y="371931"/>
                  </a:cubicBezTo>
                  <a:lnTo>
                    <a:pt x="6162" y="371931"/>
                  </a:lnTo>
                  <a:lnTo>
                    <a:pt x="3890" y="349396"/>
                  </a:lnTo>
                  <a:cubicBezTo>
                    <a:pt x="3890" y="156430"/>
                    <a:pt x="160320" y="0"/>
                    <a:pt x="353286" y="0"/>
                  </a:cubicBezTo>
                  <a:cubicBezTo>
                    <a:pt x="546252" y="0"/>
                    <a:pt x="702682" y="156430"/>
                    <a:pt x="702682" y="349396"/>
                  </a:cubicBezTo>
                  <a:lnTo>
                    <a:pt x="700411" y="371931"/>
                  </a:lnTo>
                  <a:lnTo>
                    <a:pt x="702682" y="371931"/>
                  </a:lnTo>
                  <a:lnTo>
                    <a:pt x="702682" y="991950"/>
                  </a:lnTo>
                  <a:lnTo>
                    <a:pt x="702682" y="1003592"/>
                  </a:lnTo>
                  <a:lnTo>
                    <a:pt x="701509" y="1003592"/>
                  </a:lnTo>
                  <a:lnTo>
                    <a:pt x="695584" y="1062366"/>
                  </a:lnTo>
                  <a:cubicBezTo>
                    <a:pt x="663004" y="1221579"/>
                    <a:pt x="522131" y="1341346"/>
                    <a:pt x="353286" y="1341346"/>
                  </a:cubicBezTo>
                  <a:cubicBezTo>
                    <a:pt x="184441" y="1341346"/>
                    <a:pt x="43569" y="1221579"/>
                    <a:pt x="10989" y="1062366"/>
                  </a:cubicBezTo>
                  <a:lnTo>
                    <a:pt x="5064" y="1003592"/>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rot="1800000">
              <a:off x="1549664" y="3601099"/>
              <a:ext cx="231223"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49396 w 702020"/>
                <a:gd name="connsiteY0" fmla="*/ 0 h 1341346"/>
                <a:gd name="connsiteX1" fmla="*/ 698792 w 702020"/>
                <a:gd name="connsiteY1" fmla="*/ 349396 h 1341346"/>
                <a:gd name="connsiteX2" fmla="*/ 696521 w 702020"/>
                <a:gd name="connsiteY2" fmla="*/ 371931 h 1341346"/>
                <a:gd name="connsiteX3" fmla="*/ 698792 w 702020"/>
                <a:gd name="connsiteY3" fmla="*/ 371931 h 1341346"/>
                <a:gd name="connsiteX4" fmla="*/ 702020 w 702020"/>
                <a:gd name="connsiteY4" fmla="*/ 621202 h 1341346"/>
                <a:gd name="connsiteX5" fmla="*/ 698792 w 702020"/>
                <a:gd name="connsiteY5" fmla="*/ 991950 h 1341346"/>
                <a:gd name="connsiteX6" fmla="*/ 698792 w 702020"/>
                <a:gd name="connsiteY6" fmla="*/ 1003592 h 1341346"/>
                <a:gd name="connsiteX7" fmla="*/ 697619 w 702020"/>
                <a:gd name="connsiteY7" fmla="*/ 1003592 h 1341346"/>
                <a:gd name="connsiteX8" fmla="*/ 691694 w 702020"/>
                <a:gd name="connsiteY8" fmla="*/ 1062366 h 1341346"/>
                <a:gd name="connsiteX9" fmla="*/ 349396 w 702020"/>
                <a:gd name="connsiteY9" fmla="*/ 1341346 h 1341346"/>
                <a:gd name="connsiteX10" fmla="*/ 7099 w 702020"/>
                <a:gd name="connsiteY10" fmla="*/ 1062366 h 1341346"/>
                <a:gd name="connsiteX11" fmla="*/ 1174 w 702020"/>
                <a:gd name="connsiteY11" fmla="*/ 1003592 h 1341346"/>
                <a:gd name="connsiteX12" fmla="*/ 0 w 702020"/>
                <a:gd name="connsiteY12" fmla="*/ 1003592 h 1341346"/>
                <a:gd name="connsiteX13" fmla="*/ 0 w 702020"/>
                <a:gd name="connsiteY13" fmla="*/ 991950 h 1341346"/>
                <a:gd name="connsiteX14" fmla="*/ 0 w 702020"/>
                <a:gd name="connsiteY14" fmla="*/ 371931 h 1341346"/>
                <a:gd name="connsiteX15" fmla="*/ 2272 w 702020"/>
                <a:gd name="connsiteY15" fmla="*/ 371931 h 1341346"/>
                <a:gd name="connsiteX16" fmla="*/ 0 w 702020"/>
                <a:gd name="connsiteY16" fmla="*/ 349396 h 1341346"/>
                <a:gd name="connsiteX17" fmla="*/ 349396 w 702020"/>
                <a:gd name="connsiteY17" fmla="*/ 0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96749"/>
                <a:gd name="connsiteY0" fmla="*/ 621202 h 1341346"/>
                <a:gd name="connsiteX1" fmla="*/ 698792 w 796749"/>
                <a:gd name="connsiteY1" fmla="*/ 991950 h 1341346"/>
                <a:gd name="connsiteX2" fmla="*/ 698792 w 796749"/>
                <a:gd name="connsiteY2" fmla="*/ 1003592 h 1341346"/>
                <a:gd name="connsiteX3" fmla="*/ 697619 w 796749"/>
                <a:gd name="connsiteY3" fmla="*/ 1003592 h 1341346"/>
                <a:gd name="connsiteX4" fmla="*/ 691694 w 796749"/>
                <a:gd name="connsiteY4" fmla="*/ 1062366 h 1341346"/>
                <a:gd name="connsiteX5" fmla="*/ 349396 w 796749"/>
                <a:gd name="connsiteY5" fmla="*/ 1341346 h 1341346"/>
                <a:gd name="connsiteX6" fmla="*/ 7099 w 796749"/>
                <a:gd name="connsiteY6" fmla="*/ 1062366 h 1341346"/>
                <a:gd name="connsiteX7" fmla="*/ 1174 w 796749"/>
                <a:gd name="connsiteY7" fmla="*/ 1003592 h 1341346"/>
                <a:gd name="connsiteX8" fmla="*/ 0 w 796749"/>
                <a:gd name="connsiteY8" fmla="*/ 1003592 h 1341346"/>
                <a:gd name="connsiteX9" fmla="*/ 0 w 796749"/>
                <a:gd name="connsiteY9" fmla="*/ 991950 h 1341346"/>
                <a:gd name="connsiteX10" fmla="*/ 0 w 796749"/>
                <a:gd name="connsiteY10" fmla="*/ 371931 h 1341346"/>
                <a:gd name="connsiteX11" fmla="*/ 2272 w 796749"/>
                <a:gd name="connsiteY11" fmla="*/ 371931 h 1341346"/>
                <a:gd name="connsiteX12" fmla="*/ 0 w 796749"/>
                <a:gd name="connsiteY12" fmla="*/ 349396 h 1341346"/>
                <a:gd name="connsiteX13" fmla="*/ 349396 w 796749"/>
                <a:gd name="connsiteY13" fmla="*/ 0 h 1341346"/>
                <a:gd name="connsiteX14" fmla="*/ 698792 w 796749"/>
                <a:gd name="connsiteY14" fmla="*/ 349396 h 1341346"/>
                <a:gd name="connsiteX15" fmla="*/ 696521 w 796749"/>
                <a:gd name="connsiteY15" fmla="*/ 371931 h 1341346"/>
                <a:gd name="connsiteX16" fmla="*/ 790232 w 796749"/>
                <a:gd name="connsiteY16" fmla="*/ 463371 h 1341346"/>
                <a:gd name="connsiteX17" fmla="*/ 788701 w 796749"/>
                <a:gd name="connsiteY17" fmla="*/ 453839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02020"/>
                <a:gd name="connsiteY0" fmla="*/ 621202 h 1341346"/>
                <a:gd name="connsiteX1" fmla="*/ 698792 w 702020"/>
                <a:gd name="connsiteY1" fmla="*/ 991950 h 1341346"/>
                <a:gd name="connsiteX2" fmla="*/ 698792 w 702020"/>
                <a:gd name="connsiteY2" fmla="*/ 1003592 h 1341346"/>
                <a:gd name="connsiteX3" fmla="*/ 697619 w 702020"/>
                <a:gd name="connsiteY3" fmla="*/ 1003592 h 1341346"/>
                <a:gd name="connsiteX4" fmla="*/ 691694 w 702020"/>
                <a:gd name="connsiteY4" fmla="*/ 1062366 h 1341346"/>
                <a:gd name="connsiteX5" fmla="*/ 349396 w 702020"/>
                <a:gd name="connsiteY5" fmla="*/ 1341346 h 1341346"/>
                <a:gd name="connsiteX6" fmla="*/ 7099 w 702020"/>
                <a:gd name="connsiteY6" fmla="*/ 1062366 h 1341346"/>
                <a:gd name="connsiteX7" fmla="*/ 1174 w 702020"/>
                <a:gd name="connsiteY7" fmla="*/ 1003592 h 1341346"/>
                <a:gd name="connsiteX8" fmla="*/ 0 w 702020"/>
                <a:gd name="connsiteY8" fmla="*/ 1003592 h 1341346"/>
                <a:gd name="connsiteX9" fmla="*/ 0 w 702020"/>
                <a:gd name="connsiteY9" fmla="*/ 991950 h 1341346"/>
                <a:gd name="connsiteX10" fmla="*/ 0 w 702020"/>
                <a:gd name="connsiteY10" fmla="*/ 371931 h 1341346"/>
                <a:gd name="connsiteX11" fmla="*/ 2272 w 702020"/>
                <a:gd name="connsiteY11" fmla="*/ 371931 h 1341346"/>
                <a:gd name="connsiteX12" fmla="*/ 0 w 702020"/>
                <a:gd name="connsiteY12" fmla="*/ 349396 h 1341346"/>
                <a:gd name="connsiteX13" fmla="*/ 349396 w 702020"/>
                <a:gd name="connsiteY13" fmla="*/ 0 h 1341346"/>
                <a:gd name="connsiteX14" fmla="*/ 698792 w 702020"/>
                <a:gd name="connsiteY14" fmla="*/ 349396 h 1341346"/>
                <a:gd name="connsiteX15" fmla="*/ 696521 w 702020"/>
                <a:gd name="connsiteY15" fmla="*/ 371931 h 1341346"/>
                <a:gd name="connsiteX0" fmla="*/ 702020 w 705256"/>
                <a:gd name="connsiteY0" fmla="*/ 621202 h 1341346"/>
                <a:gd name="connsiteX1" fmla="*/ 705256 w 705256"/>
                <a:gd name="connsiteY1" fmla="*/ 817307 h 1341346"/>
                <a:gd name="connsiteX2" fmla="*/ 698792 w 705256"/>
                <a:gd name="connsiteY2" fmla="*/ 991950 h 1341346"/>
                <a:gd name="connsiteX3" fmla="*/ 698792 w 705256"/>
                <a:gd name="connsiteY3" fmla="*/ 1003592 h 1341346"/>
                <a:gd name="connsiteX4" fmla="*/ 697619 w 705256"/>
                <a:gd name="connsiteY4" fmla="*/ 1003592 h 1341346"/>
                <a:gd name="connsiteX5" fmla="*/ 691694 w 705256"/>
                <a:gd name="connsiteY5" fmla="*/ 1062366 h 1341346"/>
                <a:gd name="connsiteX6" fmla="*/ 349396 w 705256"/>
                <a:gd name="connsiteY6" fmla="*/ 1341346 h 1341346"/>
                <a:gd name="connsiteX7" fmla="*/ 7099 w 705256"/>
                <a:gd name="connsiteY7" fmla="*/ 1062366 h 1341346"/>
                <a:gd name="connsiteX8" fmla="*/ 1174 w 705256"/>
                <a:gd name="connsiteY8" fmla="*/ 1003592 h 1341346"/>
                <a:gd name="connsiteX9" fmla="*/ 0 w 705256"/>
                <a:gd name="connsiteY9" fmla="*/ 1003592 h 1341346"/>
                <a:gd name="connsiteX10" fmla="*/ 0 w 705256"/>
                <a:gd name="connsiteY10" fmla="*/ 991950 h 1341346"/>
                <a:gd name="connsiteX11" fmla="*/ 0 w 705256"/>
                <a:gd name="connsiteY11" fmla="*/ 371931 h 1341346"/>
                <a:gd name="connsiteX12" fmla="*/ 2272 w 705256"/>
                <a:gd name="connsiteY12" fmla="*/ 371931 h 1341346"/>
                <a:gd name="connsiteX13" fmla="*/ 0 w 705256"/>
                <a:gd name="connsiteY13" fmla="*/ 349396 h 1341346"/>
                <a:gd name="connsiteX14" fmla="*/ 349396 w 705256"/>
                <a:gd name="connsiteY14" fmla="*/ 0 h 1341346"/>
                <a:gd name="connsiteX15" fmla="*/ 698792 w 705256"/>
                <a:gd name="connsiteY15" fmla="*/ 349396 h 1341346"/>
                <a:gd name="connsiteX16" fmla="*/ 696521 w 705256"/>
                <a:gd name="connsiteY16" fmla="*/ 371931 h 1341346"/>
                <a:gd name="connsiteX0" fmla="*/ 705256 w 705256"/>
                <a:gd name="connsiteY0" fmla="*/ 817307 h 1341346"/>
                <a:gd name="connsiteX1" fmla="*/ 698792 w 705256"/>
                <a:gd name="connsiteY1" fmla="*/ 991950 h 1341346"/>
                <a:gd name="connsiteX2" fmla="*/ 698792 w 705256"/>
                <a:gd name="connsiteY2" fmla="*/ 1003592 h 1341346"/>
                <a:gd name="connsiteX3" fmla="*/ 697619 w 705256"/>
                <a:gd name="connsiteY3" fmla="*/ 1003592 h 1341346"/>
                <a:gd name="connsiteX4" fmla="*/ 691694 w 705256"/>
                <a:gd name="connsiteY4" fmla="*/ 1062366 h 1341346"/>
                <a:gd name="connsiteX5" fmla="*/ 349396 w 705256"/>
                <a:gd name="connsiteY5" fmla="*/ 1341346 h 1341346"/>
                <a:gd name="connsiteX6" fmla="*/ 7099 w 705256"/>
                <a:gd name="connsiteY6" fmla="*/ 1062366 h 1341346"/>
                <a:gd name="connsiteX7" fmla="*/ 1174 w 705256"/>
                <a:gd name="connsiteY7" fmla="*/ 1003592 h 1341346"/>
                <a:gd name="connsiteX8" fmla="*/ 0 w 705256"/>
                <a:gd name="connsiteY8" fmla="*/ 1003592 h 1341346"/>
                <a:gd name="connsiteX9" fmla="*/ 0 w 705256"/>
                <a:gd name="connsiteY9" fmla="*/ 991950 h 1341346"/>
                <a:gd name="connsiteX10" fmla="*/ 0 w 705256"/>
                <a:gd name="connsiteY10" fmla="*/ 371931 h 1341346"/>
                <a:gd name="connsiteX11" fmla="*/ 2272 w 705256"/>
                <a:gd name="connsiteY11" fmla="*/ 371931 h 1341346"/>
                <a:gd name="connsiteX12" fmla="*/ 0 w 705256"/>
                <a:gd name="connsiteY12" fmla="*/ 349396 h 1341346"/>
                <a:gd name="connsiteX13" fmla="*/ 349396 w 705256"/>
                <a:gd name="connsiteY13" fmla="*/ 0 h 1341346"/>
                <a:gd name="connsiteX14" fmla="*/ 698792 w 705256"/>
                <a:gd name="connsiteY14" fmla="*/ 349396 h 1341346"/>
                <a:gd name="connsiteX15" fmla="*/ 696521 w 705256"/>
                <a:gd name="connsiteY15" fmla="*/ 371931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256" h="1341346">
                  <a:moveTo>
                    <a:pt x="705256" y="817307"/>
                  </a:moveTo>
                  <a:lnTo>
                    <a:pt x="698792" y="991950"/>
                  </a:lnTo>
                  <a:lnTo>
                    <a:pt x="698792" y="1003592"/>
                  </a:lnTo>
                  <a:lnTo>
                    <a:pt x="697619" y="1003592"/>
                  </a:lnTo>
                  <a:lnTo>
                    <a:pt x="691694" y="1062366"/>
                  </a:lnTo>
                  <a:cubicBezTo>
                    <a:pt x="659114" y="1221579"/>
                    <a:pt x="518241" y="1341346"/>
                    <a:pt x="349396" y="1341346"/>
                  </a:cubicBezTo>
                  <a:cubicBezTo>
                    <a:pt x="180551" y="1341346"/>
                    <a:pt x="39679" y="1221579"/>
                    <a:pt x="7099" y="1062366"/>
                  </a:cubicBezTo>
                  <a:lnTo>
                    <a:pt x="1174" y="1003592"/>
                  </a:lnTo>
                  <a:lnTo>
                    <a:pt x="0" y="1003592"/>
                  </a:lnTo>
                  <a:lnTo>
                    <a:pt x="0" y="991950"/>
                  </a:lnTo>
                  <a:lnTo>
                    <a:pt x="0" y="371931"/>
                  </a:lnTo>
                  <a:lnTo>
                    <a:pt x="2272" y="371931"/>
                  </a:lnTo>
                  <a:lnTo>
                    <a:pt x="0" y="349396"/>
                  </a:lnTo>
                  <a:cubicBezTo>
                    <a:pt x="0" y="156430"/>
                    <a:pt x="156430" y="0"/>
                    <a:pt x="349396" y="0"/>
                  </a:cubicBezTo>
                  <a:cubicBezTo>
                    <a:pt x="542362" y="0"/>
                    <a:pt x="698792" y="156430"/>
                    <a:pt x="698792" y="349396"/>
                  </a:cubicBezTo>
                  <a:lnTo>
                    <a:pt x="696521" y="371931"/>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object 5"/>
          <p:cNvSpPr txBox="1">
            <a:spLocks noGrp="1"/>
          </p:cNvSpPr>
          <p:nvPr>
            <p:ph type="title"/>
          </p:nvPr>
        </p:nvSpPr>
        <p:spPr>
          <a:xfrm>
            <a:off x="736600" y="842889"/>
            <a:ext cx="12714605" cy="830997"/>
          </a:xfrm>
          <a:prstGeom prst="rect">
            <a:avLst/>
          </a:prstGeom>
        </p:spPr>
        <p:txBody>
          <a:bodyPr vert="horz" wrap="square" lIns="0" tIns="0" rIns="0" bIns="0" rtlCol="0" anchor="t">
            <a:spAutoFit/>
          </a:bodyPr>
          <a:lstStyle/>
          <a:p>
            <a:pPr>
              <a:lnSpc>
                <a:spcPct val="100000"/>
              </a:lnSpc>
              <a:spcBef>
                <a:spcPts val="505"/>
              </a:spcBef>
            </a:pPr>
            <a:r>
              <a:rPr sz="5400" spc="-150" dirty="0">
                <a:solidFill>
                  <a:srgbClr val="062F6E"/>
                </a:solidFill>
              </a:rPr>
              <a:t>Medicare</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46800" y="2076761"/>
            <a:ext cx="7949724" cy="5301472"/>
          </a:xfrm>
          <a:prstGeom prst="rect">
            <a:avLst/>
          </a:prstGeom>
        </p:spPr>
      </p:pic>
      <p:grpSp>
        <p:nvGrpSpPr>
          <p:cNvPr id="21" name="Group 20"/>
          <p:cNvGrpSpPr/>
          <p:nvPr/>
        </p:nvGrpSpPr>
        <p:grpSpPr>
          <a:xfrm>
            <a:off x="2848258" y="5943600"/>
            <a:ext cx="305569" cy="438196"/>
            <a:chOff x="1549664" y="3447941"/>
            <a:chExt cx="413468" cy="592927"/>
          </a:xfrm>
        </p:grpSpPr>
        <p:sp>
          <p:nvSpPr>
            <p:cNvPr id="24" name="Freeform 23"/>
            <p:cNvSpPr/>
            <p:nvPr/>
          </p:nvSpPr>
          <p:spPr>
            <a:xfrm rot="1800000">
              <a:off x="1732753" y="3447941"/>
              <a:ext cx="230379"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56241 w 705637"/>
                <a:gd name="connsiteY0" fmla="*/ 0 h 1341346"/>
                <a:gd name="connsiteX1" fmla="*/ 705637 w 705637"/>
                <a:gd name="connsiteY1" fmla="*/ 349396 h 1341346"/>
                <a:gd name="connsiteX2" fmla="*/ 703366 w 705637"/>
                <a:gd name="connsiteY2" fmla="*/ 371931 h 1341346"/>
                <a:gd name="connsiteX3" fmla="*/ 705637 w 705637"/>
                <a:gd name="connsiteY3" fmla="*/ 371931 h 1341346"/>
                <a:gd name="connsiteX4" fmla="*/ 705637 w 705637"/>
                <a:gd name="connsiteY4" fmla="*/ 991950 h 1341346"/>
                <a:gd name="connsiteX5" fmla="*/ 705637 w 705637"/>
                <a:gd name="connsiteY5" fmla="*/ 1003592 h 1341346"/>
                <a:gd name="connsiteX6" fmla="*/ 704464 w 705637"/>
                <a:gd name="connsiteY6" fmla="*/ 1003592 h 1341346"/>
                <a:gd name="connsiteX7" fmla="*/ 698539 w 705637"/>
                <a:gd name="connsiteY7" fmla="*/ 1062366 h 1341346"/>
                <a:gd name="connsiteX8" fmla="*/ 356241 w 705637"/>
                <a:gd name="connsiteY8" fmla="*/ 1341346 h 1341346"/>
                <a:gd name="connsiteX9" fmla="*/ 13944 w 705637"/>
                <a:gd name="connsiteY9" fmla="*/ 1062366 h 1341346"/>
                <a:gd name="connsiteX10" fmla="*/ 8019 w 705637"/>
                <a:gd name="connsiteY10" fmla="*/ 1003592 h 1341346"/>
                <a:gd name="connsiteX11" fmla="*/ 6845 w 705637"/>
                <a:gd name="connsiteY11" fmla="*/ 1003592 h 1341346"/>
                <a:gd name="connsiteX12" fmla="*/ 6845 w 705637"/>
                <a:gd name="connsiteY12" fmla="*/ 991950 h 1341346"/>
                <a:gd name="connsiteX13" fmla="*/ 0 w 705637"/>
                <a:gd name="connsiteY13" fmla="*/ 884987 h 1341346"/>
                <a:gd name="connsiteX14" fmla="*/ 6845 w 705637"/>
                <a:gd name="connsiteY14" fmla="*/ 371931 h 1341346"/>
                <a:gd name="connsiteX15" fmla="*/ 9117 w 705637"/>
                <a:gd name="connsiteY15" fmla="*/ 371931 h 1341346"/>
                <a:gd name="connsiteX16" fmla="*/ 6845 w 705637"/>
                <a:gd name="connsiteY16" fmla="*/ 349396 h 1341346"/>
                <a:gd name="connsiteX17" fmla="*/ 356241 w 705637"/>
                <a:gd name="connsiteY17" fmla="*/ 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16" fmla="*/ 98285 w 705637"/>
                <a:gd name="connsiteY16" fmla="*/ 108339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0" fmla="*/ 0 w 705637"/>
                <a:gd name="connsiteY0" fmla="*/ 884987 h 1341346"/>
                <a:gd name="connsiteX1" fmla="*/ 2955 w 705637"/>
                <a:gd name="connsiteY1" fmla="*/ 531328 h 1341346"/>
                <a:gd name="connsiteX2" fmla="*/ 6845 w 705637"/>
                <a:gd name="connsiteY2" fmla="*/ 371931 h 1341346"/>
                <a:gd name="connsiteX3" fmla="*/ 9117 w 705637"/>
                <a:gd name="connsiteY3" fmla="*/ 371931 h 1341346"/>
                <a:gd name="connsiteX4" fmla="*/ 6845 w 705637"/>
                <a:gd name="connsiteY4" fmla="*/ 349396 h 1341346"/>
                <a:gd name="connsiteX5" fmla="*/ 356241 w 705637"/>
                <a:gd name="connsiteY5" fmla="*/ 0 h 1341346"/>
                <a:gd name="connsiteX6" fmla="*/ 705637 w 705637"/>
                <a:gd name="connsiteY6" fmla="*/ 349396 h 1341346"/>
                <a:gd name="connsiteX7" fmla="*/ 703366 w 705637"/>
                <a:gd name="connsiteY7" fmla="*/ 371931 h 1341346"/>
                <a:gd name="connsiteX8" fmla="*/ 705637 w 705637"/>
                <a:gd name="connsiteY8" fmla="*/ 371931 h 1341346"/>
                <a:gd name="connsiteX9" fmla="*/ 705637 w 705637"/>
                <a:gd name="connsiteY9" fmla="*/ 991950 h 1341346"/>
                <a:gd name="connsiteX10" fmla="*/ 705637 w 705637"/>
                <a:gd name="connsiteY10" fmla="*/ 1003592 h 1341346"/>
                <a:gd name="connsiteX11" fmla="*/ 704464 w 705637"/>
                <a:gd name="connsiteY11" fmla="*/ 1003592 h 1341346"/>
                <a:gd name="connsiteX12" fmla="*/ 698539 w 705637"/>
                <a:gd name="connsiteY12" fmla="*/ 1062366 h 1341346"/>
                <a:gd name="connsiteX13" fmla="*/ 356241 w 705637"/>
                <a:gd name="connsiteY13" fmla="*/ 1341346 h 1341346"/>
                <a:gd name="connsiteX14" fmla="*/ 13944 w 705637"/>
                <a:gd name="connsiteY14" fmla="*/ 1062366 h 1341346"/>
                <a:gd name="connsiteX15" fmla="*/ 8019 w 705637"/>
                <a:gd name="connsiteY15" fmla="*/ 1003592 h 1341346"/>
                <a:gd name="connsiteX0" fmla="*/ 0 w 702682"/>
                <a:gd name="connsiteY0" fmla="*/ 531328 h 1341346"/>
                <a:gd name="connsiteX1" fmla="*/ 3890 w 702682"/>
                <a:gd name="connsiteY1" fmla="*/ 371931 h 1341346"/>
                <a:gd name="connsiteX2" fmla="*/ 6162 w 702682"/>
                <a:gd name="connsiteY2" fmla="*/ 371931 h 1341346"/>
                <a:gd name="connsiteX3" fmla="*/ 3890 w 702682"/>
                <a:gd name="connsiteY3" fmla="*/ 349396 h 1341346"/>
                <a:gd name="connsiteX4" fmla="*/ 353286 w 702682"/>
                <a:gd name="connsiteY4" fmla="*/ 0 h 1341346"/>
                <a:gd name="connsiteX5" fmla="*/ 702682 w 702682"/>
                <a:gd name="connsiteY5" fmla="*/ 349396 h 1341346"/>
                <a:gd name="connsiteX6" fmla="*/ 700411 w 702682"/>
                <a:gd name="connsiteY6" fmla="*/ 371931 h 1341346"/>
                <a:gd name="connsiteX7" fmla="*/ 702682 w 702682"/>
                <a:gd name="connsiteY7" fmla="*/ 371931 h 1341346"/>
                <a:gd name="connsiteX8" fmla="*/ 702682 w 702682"/>
                <a:gd name="connsiteY8" fmla="*/ 991950 h 1341346"/>
                <a:gd name="connsiteX9" fmla="*/ 702682 w 702682"/>
                <a:gd name="connsiteY9" fmla="*/ 1003592 h 1341346"/>
                <a:gd name="connsiteX10" fmla="*/ 701509 w 702682"/>
                <a:gd name="connsiteY10" fmla="*/ 1003592 h 1341346"/>
                <a:gd name="connsiteX11" fmla="*/ 695584 w 702682"/>
                <a:gd name="connsiteY11" fmla="*/ 1062366 h 1341346"/>
                <a:gd name="connsiteX12" fmla="*/ 353286 w 702682"/>
                <a:gd name="connsiteY12" fmla="*/ 1341346 h 1341346"/>
                <a:gd name="connsiteX13" fmla="*/ 10989 w 702682"/>
                <a:gd name="connsiteY13" fmla="*/ 1062366 h 1341346"/>
                <a:gd name="connsiteX14" fmla="*/ 5064 w 702682"/>
                <a:gd name="connsiteY14" fmla="*/ 1003592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2682" h="1341346">
                  <a:moveTo>
                    <a:pt x="0" y="531328"/>
                  </a:moveTo>
                  <a:cubicBezTo>
                    <a:pt x="1141" y="445819"/>
                    <a:pt x="2863" y="398497"/>
                    <a:pt x="3890" y="371931"/>
                  </a:cubicBezTo>
                  <a:lnTo>
                    <a:pt x="6162" y="371931"/>
                  </a:lnTo>
                  <a:lnTo>
                    <a:pt x="3890" y="349396"/>
                  </a:lnTo>
                  <a:cubicBezTo>
                    <a:pt x="3890" y="156430"/>
                    <a:pt x="160320" y="0"/>
                    <a:pt x="353286" y="0"/>
                  </a:cubicBezTo>
                  <a:cubicBezTo>
                    <a:pt x="546252" y="0"/>
                    <a:pt x="702682" y="156430"/>
                    <a:pt x="702682" y="349396"/>
                  </a:cubicBezTo>
                  <a:lnTo>
                    <a:pt x="700411" y="371931"/>
                  </a:lnTo>
                  <a:lnTo>
                    <a:pt x="702682" y="371931"/>
                  </a:lnTo>
                  <a:lnTo>
                    <a:pt x="702682" y="991950"/>
                  </a:lnTo>
                  <a:lnTo>
                    <a:pt x="702682" y="1003592"/>
                  </a:lnTo>
                  <a:lnTo>
                    <a:pt x="701509" y="1003592"/>
                  </a:lnTo>
                  <a:lnTo>
                    <a:pt x="695584" y="1062366"/>
                  </a:lnTo>
                  <a:cubicBezTo>
                    <a:pt x="663004" y="1221579"/>
                    <a:pt x="522131" y="1341346"/>
                    <a:pt x="353286" y="1341346"/>
                  </a:cubicBezTo>
                  <a:cubicBezTo>
                    <a:pt x="184441" y="1341346"/>
                    <a:pt x="43569" y="1221579"/>
                    <a:pt x="10989" y="1062366"/>
                  </a:cubicBezTo>
                  <a:lnTo>
                    <a:pt x="5064" y="1003592"/>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rot="1800000">
              <a:off x="1549664" y="3601099"/>
              <a:ext cx="231223"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49396 w 702020"/>
                <a:gd name="connsiteY0" fmla="*/ 0 h 1341346"/>
                <a:gd name="connsiteX1" fmla="*/ 698792 w 702020"/>
                <a:gd name="connsiteY1" fmla="*/ 349396 h 1341346"/>
                <a:gd name="connsiteX2" fmla="*/ 696521 w 702020"/>
                <a:gd name="connsiteY2" fmla="*/ 371931 h 1341346"/>
                <a:gd name="connsiteX3" fmla="*/ 698792 w 702020"/>
                <a:gd name="connsiteY3" fmla="*/ 371931 h 1341346"/>
                <a:gd name="connsiteX4" fmla="*/ 702020 w 702020"/>
                <a:gd name="connsiteY4" fmla="*/ 621202 h 1341346"/>
                <a:gd name="connsiteX5" fmla="*/ 698792 w 702020"/>
                <a:gd name="connsiteY5" fmla="*/ 991950 h 1341346"/>
                <a:gd name="connsiteX6" fmla="*/ 698792 w 702020"/>
                <a:gd name="connsiteY6" fmla="*/ 1003592 h 1341346"/>
                <a:gd name="connsiteX7" fmla="*/ 697619 w 702020"/>
                <a:gd name="connsiteY7" fmla="*/ 1003592 h 1341346"/>
                <a:gd name="connsiteX8" fmla="*/ 691694 w 702020"/>
                <a:gd name="connsiteY8" fmla="*/ 1062366 h 1341346"/>
                <a:gd name="connsiteX9" fmla="*/ 349396 w 702020"/>
                <a:gd name="connsiteY9" fmla="*/ 1341346 h 1341346"/>
                <a:gd name="connsiteX10" fmla="*/ 7099 w 702020"/>
                <a:gd name="connsiteY10" fmla="*/ 1062366 h 1341346"/>
                <a:gd name="connsiteX11" fmla="*/ 1174 w 702020"/>
                <a:gd name="connsiteY11" fmla="*/ 1003592 h 1341346"/>
                <a:gd name="connsiteX12" fmla="*/ 0 w 702020"/>
                <a:gd name="connsiteY12" fmla="*/ 1003592 h 1341346"/>
                <a:gd name="connsiteX13" fmla="*/ 0 w 702020"/>
                <a:gd name="connsiteY13" fmla="*/ 991950 h 1341346"/>
                <a:gd name="connsiteX14" fmla="*/ 0 w 702020"/>
                <a:gd name="connsiteY14" fmla="*/ 371931 h 1341346"/>
                <a:gd name="connsiteX15" fmla="*/ 2272 w 702020"/>
                <a:gd name="connsiteY15" fmla="*/ 371931 h 1341346"/>
                <a:gd name="connsiteX16" fmla="*/ 0 w 702020"/>
                <a:gd name="connsiteY16" fmla="*/ 349396 h 1341346"/>
                <a:gd name="connsiteX17" fmla="*/ 349396 w 702020"/>
                <a:gd name="connsiteY17" fmla="*/ 0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96749"/>
                <a:gd name="connsiteY0" fmla="*/ 621202 h 1341346"/>
                <a:gd name="connsiteX1" fmla="*/ 698792 w 796749"/>
                <a:gd name="connsiteY1" fmla="*/ 991950 h 1341346"/>
                <a:gd name="connsiteX2" fmla="*/ 698792 w 796749"/>
                <a:gd name="connsiteY2" fmla="*/ 1003592 h 1341346"/>
                <a:gd name="connsiteX3" fmla="*/ 697619 w 796749"/>
                <a:gd name="connsiteY3" fmla="*/ 1003592 h 1341346"/>
                <a:gd name="connsiteX4" fmla="*/ 691694 w 796749"/>
                <a:gd name="connsiteY4" fmla="*/ 1062366 h 1341346"/>
                <a:gd name="connsiteX5" fmla="*/ 349396 w 796749"/>
                <a:gd name="connsiteY5" fmla="*/ 1341346 h 1341346"/>
                <a:gd name="connsiteX6" fmla="*/ 7099 w 796749"/>
                <a:gd name="connsiteY6" fmla="*/ 1062366 h 1341346"/>
                <a:gd name="connsiteX7" fmla="*/ 1174 w 796749"/>
                <a:gd name="connsiteY7" fmla="*/ 1003592 h 1341346"/>
                <a:gd name="connsiteX8" fmla="*/ 0 w 796749"/>
                <a:gd name="connsiteY8" fmla="*/ 1003592 h 1341346"/>
                <a:gd name="connsiteX9" fmla="*/ 0 w 796749"/>
                <a:gd name="connsiteY9" fmla="*/ 991950 h 1341346"/>
                <a:gd name="connsiteX10" fmla="*/ 0 w 796749"/>
                <a:gd name="connsiteY10" fmla="*/ 371931 h 1341346"/>
                <a:gd name="connsiteX11" fmla="*/ 2272 w 796749"/>
                <a:gd name="connsiteY11" fmla="*/ 371931 h 1341346"/>
                <a:gd name="connsiteX12" fmla="*/ 0 w 796749"/>
                <a:gd name="connsiteY12" fmla="*/ 349396 h 1341346"/>
                <a:gd name="connsiteX13" fmla="*/ 349396 w 796749"/>
                <a:gd name="connsiteY13" fmla="*/ 0 h 1341346"/>
                <a:gd name="connsiteX14" fmla="*/ 698792 w 796749"/>
                <a:gd name="connsiteY14" fmla="*/ 349396 h 1341346"/>
                <a:gd name="connsiteX15" fmla="*/ 696521 w 796749"/>
                <a:gd name="connsiteY15" fmla="*/ 371931 h 1341346"/>
                <a:gd name="connsiteX16" fmla="*/ 790232 w 796749"/>
                <a:gd name="connsiteY16" fmla="*/ 463371 h 1341346"/>
                <a:gd name="connsiteX17" fmla="*/ 788701 w 796749"/>
                <a:gd name="connsiteY17" fmla="*/ 453839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02020"/>
                <a:gd name="connsiteY0" fmla="*/ 621202 h 1341346"/>
                <a:gd name="connsiteX1" fmla="*/ 698792 w 702020"/>
                <a:gd name="connsiteY1" fmla="*/ 991950 h 1341346"/>
                <a:gd name="connsiteX2" fmla="*/ 698792 w 702020"/>
                <a:gd name="connsiteY2" fmla="*/ 1003592 h 1341346"/>
                <a:gd name="connsiteX3" fmla="*/ 697619 w 702020"/>
                <a:gd name="connsiteY3" fmla="*/ 1003592 h 1341346"/>
                <a:gd name="connsiteX4" fmla="*/ 691694 w 702020"/>
                <a:gd name="connsiteY4" fmla="*/ 1062366 h 1341346"/>
                <a:gd name="connsiteX5" fmla="*/ 349396 w 702020"/>
                <a:gd name="connsiteY5" fmla="*/ 1341346 h 1341346"/>
                <a:gd name="connsiteX6" fmla="*/ 7099 w 702020"/>
                <a:gd name="connsiteY6" fmla="*/ 1062366 h 1341346"/>
                <a:gd name="connsiteX7" fmla="*/ 1174 w 702020"/>
                <a:gd name="connsiteY7" fmla="*/ 1003592 h 1341346"/>
                <a:gd name="connsiteX8" fmla="*/ 0 w 702020"/>
                <a:gd name="connsiteY8" fmla="*/ 1003592 h 1341346"/>
                <a:gd name="connsiteX9" fmla="*/ 0 w 702020"/>
                <a:gd name="connsiteY9" fmla="*/ 991950 h 1341346"/>
                <a:gd name="connsiteX10" fmla="*/ 0 w 702020"/>
                <a:gd name="connsiteY10" fmla="*/ 371931 h 1341346"/>
                <a:gd name="connsiteX11" fmla="*/ 2272 w 702020"/>
                <a:gd name="connsiteY11" fmla="*/ 371931 h 1341346"/>
                <a:gd name="connsiteX12" fmla="*/ 0 w 702020"/>
                <a:gd name="connsiteY12" fmla="*/ 349396 h 1341346"/>
                <a:gd name="connsiteX13" fmla="*/ 349396 w 702020"/>
                <a:gd name="connsiteY13" fmla="*/ 0 h 1341346"/>
                <a:gd name="connsiteX14" fmla="*/ 698792 w 702020"/>
                <a:gd name="connsiteY14" fmla="*/ 349396 h 1341346"/>
                <a:gd name="connsiteX15" fmla="*/ 696521 w 702020"/>
                <a:gd name="connsiteY15" fmla="*/ 371931 h 1341346"/>
                <a:gd name="connsiteX0" fmla="*/ 702020 w 705256"/>
                <a:gd name="connsiteY0" fmla="*/ 621202 h 1341346"/>
                <a:gd name="connsiteX1" fmla="*/ 705256 w 705256"/>
                <a:gd name="connsiteY1" fmla="*/ 817307 h 1341346"/>
                <a:gd name="connsiteX2" fmla="*/ 698792 w 705256"/>
                <a:gd name="connsiteY2" fmla="*/ 991950 h 1341346"/>
                <a:gd name="connsiteX3" fmla="*/ 698792 w 705256"/>
                <a:gd name="connsiteY3" fmla="*/ 1003592 h 1341346"/>
                <a:gd name="connsiteX4" fmla="*/ 697619 w 705256"/>
                <a:gd name="connsiteY4" fmla="*/ 1003592 h 1341346"/>
                <a:gd name="connsiteX5" fmla="*/ 691694 w 705256"/>
                <a:gd name="connsiteY5" fmla="*/ 1062366 h 1341346"/>
                <a:gd name="connsiteX6" fmla="*/ 349396 w 705256"/>
                <a:gd name="connsiteY6" fmla="*/ 1341346 h 1341346"/>
                <a:gd name="connsiteX7" fmla="*/ 7099 w 705256"/>
                <a:gd name="connsiteY7" fmla="*/ 1062366 h 1341346"/>
                <a:gd name="connsiteX8" fmla="*/ 1174 w 705256"/>
                <a:gd name="connsiteY8" fmla="*/ 1003592 h 1341346"/>
                <a:gd name="connsiteX9" fmla="*/ 0 w 705256"/>
                <a:gd name="connsiteY9" fmla="*/ 1003592 h 1341346"/>
                <a:gd name="connsiteX10" fmla="*/ 0 w 705256"/>
                <a:gd name="connsiteY10" fmla="*/ 991950 h 1341346"/>
                <a:gd name="connsiteX11" fmla="*/ 0 w 705256"/>
                <a:gd name="connsiteY11" fmla="*/ 371931 h 1341346"/>
                <a:gd name="connsiteX12" fmla="*/ 2272 w 705256"/>
                <a:gd name="connsiteY12" fmla="*/ 371931 h 1341346"/>
                <a:gd name="connsiteX13" fmla="*/ 0 w 705256"/>
                <a:gd name="connsiteY13" fmla="*/ 349396 h 1341346"/>
                <a:gd name="connsiteX14" fmla="*/ 349396 w 705256"/>
                <a:gd name="connsiteY14" fmla="*/ 0 h 1341346"/>
                <a:gd name="connsiteX15" fmla="*/ 698792 w 705256"/>
                <a:gd name="connsiteY15" fmla="*/ 349396 h 1341346"/>
                <a:gd name="connsiteX16" fmla="*/ 696521 w 705256"/>
                <a:gd name="connsiteY16" fmla="*/ 371931 h 1341346"/>
                <a:gd name="connsiteX0" fmla="*/ 705256 w 705256"/>
                <a:gd name="connsiteY0" fmla="*/ 817307 h 1341346"/>
                <a:gd name="connsiteX1" fmla="*/ 698792 w 705256"/>
                <a:gd name="connsiteY1" fmla="*/ 991950 h 1341346"/>
                <a:gd name="connsiteX2" fmla="*/ 698792 w 705256"/>
                <a:gd name="connsiteY2" fmla="*/ 1003592 h 1341346"/>
                <a:gd name="connsiteX3" fmla="*/ 697619 w 705256"/>
                <a:gd name="connsiteY3" fmla="*/ 1003592 h 1341346"/>
                <a:gd name="connsiteX4" fmla="*/ 691694 w 705256"/>
                <a:gd name="connsiteY4" fmla="*/ 1062366 h 1341346"/>
                <a:gd name="connsiteX5" fmla="*/ 349396 w 705256"/>
                <a:gd name="connsiteY5" fmla="*/ 1341346 h 1341346"/>
                <a:gd name="connsiteX6" fmla="*/ 7099 w 705256"/>
                <a:gd name="connsiteY6" fmla="*/ 1062366 h 1341346"/>
                <a:gd name="connsiteX7" fmla="*/ 1174 w 705256"/>
                <a:gd name="connsiteY7" fmla="*/ 1003592 h 1341346"/>
                <a:gd name="connsiteX8" fmla="*/ 0 w 705256"/>
                <a:gd name="connsiteY8" fmla="*/ 1003592 h 1341346"/>
                <a:gd name="connsiteX9" fmla="*/ 0 w 705256"/>
                <a:gd name="connsiteY9" fmla="*/ 991950 h 1341346"/>
                <a:gd name="connsiteX10" fmla="*/ 0 w 705256"/>
                <a:gd name="connsiteY10" fmla="*/ 371931 h 1341346"/>
                <a:gd name="connsiteX11" fmla="*/ 2272 w 705256"/>
                <a:gd name="connsiteY11" fmla="*/ 371931 h 1341346"/>
                <a:gd name="connsiteX12" fmla="*/ 0 w 705256"/>
                <a:gd name="connsiteY12" fmla="*/ 349396 h 1341346"/>
                <a:gd name="connsiteX13" fmla="*/ 349396 w 705256"/>
                <a:gd name="connsiteY13" fmla="*/ 0 h 1341346"/>
                <a:gd name="connsiteX14" fmla="*/ 698792 w 705256"/>
                <a:gd name="connsiteY14" fmla="*/ 349396 h 1341346"/>
                <a:gd name="connsiteX15" fmla="*/ 696521 w 705256"/>
                <a:gd name="connsiteY15" fmla="*/ 371931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256" h="1341346">
                  <a:moveTo>
                    <a:pt x="705256" y="817307"/>
                  </a:moveTo>
                  <a:lnTo>
                    <a:pt x="698792" y="991950"/>
                  </a:lnTo>
                  <a:lnTo>
                    <a:pt x="698792" y="1003592"/>
                  </a:lnTo>
                  <a:lnTo>
                    <a:pt x="697619" y="1003592"/>
                  </a:lnTo>
                  <a:lnTo>
                    <a:pt x="691694" y="1062366"/>
                  </a:lnTo>
                  <a:cubicBezTo>
                    <a:pt x="659114" y="1221579"/>
                    <a:pt x="518241" y="1341346"/>
                    <a:pt x="349396" y="1341346"/>
                  </a:cubicBezTo>
                  <a:cubicBezTo>
                    <a:pt x="180551" y="1341346"/>
                    <a:pt x="39679" y="1221579"/>
                    <a:pt x="7099" y="1062366"/>
                  </a:cubicBezTo>
                  <a:lnTo>
                    <a:pt x="1174" y="1003592"/>
                  </a:lnTo>
                  <a:lnTo>
                    <a:pt x="0" y="1003592"/>
                  </a:lnTo>
                  <a:lnTo>
                    <a:pt x="0" y="991950"/>
                  </a:lnTo>
                  <a:lnTo>
                    <a:pt x="0" y="371931"/>
                  </a:lnTo>
                  <a:lnTo>
                    <a:pt x="2272" y="371931"/>
                  </a:lnTo>
                  <a:lnTo>
                    <a:pt x="0" y="349396"/>
                  </a:lnTo>
                  <a:cubicBezTo>
                    <a:pt x="0" y="156430"/>
                    <a:pt x="156430" y="0"/>
                    <a:pt x="349396" y="0"/>
                  </a:cubicBezTo>
                  <a:cubicBezTo>
                    <a:pt x="542362" y="0"/>
                    <a:pt x="698792" y="156430"/>
                    <a:pt x="698792" y="349396"/>
                  </a:cubicBezTo>
                  <a:lnTo>
                    <a:pt x="696521" y="371931"/>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object 5"/>
          <p:cNvSpPr txBox="1">
            <a:spLocks noGrp="1"/>
          </p:cNvSpPr>
          <p:nvPr>
            <p:ph type="title"/>
          </p:nvPr>
        </p:nvSpPr>
        <p:spPr>
          <a:xfrm>
            <a:off x="736600" y="242002"/>
            <a:ext cx="12714605" cy="1454244"/>
          </a:xfrm>
          <a:prstGeom prst="rect">
            <a:avLst/>
          </a:prstGeom>
        </p:spPr>
        <p:txBody>
          <a:bodyPr vert="horz" wrap="square" lIns="0" tIns="0" rIns="0" bIns="0" rtlCol="0">
            <a:spAutoFit/>
          </a:bodyPr>
          <a:lstStyle/>
          <a:p>
            <a:pPr>
              <a:lnSpc>
                <a:spcPct val="100000"/>
              </a:lnSpc>
              <a:spcBef>
                <a:spcPts val="505"/>
              </a:spcBef>
            </a:pPr>
            <a:r>
              <a:rPr sz="5400" spc="-150" dirty="0">
                <a:solidFill>
                  <a:srgbClr val="062F6E"/>
                </a:solidFill>
              </a:rPr>
              <a:t>Medicare Part A</a:t>
            </a:r>
          </a:p>
          <a:p>
            <a:pPr>
              <a:lnSpc>
                <a:spcPct val="100000"/>
              </a:lnSpc>
              <a:spcBef>
                <a:spcPts val="260"/>
              </a:spcBef>
            </a:pPr>
            <a:r>
              <a:rPr sz="3800" b="0" spc="-40" dirty="0">
                <a:solidFill>
                  <a:srgbClr val="062F6E"/>
                </a:solidFill>
                <a:latin typeface="+mj-lt"/>
                <a:cs typeface="Tahoma"/>
              </a:rPr>
              <a:t>Monthly</a:t>
            </a:r>
            <a:r>
              <a:rPr sz="3800" b="0" spc="-245" dirty="0">
                <a:solidFill>
                  <a:srgbClr val="062F6E"/>
                </a:solidFill>
                <a:latin typeface="+mj-lt"/>
                <a:cs typeface="Tahoma"/>
              </a:rPr>
              <a:t> </a:t>
            </a:r>
            <a:r>
              <a:rPr sz="3800" b="0" spc="-30" dirty="0">
                <a:solidFill>
                  <a:srgbClr val="062F6E"/>
                </a:solidFill>
                <a:latin typeface="+mj-lt"/>
                <a:cs typeface="Tahoma"/>
              </a:rPr>
              <a:t>Premium</a:t>
            </a:r>
            <a:r>
              <a:rPr sz="3800" b="0" spc="-185" dirty="0">
                <a:solidFill>
                  <a:srgbClr val="062F6E"/>
                </a:solidFill>
                <a:latin typeface="+mj-lt"/>
                <a:cs typeface="Tahoma"/>
              </a:rPr>
              <a:t> </a:t>
            </a:r>
            <a:r>
              <a:rPr sz="3800" b="0" spc="-500" dirty="0">
                <a:solidFill>
                  <a:srgbClr val="062F6E"/>
                </a:solidFill>
                <a:latin typeface="+mj-lt"/>
                <a:cs typeface="Tahoma"/>
              </a:rPr>
              <a:t>=</a:t>
            </a:r>
            <a:r>
              <a:rPr sz="3800" b="0" spc="-135" dirty="0">
                <a:solidFill>
                  <a:srgbClr val="062F6E"/>
                </a:solidFill>
                <a:latin typeface="+mj-lt"/>
                <a:cs typeface="Tahoma"/>
              </a:rPr>
              <a:t> </a:t>
            </a:r>
            <a:r>
              <a:rPr sz="3800" b="0" spc="-114" dirty="0">
                <a:solidFill>
                  <a:srgbClr val="062F6E"/>
                </a:solidFill>
                <a:latin typeface="+mj-lt"/>
                <a:cs typeface="Tahoma"/>
              </a:rPr>
              <a:t>Typically</a:t>
            </a:r>
            <a:r>
              <a:rPr sz="3800" b="0" spc="-180" dirty="0">
                <a:solidFill>
                  <a:srgbClr val="062F6E"/>
                </a:solidFill>
                <a:latin typeface="+mj-lt"/>
                <a:cs typeface="Tahoma"/>
              </a:rPr>
              <a:t> </a:t>
            </a:r>
            <a:r>
              <a:rPr sz="3800" b="0" spc="-25" dirty="0">
                <a:solidFill>
                  <a:srgbClr val="062F6E"/>
                </a:solidFill>
                <a:latin typeface="+mj-lt"/>
                <a:cs typeface="Tahoma"/>
              </a:rPr>
              <a:t>$0</a:t>
            </a:r>
            <a:endParaRPr sz="3800" b="0" dirty="0">
              <a:solidFill>
                <a:srgbClr val="062F6E"/>
              </a:solidFill>
              <a:latin typeface="+mj-lt"/>
              <a:cs typeface="Tahoma"/>
            </a:endParaRPr>
          </a:p>
        </p:txBody>
      </p:sp>
      <p:grpSp>
        <p:nvGrpSpPr>
          <p:cNvPr id="6" name="object 6"/>
          <p:cNvGrpSpPr/>
          <p:nvPr/>
        </p:nvGrpSpPr>
        <p:grpSpPr>
          <a:xfrm>
            <a:off x="1492250" y="2804013"/>
            <a:ext cx="13271500" cy="3289303"/>
            <a:chOff x="1492250" y="3142995"/>
            <a:chExt cx="13271500" cy="3289303"/>
          </a:xfrm>
        </p:grpSpPr>
        <p:pic>
          <p:nvPicPr>
            <p:cNvPr id="7" name="object 7"/>
            <p:cNvPicPr/>
            <p:nvPr/>
          </p:nvPicPr>
          <p:blipFill>
            <a:blip r:embed="rId2" cstate="print"/>
            <a:stretch>
              <a:fillRect/>
            </a:stretch>
          </p:blipFill>
          <p:spPr>
            <a:xfrm>
              <a:off x="1492250" y="3142995"/>
              <a:ext cx="3289300" cy="3289300"/>
            </a:xfrm>
            <a:prstGeom prst="rect">
              <a:avLst/>
            </a:prstGeom>
            <a:ln>
              <a:noFill/>
            </a:ln>
          </p:spPr>
        </p:pic>
        <p:sp>
          <p:nvSpPr>
            <p:cNvPr id="8" name="object 8"/>
            <p:cNvSpPr/>
            <p:nvPr/>
          </p:nvSpPr>
          <p:spPr>
            <a:xfrm>
              <a:off x="1492250" y="3142998"/>
              <a:ext cx="3289300" cy="3289300"/>
            </a:xfrm>
            <a:custGeom>
              <a:avLst/>
              <a:gdLst/>
              <a:ahLst/>
              <a:cxnLst/>
              <a:rect l="l" t="t" r="r" b="b"/>
              <a:pathLst>
                <a:path w="3289300" h="3289300">
                  <a:moveTo>
                    <a:pt x="1644650" y="3289300"/>
                  </a:moveTo>
                  <a:lnTo>
                    <a:pt x="1693142" y="3288598"/>
                  </a:lnTo>
                  <a:lnTo>
                    <a:pt x="1741285" y="3286508"/>
                  </a:lnTo>
                  <a:lnTo>
                    <a:pt x="1789061" y="3283047"/>
                  </a:lnTo>
                  <a:lnTo>
                    <a:pt x="1836451" y="3278235"/>
                  </a:lnTo>
                  <a:lnTo>
                    <a:pt x="1883434" y="3272091"/>
                  </a:lnTo>
                  <a:lnTo>
                    <a:pt x="1929991" y="3264635"/>
                  </a:lnTo>
                  <a:lnTo>
                    <a:pt x="1976104" y="3255886"/>
                  </a:lnTo>
                  <a:lnTo>
                    <a:pt x="2021753" y="3245863"/>
                  </a:lnTo>
                  <a:lnTo>
                    <a:pt x="2066919" y="3234586"/>
                  </a:lnTo>
                  <a:lnTo>
                    <a:pt x="2111582" y="3222073"/>
                  </a:lnTo>
                  <a:lnTo>
                    <a:pt x="2155723" y="3208344"/>
                  </a:lnTo>
                  <a:lnTo>
                    <a:pt x="2199323" y="3193419"/>
                  </a:lnTo>
                  <a:lnTo>
                    <a:pt x="2242362" y="3177316"/>
                  </a:lnTo>
                  <a:lnTo>
                    <a:pt x="2284822" y="3160055"/>
                  </a:lnTo>
                  <a:lnTo>
                    <a:pt x="2326683" y="3141655"/>
                  </a:lnTo>
                  <a:lnTo>
                    <a:pt x="2367926" y="3122136"/>
                  </a:lnTo>
                  <a:lnTo>
                    <a:pt x="2408531" y="3101516"/>
                  </a:lnTo>
                  <a:lnTo>
                    <a:pt x="2448479" y="3079815"/>
                  </a:lnTo>
                  <a:lnTo>
                    <a:pt x="2487751" y="3057053"/>
                  </a:lnTo>
                  <a:lnTo>
                    <a:pt x="2526328" y="3033248"/>
                  </a:lnTo>
                  <a:lnTo>
                    <a:pt x="2564190" y="3008420"/>
                  </a:lnTo>
                  <a:lnTo>
                    <a:pt x="2601318" y="2982587"/>
                  </a:lnTo>
                  <a:lnTo>
                    <a:pt x="2637693" y="2955771"/>
                  </a:lnTo>
                  <a:lnTo>
                    <a:pt x="2673295" y="2927989"/>
                  </a:lnTo>
                  <a:lnTo>
                    <a:pt x="2708105" y="2899261"/>
                  </a:lnTo>
                  <a:lnTo>
                    <a:pt x="2742105" y="2869606"/>
                  </a:lnTo>
                  <a:lnTo>
                    <a:pt x="2775274" y="2839044"/>
                  </a:lnTo>
                  <a:lnTo>
                    <a:pt x="2807593" y="2807593"/>
                  </a:lnTo>
                  <a:lnTo>
                    <a:pt x="2839044" y="2775274"/>
                  </a:lnTo>
                  <a:lnTo>
                    <a:pt x="2869606" y="2742105"/>
                  </a:lnTo>
                  <a:lnTo>
                    <a:pt x="2899261" y="2708105"/>
                  </a:lnTo>
                  <a:lnTo>
                    <a:pt x="2927989" y="2673295"/>
                  </a:lnTo>
                  <a:lnTo>
                    <a:pt x="2955771" y="2637693"/>
                  </a:lnTo>
                  <a:lnTo>
                    <a:pt x="2982587" y="2601318"/>
                  </a:lnTo>
                  <a:lnTo>
                    <a:pt x="3008420" y="2564190"/>
                  </a:lnTo>
                  <a:lnTo>
                    <a:pt x="3033248" y="2526328"/>
                  </a:lnTo>
                  <a:lnTo>
                    <a:pt x="3057053" y="2487751"/>
                  </a:lnTo>
                  <a:lnTo>
                    <a:pt x="3079815" y="2448479"/>
                  </a:lnTo>
                  <a:lnTo>
                    <a:pt x="3101516" y="2408531"/>
                  </a:lnTo>
                  <a:lnTo>
                    <a:pt x="3122136" y="2367926"/>
                  </a:lnTo>
                  <a:lnTo>
                    <a:pt x="3141655" y="2326683"/>
                  </a:lnTo>
                  <a:lnTo>
                    <a:pt x="3160055" y="2284822"/>
                  </a:lnTo>
                  <a:lnTo>
                    <a:pt x="3177316" y="2242362"/>
                  </a:lnTo>
                  <a:lnTo>
                    <a:pt x="3193419" y="2199323"/>
                  </a:lnTo>
                  <a:lnTo>
                    <a:pt x="3208344" y="2155723"/>
                  </a:lnTo>
                  <a:lnTo>
                    <a:pt x="3222073" y="2111582"/>
                  </a:lnTo>
                  <a:lnTo>
                    <a:pt x="3234586" y="2066919"/>
                  </a:lnTo>
                  <a:lnTo>
                    <a:pt x="3245863" y="2021753"/>
                  </a:lnTo>
                  <a:lnTo>
                    <a:pt x="3255886" y="1976104"/>
                  </a:lnTo>
                  <a:lnTo>
                    <a:pt x="3264635" y="1929991"/>
                  </a:lnTo>
                  <a:lnTo>
                    <a:pt x="3272091" y="1883434"/>
                  </a:lnTo>
                  <a:lnTo>
                    <a:pt x="3278235" y="1836451"/>
                  </a:lnTo>
                  <a:lnTo>
                    <a:pt x="3283047" y="1789061"/>
                  </a:lnTo>
                  <a:lnTo>
                    <a:pt x="3286508" y="1741285"/>
                  </a:lnTo>
                  <a:lnTo>
                    <a:pt x="3288598" y="1693142"/>
                  </a:lnTo>
                  <a:lnTo>
                    <a:pt x="3289300" y="1644650"/>
                  </a:lnTo>
                  <a:lnTo>
                    <a:pt x="3288598" y="1596157"/>
                  </a:lnTo>
                  <a:lnTo>
                    <a:pt x="3286508" y="1548014"/>
                  </a:lnTo>
                  <a:lnTo>
                    <a:pt x="3283047" y="1500238"/>
                  </a:lnTo>
                  <a:lnTo>
                    <a:pt x="3278235" y="1452848"/>
                  </a:lnTo>
                  <a:lnTo>
                    <a:pt x="3272091" y="1405865"/>
                  </a:lnTo>
                  <a:lnTo>
                    <a:pt x="3264635" y="1359308"/>
                  </a:lnTo>
                  <a:lnTo>
                    <a:pt x="3255886" y="1313195"/>
                  </a:lnTo>
                  <a:lnTo>
                    <a:pt x="3245863" y="1267546"/>
                  </a:lnTo>
                  <a:lnTo>
                    <a:pt x="3234586" y="1222380"/>
                  </a:lnTo>
                  <a:lnTo>
                    <a:pt x="3222073" y="1177717"/>
                  </a:lnTo>
                  <a:lnTo>
                    <a:pt x="3208344" y="1133576"/>
                  </a:lnTo>
                  <a:lnTo>
                    <a:pt x="3193419" y="1089976"/>
                  </a:lnTo>
                  <a:lnTo>
                    <a:pt x="3177316" y="1046937"/>
                  </a:lnTo>
                  <a:lnTo>
                    <a:pt x="3160055" y="1004477"/>
                  </a:lnTo>
                  <a:lnTo>
                    <a:pt x="3141655" y="962616"/>
                  </a:lnTo>
                  <a:lnTo>
                    <a:pt x="3122136" y="921373"/>
                  </a:lnTo>
                  <a:lnTo>
                    <a:pt x="3101516" y="880768"/>
                  </a:lnTo>
                  <a:lnTo>
                    <a:pt x="3079815" y="840820"/>
                  </a:lnTo>
                  <a:lnTo>
                    <a:pt x="3057053" y="801548"/>
                  </a:lnTo>
                  <a:lnTo>
                    <a:pt x="3033248" y="762971"/>
                  </a:lnTo>
                  <a:lnTo>
                    <a:pt x="3008420" y="725109"/>
                  </a:lnTo>
                  <a:lnTo>
                    <a:pt x="2982587" y="687981"/>
                  </a:lnTo>
                  <a:lnTo>
                    <a:pt x="2955771" y="651606"/>
                  </a:lnTo>
                  <a:lnTo>
                    <a:pt x="2927989" y="616004"/>
                  </a:lnTo>
                  <a:lnTo>
                    <a:pt x="2899261" y="581194"/>
                  </a:lnTo>
                  <a:lnTo>
                    <a:pt x="2869606" y="547194"/>
                  </a:lnTo>
                  <a:lnTo>
                    <a:pt x="2839044" y="514025"/>
                  </a:lnTo>
                  <a:lnTo>
                    <a:pt x="2807593" y="481706"/>
                  </a:lnTo>
                  <a:lnTo>
                    <a:pt x="2775274" y="450255"/>
                  </a:lnTo>
                  <a:lnTo>
                    <a:pt x="2742105" y="419693"/>
                  </a:lnTo>
                  <a:lnTo>
                    <a:pt x="2708105" y="390038"/>
                  </a:lnTo>
                  <a:lnTo>
                    <a:pt x="2673295" y="361310"/>
                  </a:lnTo>
                  <a:lnTo>
                    <a:pt x="2637693" y="333528"/>
                  </a:lnTo>
                  <a:lnTo>
                    <a:pt x="2601318" y="306712"/>
                  </a:lnTo>
                  <a:lnTo>
                    <a:pt x="2564190" y="280879"/>
                  </a:lnTo>
                  <a:lnTo>
                    <a:pt x="2526328" y="256051"/>
                  </a:lnTo>
                  <a:lnTo>
                    <a:pt x="2487751" y="232246"/>
                  </a:lnTo>
                  <a:lnTo>
                    <a:pt x="2448479" y="209484"/>
                  </a:lnTo>
                  <a:lnTo>
                    <a:pt x="2408531" y="187783"/>
                  </a:lnTo>
                  <a:lnTo>
                    <a:pt x="2367926" y="167163"/>
                  </a:lnTo>
                  <a:lnTo>
                    <a:pt x="2326683" y="147644"/>
                  </a:lnTo>
                  <a:lnTo>
                    <a:pt x="2284822" y="129244"/>
                  </a:lnTo>
                  <a:lnTo>
                    <a:pt x="2242362" y="111983"/>
                  </a:lnTo>
                  <a:lnTo>
                    <a:pt x="2199323" y="95880"/>
                  </a:lnTo>
                  <a:lnTo>
                    <a:pt x="2155723" y="80955"/>
                  </a:lnTo>
                  <a:lnTo>
                    <a:pt x="2111582" y="67226"/>
                  </a:lnTo>
                  <a:lnTo>
                    <a:pt x="2066919" y="54713"/>
                  </a:lnTo>
                  <a:lnTo>
                    <a:pt x="2021753" y="43436"/>
                  </a:lnTo>
                  <a:lnTo>
                    <a:pt x="1976104" y="33413"/>
                  </a:lnTo>
                  <a:lnTo>
                    <a:pt x="1929991" y="24664"/>
                  </a:lnTo>
                  <a:lnTo>
                    <a:pt x="1883434" y="17208"/>
                  </a:lnTo>
                  <a:lnTo>
                    <a:pt x="1836451" y="11064"/>
                  </a:lnTo>
                  <a:lnTo>
                    <a:pt x="1789061" y="6252"/>
                  </a:lnTo>
                  <a:lnTo>
                    <a:pt x="1741285" y="2791"/>
                  </a:lnTo>
                  <a:lnTo>
                    <a:pt x="1693142" y="701"/>
                  </a:lnTo>
                  <a:lnTo>
                    <a:pt x="1644650" y="0"/>
                  </a:lnTo>
                  <a:lnTo>
                    <a:pt x="1596157" y="701"/>
                  </a:lnTo>
                  <a:lnTo>
                    <a:pt x="1548014" y="2791"/>
                  </a:lnTo>
                  <a:lnTo>
                    <a:pt x="1500238" y="6252"/>
                  </a:lnTo>
                  <a:lnTo>
                    <a:pt x="1452848" y="11064"/>
                  </a:lnTo>
                  <a:lnTo>
                    <a:pt x="1405865" y="17208"/>
                  </a:lnTo>
                  <a:lnTo>
                    <a:pt x="1359308" y="24664"/>
                  </a:lnTo>
                  <a:lnTo>
                    <a:pt x="1313195" y="33413"/>
                  </a:lnTo>
                  <a:lnTo>
                    <a:pt x="1267546" y="43436"/>
                  </a:lnTo>
                  <a:lnTo>
                    <a:pt x="1222380" y="54713"/>
                  </a:lnTo>
                  <a:lnTo>
                    <a:pt x="1177717" y="67226"/>
                  </a:lnTo>
                  <a:lnTo>
                    <a:pt x="1133576" y="80955"/>
                  </a:lnTo>
                  <a:lnTo>
                    <a:pt x="1089976" y="95880"/>
                  </a:lnTo>
                  <a:lnTo>
                    <a:pt x="1046937" y="111983"/>
                  </a:lnTo>
                  <a:lnTo>
                    <a:pt x="1004477" y="129244"/>
                  </a:lnTo>
                  <a:lnTo>
                    <a:pt x="962616" y="147644"/>
                  </a:lnTo>
                  <a:lnTo>
                    <a:pt x="921373" y="167163"/>
                  </a:lnTo>
                  <a:lnTo>
                    <a:pt x="880768" y="187783"/>
                  </a:lnTo>
                  <a:lnTo>
                    <a:pt x="840820" y="209484"/>
                  </a:lnTo>
                  <a:lnTo>
                    <a:pt x="801548" y="232246"/>
                  </a:lnTo>
                  <a:lnTo>
                    <a:pt x="762971" y="256051"/>
                  </a:lnTo>
                  <a:lnTo>
                    <a:pt x="725109" y="280879"/>
                  </a:lnTo>
                  <a:lnTo>
                    <a:pt x="687981" y="306712"/>
                  </a:lnTo>
                  <a:lnTo>
                    <a:pt x="651606" y="333528"/>
                  </a:lnTo>
                  <a:lnTo>
                    <a:pt x="616004" y="361310"/>
                  </a:lnTo>
                  <a:lnTo>
                    <a:pt x="581194" y="390038"/>
                  </a:lnTo>
                  <a:lnTo>
                    <a:pt x="547194" y="419693"/>
                  </a:lnTo>
                  <a:lnTo>
                    <a:pt x="514025" y="450255"/>
                  </a:lnTo>
                  <a:lnTo>
                    <a:pt x="481706" y="481706"/>
                  </a:lnTo>
                  <a:lnTo>
                    <a:pt x="450255" y="514025"/>
                  </a:lnTo>
                  <a:lnTo>
                    <a:pt x="419693" y="547194"/>
                  </a:lnTo>
                  <a:lnTo>
                    <a:pt x="390038" y="581194"/>
                  </a:lnTo>
                  <a:lnTo>
                    <a:pt x="361310" y="616004"/>
                  </a:lnTo>
                  <a:lnTo>
                    <a:pt x="333528" y="651606"/>
                  </a:lnTo>
                  <a:lnTo>
                    <a:pt x="306712" y="687981"/>
                  </a:lnTo>
                  <a:lnTo>
                    <a:pt x="280879" y="725109"/>
                  </a:lnTo>
                  <a:lnTo>
                    <a:pt x="256051" y="762971"/>
                  </a:lnTo>
                  <a:lnTo>
                    <a:pt x="232246" y="801548"/>
                  </a:lnTo>
                  <a:lnTo>
                    <a:pt x="209484" y="840820"/>
                  </a:lnTo>
                  <a:lnTo>
                    <a:pt x="187783" y="880768"/>
                  </a:lnTo>
                  <a:lnTo>
                    <a:pt x="167163" y="921373"/>
                  </a:lnTo>
                  <a:lnTo>
                    <a:pt x="147644" y="962616"/>
                  </a:lnTo>
                  <a:lnTo>
                    <a:pt x="129244" y="1004477"/>
                  </a:lnTo>
                  <a:lnTo>
                    <a:pt x="111983" y="1046937"/>
                  </a:lnTo>
                  <a:lnTo>
                    <a:pt x="95880" y="1089976"/>
                  </a:lnTo>
                  <a:lnTo>
                    <a:pt x="80955" y="1133576"/>
                  </a:lnTo>
                  <a:lnTo>
                    <a:pt x="67226" y="1177717"/>
                  </a:lnTo>
                  <a:lnTo>
                    <a:pt x="54713" y="1222380"/>
                  </a:lnTo>
                  <a:lnTo>
                    <a:pt x="43436" y="1267546"/>
                  </a:lnTo>
                  <a:lnTo>
                    <a:pt x="33413" y="1313195"/>
                  </a:lnTo>
                  <a:lnTo>
                    <a:pt x="24664" y="1359308"/>
                  </a:lnTo>
                  <a:lnTo>
                    <a:pt x="17208" y="1405865"/>
                  </a:lnTo>
                  <a:lnTo>
                    <a:pt x="11064" y="1452848"/>
                  </a:lnTo>
                  <a:lnTo>
                    <a:pt x="6252" y="1500238"/>
                  </a:lnTo>
                  <a:lnTo>
                    <a:pt x="2791" y="1548014"/>
                  </a:lnTo>
                  <a:lnTo>
                    <a:pt x="701" y="1596157"/>
                  </a:lnTo>
                  <a:lnTo>
                    <a:pt x="0" y="1644650"/>
                  </a:lnTo>
                  <a:lnTo>
                    <a:pt x="701" y="1693142"/>
                  </a:lnTo>
                  <a:lnTo>
                    <a:pt x="2791" y="1741285"/>
                  </a:lnTo>
                  <a:lnTo>
                    <a:pt x="6252" y="1789061"/>
                  </a:lnTo>
                  <a:lnTo>
                    <a:pt x="11064" y="1836451"/>
                  </a:lnTo>
                  <a:lnTo>
                    <a:pt x="17208" y="1883434"/>
                  </a:lnTo>
                  <a:lnTo>
                    <a:pt x="24664" y="1929991"/>
                  </a:lnTo>
                  <a:lnTo>
                    <a:pt x="33413" y="1976104"/>
                  </a:lnTo>
                  <a:lnTo>
                    <a:pt x="43436" y="2021753"/>
                  </a:lnTo>
                  <a:lnTo>
                    <a:pt x="54713" y="2066919"/>
                  </a:lnTo>
                  <a:lnTo>
                    <a:pt x="67226" y="2111582"/>
                  </a:lnTo>
                  <a:lnTo>
                    <a:pt x="80955" y="2155723"/>
                  </a:lnTo>
                  <a:lnTo>
                    <a:pt x="95880" y="2199323"/>
                  </a:lnTo>
                  <a:lnTo>
                    <a:pt x="111983" y="2242362"/>
                  </a:lnTo>
                  <a:lnTo>
                    <a:pt x="129244" y="2284822"/>
                  </a:lnTo>
                  <a:lnTo>
                    <a:pt x="147644" y="2326683"/>
                  </a:lnTo>
                  <a:lnTo>
                    <a:pt x="167163" y="2367926"/>
                  </a:lnTo>
                  <a:lnTo>
                    <a:pt x="187783" y="2408531"/>
                  </a:lnTo>
                  <a:lnTo>
                    <a:pt x="209484" y="2448479"/>
                  </a:lnTo>
                  <a:lnTo>
                    <a:pt x="232246" y="2487751"/>
                  </a:lnTo>
                  <a:lnTo>
                    <a:pt x="256051" y="2526328"/>
                  </a:lnTo>
                  <a:lnTo>
                    <a:pt x="280879" y="2564190"/>
                  </a:lnTo>
                  <a:lnTo>
                    <a:pt x="306712" y="2601318"/>
                  </a:lnTo>
                  <a:lnTo>
                    <a:pt x="333528" y="2637693"/>
                  </a:lnTo>
                  <a:lnTo>
                    <a:pt x="361310" y="2673295"/>
                  </a:lnTo>
                  <a:lnTo>
                    <a:pt x="390038" y="2708105"/>
                  </a:lnTo>
                  <a:lnTo>
                    <a:pt x="419693" y="2742105"/>
                  </a:lnTo>
                  <a:lnTo>
                    <a:pt x="450255" y="2775274"/>
                  </a:lnTo>
                  <a:lnTo>
                    <a:pt x="481706" y="2807593"/>
                  </a:lnTo>
                  <a:lnTo>
                    <a:pt x="514025" y="2839044"/>
                  </a:lnTo>
                  <a:lnTo>
                    <a:pt x="547194" y="2869606"/>
                  </a:lnTo>
                  <a:lnTo>
                    <a:pt x="581194" y="2899261"/>
                  </a:lnTo>
                  <a:lnTo>
                    <a:pt x="616004" y="2927989"/>
                  </a:lnTo>
                  <a:lnTo>
                    <a:pt x="651606" y="2955771"/>
                  </a:lnTo>
                  <a:lnTo>
                    <a:pt x="687981" y="2982587"/>
                  </a:lnTo>
                  <a:lnTo>
                    <a:pt x="725109" y="3008420"/>
                  </a:lnTo>
                  <a:lnTo>
                    <a:pt x="762971" y="3033248"/>
                  </a:lnTo>
                  <a:lnTo>
                    <a:pt x="801548" y="3057053"/>
                  </a:lnTo>
                  <a:lnTo>
                    <a:pt x="840820" y="3079815"/>
                  </a:lnTo>
                  <a:lnTo>
                    <a:pt x="880768" y="3101516"/>
                  </a:lnTo>
                  <a:lnTo>
                    <a:pt x="921373" y="3122136"/>
                  </a:lnTo>
                  <a:lnTo>
                    <a:pt x="962616" y="3141655"/>
                  </a:lnTo>
                  <a:lnTo>
                    <a:pt x="1004477" y="3160055"/>
                  </a:lnTo>
                  <a:lnTo>
                    <a:pt x="1046937" y="3177316"/>
                  </a:lnTo>
                  <a:lnTo>
                    <a:pt x="1089976" y="3193419"/>
                  </a:lnTo>
                  <a:lnTo>
                    <a:pt x="1133576" y="3208344"/>
                  </a:lnTo>
                  <a:lnTo>
                    <a:pt x="1177717" y="3222073"/>
                  </a:lnTo>
                  <a:lnTo>
                    <a:pt x="1222380" y="3234586"/>
                  </a:lnTo>
                  <a:lnTo>
                    <a:pt x="1267546" y="3245863"/>
                  </a:lnTo>
                  <a:lnTo>
                    <a:pt x="1313195" y="3255886"/>
                  </a:lnTo>
                  <a:lnTo>
                    <a:pt x="1359308" y="3264635"/>
                  </a:lnTo>
                  <a:lnTo>
                    <a:pt x="1405865" y="3272091"/>
                  </a:lnTo>
                  <a:lnTo>
                    <a:pt x="1452848" y="3278235"/>
                  </a:lnTo>
                  <a:lnTo>
                    <a:pt x="1500238" y="3283047"/>
                  </a:lnTo>
                  <a:lnTo>
                    <a:pt x="1548014" y="3286508"/>
                  </a:lnTo>
                  <a:lnTo>
                    <a:pt x="1596157" y="3288598"/>
                  </a:lnTo>
                  <a:lnTo>
                    <a:pt x="1644650" y="3289300"/>
                  </a:lnTo>
                  <a:close/>
                </a:path>
              </a:pathLst>
            </a:custGeom>
            <a:ln w="57150">
              <a:noFill/>
            </a:ln>
          </p:spPr>
          <p:txBody>
            <a:bodyPr wrap="square" lIns="0" tIns="0" rIns="0" bIns="0" rtlCol="0"/>
            <a:lstStyle/>
            <a:p>
              <a:endParaRPr/>
            </a:p>
          </p:txBody>
        </p:sp>
        <p:pic>
          <p:nvPicPr>
            <p:cNvPr id="9" name="object 9"/>
            <p:cNvPicPr/>
            <p:nvPr/>
          </p:nvPicPr>
          <p:blipFill>
            <a:blip r:embed="rId3" cstate="print"/>
            <a:stretch>
              <a:fillRect/>
            </a:stretch>
          </p:blipFill>
          <p:spPr>
            <a:xfrm>
              <a:off x="4819650" y="3142995"/>
              <a:ext cx="3289300" cy="3289300"/>
            </a:xfrm>
            <a:prstGeom prst="rect">
              <a:avLst/>
            </a:prstGeom>
          </p:spPr>
        </p:pic>
        <p:sp>
          <p:nvSpPr>
            <p:cNvPr id="10" name="object 10"/>
            <p:cNvSpPr/>
            <p:nvPr/>
          </p:nvSpPr>
          <p:spPr>
            <a:xfrm>
              <a:off x="4819650" y="3142998"/>
              <a:ext cx="3289300" cy="3289300"/>
            </a:xfrm>
            <a:custGeom>
              <a:avLst/>
              <a:gdLst/>
              <a:ahLst/>
              <a:cxnLst/>
              <a:rect l="l" t="t" r="r" b="b"/>
              <a:pathLst>
                <a:path w="3289300" h="3289300">
                  <a:moveTo>
                    <a:pt x="1644650" y="3289300"/>
                  </a:moveTo>
                  <a:lnTo>
                    <a:pt x="1693142" y="3288598"/>
                  </a:lnTo>
                  <a:lnTo>
                    <a:pt x="1741285" y="3286508"/>
                  </a:lnTo>
                  <a:lnTo>
                    <a:pt x="1789061" y="3283047"/>
                  </a:lnTo>
                  <a:lnTo>
                    <a:pt x="1836451" y="3278235"/>
                  </a:lnTo>
                  <a:lnTo>
                    <a:pt x="1883434" y="3272091"/>
                  </a:lnTo>
                  <a:lnTo>
                    <a:pt x="1929991" y="3264635"/>
                  </a:lnTo>
                  <a:lnTo>
                    <a:pt x="1976104" y="3255886"/>
                  </a:lnTo>
                  <a:lnTo>
                    <a:pt x="2021753" y="3245863"/>
                  </a:lnTo>
                  <a:lnTo>
                    <a:pt x="2066919" y="3234586"/>
                  </a:lnTo>
                  <a:lnTo>
                    <a:pt x="2111582" y="3222073"/>
                  </a:lnTo>
                  <a:lnTo>
                    <a:pt x="2155723" y="3208344"/>
                  </a:lnTo>
                  <a:lnTo>
                    <a:pt x="2199323" y="3193419"/>
                  </a:lnTo>
                  <a:lnTo>
                    <a:pt x="2242362" y="3177316"/>
                  </a:lnTo>
                  <a:lnTo>
                    <a:pt x="2284822" y="3160055"/>
                  </a:lnTo>
                  <a:lnTo>
                    <a:pt x="2326683" y="3141655"/>
                  </a:lnTo>
                  <a:lnTo>
                    <a:pt x="2367926" y="3122136"/>
                  </a:lnTo>
                  <a:lnTo>
                    <a:pt x="2408531" y="3101516"/>
                  </a:lnTo>
                  <a:lnTo>
                    <a:pt x="2448479" y="3079815"/>
                  </a:lnTo>
                  <a:lnTo>
                    <a:pt x="2487751" y="3057053"/>
                  </a:lnTo>
                  <a:lnTo>
                    <a:pt x="2526328" y="3033248"/>
                  </a:lnTo>
                  <a:lnTo>
                    <a:pt x="2564190" y="3008420"/>
                  </a:lnTo>
                  <a:lnTo>
                    <a:pt x="2601318" y="2982587"/>
                  </a:lnTo>
                  <a:lnTo>
                    <a:pt x="2637693" y="2955771"/>
                  </a:lnTo>
                  <a:lnTo>
                    <a:pt x="2673295" y="2927989"/>
                  </a:lnTo>
                  <a:lnTo>
                    <a:pt x="2708105" y="2899261"/>
                  </a:lnTo>
                  <a:lnTo>
                    <a:pt x="2742105" y="2869606"/>
                  </a:lnTo>
                  <a:lnTo>
                    <a:pt x="2775274" y="2839044"/>
                  </a:lnTo>
                  <a:lnTo>
                    <a:pt x="2807593" y="2807593"/>
                  </a:lnTo>
                  <a:lnTo>
                    <a:pt x="2839044" y="2775274"/>
                  </a:lnTo>
                  <a:lnTo>
                    <a:pt x="2869606" y="2742105"/>
                  </a:lnTo>
                  <a:lnTo>
                    <a:pt x="2899261" y="2708105"/>
                  </a:lnTo>
                  <a:lnTo>
                    <a:pt x="2927989" y="2673295"/>
                  </a:lnTo>
                  <a:lnTo>
                    <a:pt x="2955771" y="2637693"/>
                  </a:lnTo>
                  <a:lnTo>
                    <a:pt x="2982587" y="2601318"/>
                  </a:lnTo>
                  <a:lnTo>
                    <a:pt x="3008420" y="2564190"/>
                  </a:lnTo>
                  <a:lnTo>
                    <a:pt x="3033248" y="2526328"/>
                  </a:lnTo>
                  <a:lnTo>
                    <a:pt x="3057053" y="2487751"/>
                  </a:lnTo>
                  <a:lnTo>
                    <a:pt x="3079815" y="2448479"/>
                  </a:lnTo>
                  <a:lnTo>
                    <a:pt x="3101516" y="2408531"/>
                  </a:lnTo>
                  <a:lnTo>
                    <a:pt x="3122136" y="2367926"/>
                  </a:lnTo>
                  <a:lnTo>
                    <a:pt x="3141655" y="2326683"/>
                  </a:lnTo>
                  <a:lnTo>
                    <a:pt x="3160055" y="2284822"/>
                  </a:lnTo>
                  <a:lnTo>
                    <a:pt x="3177316" y="2242362"/>
                  </a:lnTo>
                  <a:lnTo>
                    <a:pt x="3193419" y="2199323"/>
                  </a:lnTo>
                  <a:lnTo>
                    <a:pt x="3208344" y="2155723"/>
                  </a:lnTo>
                  <a:lnTo>
                    <a:pt x="3222073" y="2111582"/>
                  </a:lnTo>
                  <a:lnTo>
                    <a:pt x="3234586" y="2066919"/>
                  </a:lnTo>
                  <a:lnTo>
                    <a:pt x="3245863" y="2021753"/>
                  </a:lnTo>
                  <a:lnTo>
                    <a:pt x="3255886" y="1976104"/>
                  </a:lnTo>
                  <a:lnTo>
                    <a:pt x="3264635" y="1929991"/>
                  </a:lnTo>
                  <a:lnTo>
                    <a:pt x="3272091" y="1883434"/>
                  </a:lnTo>
                  <a:lnTo>
                    <a:pt x="3278235" y="1836451"/>
                  </a:lnTo>
                  <a:lnTo>
                    <a:pt x="3283047" y="1789061"/>
                  </a:lnTo>
                  <a:lnTo>
                    <a:pt x="3286508" y="1741285"/>
                  </a:lnTo>
                  <a:lnTo>
                    <a:pt x="3288598" y="1693142"/>
                  </a:lnTo>
                  <a:lnTo>
                    <a:pt x="3289300" y="1644650"/>
                  </a:lnTo>
                  <a:lnTo>
                    <a:pt x="3288598" y="1596157"/>
                  </a:lnTo>
                  <a:lnTo>
                    <a:pt x="3286508" y="1548014"/>
                  </a:lnTo>
                  <a:lnTo>
                    <a:pt x="3283047" y="1500238"/>
                  </a:lnTo>
                  <a:lnTo>
                    <a:pt x="3278235" y="1452848"/>
                  </a:lnTo>
                  <a:lnTo>
                    <a:pt x="3272091" y="1405865"/>
                  </a:lnTo>
                  <a:lnTo>
                    <a:pt x="3264635" y="1359308"/>
                  </a:lnTo>
                  <a:lnTo>
                    <a:pt x="3255886" y="1313195"/>
                  </a:lnTo>
                  <a:lnTo>
                    <a:pt x="3245863" y="1267546"/>
                  </a:lnTo>
                  <a:lnTo>
                    <a:pt x="3234586" y="1222380"/>
                  </a:lnTo>
                  <a:lnTo>
                    <a:pt x="3222073" y="1177717"/>
                  </a:lnTo>
                  <a:lnTo>
                    <a:pt x="3208344" y="1133576"/>
                  </a:lnTo>
                  <a:lnTo>
                    <a:pt x="3193419" y="1089976"/>
                  </a:lnTo>
                  <a:lnTo>
                    <a:pt x="3177316" y="1046937"/>
                  </a:lnTo>
                  <a:lnTo>
                    <a:pt x="3160055" y="1004477"/>
                  </a:lnTo>
                  <a:lnTo>
                    <a:pt x="3141655" y="962616"/>
                  </a:lnTo>
                  <a:lnTo>
                    <a:pt x="3122136" y="921373"/>
                  </a:lnTo>
                  <a:lnTo>
                    <a:pt x="3101516" y="880768"/>
                  </a:lnTo>
                  <a:lnTo>
                    <a:pt x="3079815" y="840820"/>
                  </a:lnTo>
                  <a:lnTo>
                    <a:pt x="3057053" y="801548"/>
                  </a:lnTo>
                  <a:lnTo>
                    <a:pt x="3033248" y="762971"/>
                  </a:lnTo>
                  <a:lnTo>
                    <a:pt x="3008420" y="725109"/>
                  </a:lnTo>
                  <a:lnTo>
                    <a:pt x="2982587" y="687981"/>
                  </a:lnTo>
                  <a:lnTo>
                    <a:pt x="2955771" y="651606"/>
                  </a:lnTo>
                  <a:lnTo>
                    <a:pt x="2927989" y="616004"/>
                  </a:lnTo>
                  <a:lnTo>
                    <a:pt x="2899261" y="581194"/>
                  </a:lnTo>
                  <a:lnTo>
                    <a:pt x="2869606" y="547194"/>
                  </a:lnTo>
                  <a:lnTo>
                    <a:pt x="2839044" y="514025"/>
                  </a:lnTo>
                  <a:lnTo>
                    <a:pt x="2807593" y="481706"/>
                  </a:lnTo>
                  <a:lnTo>
                    <a:pt x="2775274" y="450255"/>
                  </a:lnTo>
                  <a:lnTo>
                    <a:pt x="2742105" y="419693"/>
                  </a:lnTo>
                  <a:lnTo>
                    <a:pt x="2708105" y="390038"/>
                  </a:lnTo>
                  <a:lnTo>
                    <a:pt x="2673295" y="361310"/>
                  </a:lnTo>
                  <a:lnTo>
                    <a:pt x="2637693" y="333528"/>
                  </a:lnTo>
                  <a:lnTo>
                    <a:pt x="2601318" y="306712"/>
                  </a:lnTo>
                  <a:lnTo>
                    <a:pt x="2564190" y="280879"/>
                  </a:lnTo>
                  <a:lnTo>
                    <a:pt x="2526328" y="256051"/>
                  </a:lnTo>
                  <a:lnTo>
                    <a:pt x="2487751" y="232246"/>
                  </a:lnTo>
                  <a:lnTo>
                    <a:pt x="2448479" y="209484"/>
                  </a:lnTo>
                  <a:lnTo>
                    <a:pt x="2408531" y="187783"/>
                  </a:lnTo>
                  <a:lnTo>
                    <a:pt x="2367926" y="167163"/>
                  </a:lnTo>
                  <a:lnTo>
                    <a:pt x="2326683" y="147644"/>
                  </a:lnTo>
                  <a:lnTo>
                    <a:pt x="2284822" y="129244"/>
                  </a:lnTo>
                  <a:lnTo>
                    <a:pt x="2242362" y="111983"/>
                  </a:lnTo>
                  <a:lnTo>
                    <a:pt x="2199323" y="95880"/>
                  </a:lnTo>
                  <a:lnTo>
                    <a:pt x="2155723" y="80955"/>
                  </a:lnTo>
                  <a:lnTo>
                    <a:pt x="2111582" y="67226"/>
                  </a:lnTo>
                  <a:lnTo>
                    <a:pt x="2066919" y="54713"/>
                  </a:lnTo>
                  <a:lnTo>
                    <a:pt x="2021753" y="43436"/>
                  </a:lnTo>
                  <a:lnTo>
                    <a:pt x="1976104" y="33413"/>
                  </a:lnTo>
                  <a:lnTo>
                    <a:pt x="1929991" y="24664"/>
                  </a:lnTo>
                  <a:lnTo>
                    <a:pt x="1883434" y="17208"/>
                  </a:lnTo>
                  <a:lnTo>
                    <a:pt x="1836451" y="11064"/>
                  </a:lnTo>
                  <a:lnTo>
                    <a:pt x="1789061" y="6252"/>
                  </a:lnTo>
                  <a:lnTo>
                    <a:pt x="1741285" y="2791"/>
                  </a:lnTo>
                  <a:lnTo>
                    <a:pt x="1693142" y="701"/>
                  </a:lnTo>
                  <a:lnTo>
                    <a:pt x="1644650" y="0"/>
                  </a:lnTo>
                  <a:lnTo>
                    <a:pt x="1596157" y="701"/>
                  </a:lnTo>
                  <a:lnTo>
                    <a:pt x="1548014" y="2791"/>
                  </a:lnTo>
                  <a:lnTo>
                    <a:pt x="1500238" y="6252"/>
                  </a:lnTo>
                  <a:lnTo>
                    <a:pt x="1452848" y="11064"/>
                  </a:lnTo>
                  <a:lnTo>
                    <a:pt x="1405865" y="17208"/>
                  </a:lnTo>
                  <a:lnTo>
                    <a:pt x="1359308" y="24664"/>
                  </a:lnTo>
                  <a:lnTo>
                    <a:pt x="1313195" y="33413"/>
                  </a:lnTo>
                  <a:lnTo>
                    <a:pt x="1267546" y="43436"/>
                  </a:lnTo>
                  <a:lnTo>
                    <a:pt x="1222380" y="54713"/>
                  </a:lnTo>
                  <a:lnTo>
                    <a:pt x="1177717" y="67226"/>
                  </a:lnTo>
                  <a:lnTo>
                    <a:pt x="1133576" y="80955"/>
                  </a:lnTo>
                  <a:lnTo>
                    <a:pt x="1089976" y="95880"/>
                  </a:lnTo>
                  <a:lnTo>
                    <a:pt x="1046937" y="111983"/>
                  </a:lnTo>
                  <a:lnTo>
                    <a:pt x="1004477" y="129244"/>
                  </a:lnTo>
                  <a:lnTo>
                    <a:pt x="962616" y="147644"/>
                  </a:lnTo>
                  <a:lnTo>
                    <a:pt x="921373" y="167163"/>
                  </a:lnTo>
                  <a:lnTo>
                    <a:pt x="880768" y="187783"/>
                  </a:lnTo>
                  <a:lnTo>
                    <a:pt x="840820" y="209484"/>
                  </a:lnTo>
                  <a:lnTo>
                    <a:pt x="801548" y="232246"/>
                  </a:lnTo>
                  <a:lnTo>
                    <a:pt x="762971" y="256051"/>
                  </a:lnTo>
                  <a:lnTo>
                    <a:pt x="725109" y="280879"/>
                  </a:lnTo>
                  <a:lnTo>
                    <a:pt x="687981" y="306712"/>
                  </a:lnTo>
                  <a:lnTo>
                    <a:pt x="651606" y="333528"/>
                  </a:lnTo>
                  <a:lnTo>
                    <a:pt x="616004" y="361310"/>
                  </a:lnTo>
                  <a:lnTo>
                    <a:pt x="581194" y="390038"/>
                  </a:lnTo>
                  <a:lnTo>
                    <a:pt x="547194" y="419693"/>
                  </a:lnTo>
                  <a:lnTo>
                    <a:pt x="514025" y="450255"/>
                  </a:lnTo>
                  <a:lnTo>
                    <a:pt x="481706" y="481706"/>
                  </a:lnTo>
                  <a:lnTo>
                    <a:pt x="450255" y="514025"/>
                  </a:lnTo>
                  <a:lnTo>
                    <a:pt x="419693" y="547194"/>
                  </a:lnTo>
                  <a:lnTo>
                    <a:pt x="390038" y="581194"/>
                  </a:lnTo>
                  <a:lnTo>
                    <a:pt x="361310" y="616004"/>
                  </a:lnTo>
                  <a:lnTo>
                    <a:pt x="333528" y="651606"/>
                  </a:lnTo>
                  <a:lnTo>
                    <a:pt x="306712" y="687981"/>
                  </a:lnTo>
                  <a:lnTo>
                    <a:pt x="280879" y="725109"/>
                  </a:lnTo>
                  <a:lnTo>
                    <a:pt x="256051" y="762971"/>
                  </a:lnTo>
                  <a:lnTo>
                    <a:pt x="232246" y="801548"/>
                  </a:lnTo>
                  <a:lnTo>
                    <a:pt x="209484" y="840820"/>
                  </a:lnTo>
                  <a:lnTo>
                    <a:pt x="187783" y="880768"/>
                  </a:lnTo>
                  <a:lnTo>
                    <a:pt x="167163" y="921373"/>
                  </a:lnTo>
                  <a:lnTo>
                    <a:pt x="147644" y="962616"/>
                  </a:lnTo>
                  <a:lnTo>
                    <a:pt x="129244" y="1004477"/>
                  </a:lnTo>
                  <a:lnTo>
                    <a:pt x="111983" y="1046937"/>
                  </a:lnTo>
                  <a:lnTo>
                    <a:pt x="95880" y="1089976"/>
                  </a:lnTo>
                  <a:lnTo>
                    <a:pt x="80955" y="1133576"/>
                  </a:lnTo>
                  <a:lnTo>
                    <a:pt x="67226" y="1177717"/>
                  </a:lnTo>
                  <a:lnTo>
                    <a:pt x="54713" y="1222380"/>
                  </a:lnTo>
                  <a:lnTo>
                    <a:pt x="43436" y="1267546"/>
                  </a:lnTo>
                  <a:lnTo>
                    <a:pt x="33413" y="1313195"/>
                  </a:lnTo>
                  <a:lnTo>
                    <a:pt x="24664" y="1359308"/>
                  </a:lnTo>
                  <a:lnTo>
                    <a:pt x="17208" y="1405865"/>
                  </a:lnTo>
                  <a:lnTo>
                    <a:pt x="11064" y="1452848"/>
                  </a:lnTo>
                  <a:lnTo>
                    <a:pt x="6252" y="1500238"/>
                  </a:lnTo>
                  <a:lnTo>
                    <a:pt x="2791" y="1548014"/>
                  </a:lnTo>
                  <a:lnTo>
                    <a:pt x="701" y="1596157"/>
                  </a:lnTo>
                  <a:lnTo>
                    <a:pt x="0" y="1644650"/>
                  </a:lnTo>
                  <a:lnTo>
                    <a:pt x="701" y="1693142"/>
                  </a:lnTo>
                  <a:lnTo>
                    <a:pt x="2791" y="1741285"/>
                  </a:lnTo>
                  <a:lnTo>
                    <a:pt x="6252" y="1789061"/>
                  </a:lnTo>
                  <a:lnTo>
                    <a:pt x="11064" y="1836451"/>
                  </a:lnTo>
                  <a:lnTo>
                    <a:pt x="17208" y="1883434"/>
                  </a:lnTo>
                  <a:lnTo>
                    <a:pt x="24664" y="1929991"/>
                  </a:lnTo>
                  <a:lnTo>
                    <a:pt x="33413" y="1976104"/>
                  </a:lnTo>
                  <a:lnTo>
                    <a:pt x="43436" y="2021753"/>
                  </a:lnTo>
                  <a:lnTo>
                    <a:pt x="54713" y="2066919"/>
                  </a:lnTo>
                  <a:lnTo>
                    <a:pt x="67226" y="2111582"/>
                  </a:lnTo>
                  <a:lnTo>
                    <a:pt x="80955" y="2155723"/>
                  </a:lnTo>
                  <a:lnTo>
                    <a:pt x="95880" y="2199323"/>
                  </a:lnTo>
                  <a:lnTo>
                    <a:pt x="111983" y="2242362"/>
                  </a:lnTo>
                  <a:lnTo>
                    <a:pt x="129244" y="2284822"/>
                  </a:lnTo>
                  <a:lnTo>
                    <a:pt x="147644" y="2326683"/>
                  </a:lnTo>
                  <a:lnTo>
                    <a:pt x="167163" y="2367926"/>
                  </a:lnTo>
                  <a:lnTo>
                    <a:pt x="187783" y="2408531"/>
                  </a:lnTo>
                  <a:lnTo>
                    <a:pt x="209484" y="2448479"/>
                  </a:lnTo>
                  <a:lnTo>
                    <a:pt x="232246" y="2487751"/>
                  </a:lnTo>
                  <a:lnTo>
                    <a:pt x="256051" y="2526328"/>
                  </a:lnTo>
                  <a:lnTo>
                    <a:pt x="280879" y="2564190"/>
                  </a:lnTo>
                  <a:lnTo>
                    <a:pt x="306712" y="2601318"/>
                  </a:lnTo>
                  <a:lnTo>
                    <a:pt x="333528" y="2637693"/>
                  </a:lnTo>
                  <a:lnTo>
                    <a:pt x="361310" y="2673295"/>
                  </a:lnTo>
                  <a:lnTo>
                    <a:pt x="390038" y="2708105"/>
                  </a:lnTo>
                  <a:lnTo>
                    <a:pt x="419693" y="2742105"/>
                  </a:lnTo>
                  <a:lnTo>
                    <a:pt x="450255" y="2775274"/>
                  </a:lnTo>
                  <a:lnTo>
                    <a:pt x="481706" y="2807593"/>
                  </a:lnTo>
                  <a:lnTo>
                    <a:pt x="514025" y="2839044"/>
                  </a:lnTo>
                  <a:lnTo>
                    <a:pt x="547194" y="2869606"/>
                  </a:lnTo>
                  <a:lnTo>
                    <a:pt x="581194" y="2899261"/>
                  </a:lnTo>
                  <a:lnTo>
                    <a:pt x="616004" y="2927989"/>
                  </a:lnTo>
                  <a:lnTo>
                    <a:pt x="651606" y="2955771"/>
                  </a:lnTo>
                  <a:lnTo>
                    <a:pt x="687981" y="2982587"/>
                  </a:lnTo>
                  <a:lnTo>
                    <a:pt x="725109" y="3008420"/>
                  </a:lnTo>
                  <a:lnTo>
                    <a:pt x="762971" y="3033248"/>
                  </a:lnTo>
                  <a:lnTo>
                    <a:pt x="801548" y="3057053"/>
                  </a:lnTo>
                  <a:lnTo>
                    <a:pt x="840820" y="3079815"/>
                  </a:lnTo>
                  <a:lnTo>
                    <a:pt x="880768" y="3101516"/>
                  </a:lnTo>
                  <a:lnTo>
                    <a:pt x="921373" y="3122136"/>
                  </a:lnTo>
                  <a:lnTo>
                    <a:pt x="962616" y="3141655"/>
                  </a:lnTo>
                  <a:lnTo>
                    <a:pt x="1004477" y="3160055"/>
                  </a:lnTo>
                  <a:lnTo>
                    <a:pt x="1046937" y="3177316"/>
                  </a:lnTo>
                  <a:lnTo>
                    <a:pt x="1089976" y="3193419"/>
                  </a:lnTo>
                  <a:lnTo>
                    <a:pt x="1133576" y="3208344"/>
                  </a:lnTo>
                  <a:lnTo>
                    <a:pt x="1177717" y="3222073"/>
                  </a:lnTo>
                  <a:lnTo>
                    <a:pt x="1222380" y="3234586"/>
                  </a:lnTo>
                  <a:lnTo>
                    <a:pt x="1267546" y="3245863"/>
                  </a:lnTo>
                  <a:lnTo>
                    <a:pt x="1313195" y="3255886"/>
                  </a:lnTo>
                  <a:lnTo>
                    <a:pt x="1359308" y="3264635"/>
                  </a:lnTo>
                  <a:lnTo>
                    <a:pt x="1405865" y="3272091"/>
                  </a:lnTo>
                  <a:lnTo>
                    <a:pt x="1452848" y="3278235"/>
                  </a:lnTo>
                  <a:lnTo>
                    <a:pt x="1500238" y="3283047"/>
                  </a:lnTo>
                  <a:lnTo>
                    <a:pt x="1548014" y="3286508"/>
                  </a:lnTo>
                  <a:lnTo>
                    <a:pt x="1596157" y="3288598"/>
                  </a:lnTo>
                  <a:lnTo>
                    <a:pt x="1644650" y="3289300"/>
                  </a:lnTo>
                  <a:close/>
                </a:path>
              </a:pathLst>
            </a:custGeom>
            <a:ln w="57150">
              <a:noFill/>
            </a:ln>
          </p:spPr>
          <p:txBody>
            <a:bodyPr wrap="square" lIns="0" tIns="0" rIns="0" bIns="0" rtlCol="0"/>
            <a:lstStyle/>
            <a:p>
              <a:endParaRPr/>
            </a:p>
          </p:txBody>
        </p:sp>
        <p:pic>
          <p:nvPicPr>
            <p:cNvPr id="11" name="object 11"/>
            <p:cNvPicPr/>
            <p:nvPr/>
          </p:nvPicPr>
          <p:blipFill>
            <a:blip r:embed="rId4" cstate="print"/>
            <a:stretch>
              <a:fillRect/>
            </a:stretch>
          </p:blipFill>
          <p:spPr>
            <a:xfrm>
              <a:off x="11474450" y="3142995"/>
              <a:ext cx="3289300" cy="3289300"/>
            </a:xfrm>
            <a:prstGeom prst="rect">
              <a:avLst/>
            </a:prstGeom>
            <a:ln>
              <a:noFill/>
            </a:ln>
          </p:spPr>
        </p:pic>
        <p:sp>
          <p:nvSpPr>
            <p:cNvPr id="12" name="object 12"/>
            <p:cNvSpPr/>
            <p:nvPr/>
          </p:nvSpPr>
          <p:spPr>
            <a:xfrm>
              <a:off x="11474450" y="3142998"/>
              <a:ext cx="3289300" cy="3289300"/>
            </a:xfrm>
            <a:custGeom>
              <a:avLst/>
              <a:gdLst/>
              <a:ahLst/>
              <a:cxnLst/>
              <a:rect l="l" t="t" r="r" b="b"/>
              <a:pathLst>
                <a:path w="3289300" h="3289300">
                  <a:moveTo>
                    <a:pt x="1644650" y="3289300"/>
                  </a:moveTo>
                  <a:lnTo>
                    <a:pt x="1693142" y="3288598"/>
                  </a:lnTo>
                  <a:lnTo>
                    <a:pt x="1741285" y="3286508"/>
                  </a:lnTo>
                  <a:lnTo>
                    <a:pt x="1789061" y="3283047"/>
                  </a:lnTo>
                  <a:lnTo>
                    <a:pt x="1836451" y="3278235"/>
                  </a:lnTo>
                  <a:lnTo>
                    <a:pt x="1883434" y="3272091"/>
                  </a:lnTo>
                  <a:lnTo>
                    <a:pt x="1929991" y="3264635"/>
                  </a:lnTo>
                  <a:lnTo>
                    <a:pt x="1976104" y="3255886"/>
                  </a:lnTo>
                  <a:lnTo>
                    <a:pt x="2021753" y="3245863"/>
                  </a:lnTo>
                  <a:lnTo>
                    <a:pt x="2066919" y="3234586"/>
                  </a:lnTo>
                  <a:lnTo>
                    <a:pt x="2111582" y="3222073"/>
                  </a:lnTo>
                  <a:lnTo>
                    <a:pt x="2155723" y="3208344"/>
                  </a:lnTo>
                  <a:lnTo>
                    <a:pt x="2199323" y="3193419"/>
                  </a:lnTo>
                  <a:lnTo>
                    <a:pt x="2242362" y="3177316"/>
                  </a:lnTo>
                  <a:lnTo>
                    <a:pt x="2284822" y="3160055"/>
                  </a:lnTo>
                  <a:lnTo>
                    <a:pt x="2326683" y="3141655"/>
                  </a:lnTo>
                  <a:lnTo>
                    <a:pt x="2367926" y="3122136"/>
                  </a:lnTo>
                  <a:lnTo>
                    <a:pt x="2408531" y="3101516"/>
                  </a:lnTo>
                  <a:lnTo>
                    <a:pt x="2448479" y="3079815"/>
                  </a:lnTo>
                  <a:lnTo>
                    <a:pt x="2487751" y="3057053"/>
                  </a:lnTo>
                  <a:lnTo>
                    <a:pt x="2526328" y="3033248"/>
                  </a:lnTo>
                  <a:lnTo>
                    <a:pt x="2564190" y="3008420"/>
                  </a:lnTo>
                  <a:lnTo>
                    <a:pt x="2601318" y="2982587"/>
                  </a:lnTo>
                  <a:lnTo>
                    <a:pt x="2637693" y="2955771"/>
                  </a:lnTo>
                  <a:lnTo>
                    <a:pt x="2673295" y="2927989"/>
                  </a:lnTo>
                  <a:lnTo>
                    <a:pt x="2708105" y="2899261"/>
                  </a:lnTo>
                  <a:lnTo>
                    <a:pt x="2742105" y="2869606"/>
                  </a:lnTo>
                  <a:lnTo>
                    <a:pt x="2775274" y="2839044"/>
                  </a:lnTo>
                  <a:lnTo>
                    <a:pt x="2807593" y="2807593"/>
                  </a:lnTo>
                  <a:lnTo>
                    <a:pt x="2839044" y="2775274"/>
                  </a:lnTo>
                  <a:lnTo>
                    <a:pt x="2869606" y="2742105"/>
                  </a:lnTo>
                  <a:lnTo>
                    <a:pt x="2899261" y="2708105"/>
                  </a:lnTo>
                  <a:lnTo>
                    <a:pt x="2927989" y="2673295"/>
                  </a:lnTo>
                  <a:lnTo>
                    <a:pt x="2955771" y="2637693"/>
                  </a:lnTo>
                  <a:lnTo>
                    <a:pt x="2982587" y="2601318"/>
                  </a:lnTo>
                  <a:lnTo>
                    <a:pt x="3008420" y="2564190"/>
                  </a:lnTo>
                  <a:lnTo>
                    <a:pt x="3033248" y="2526328"/>
                  </a:lnTo>
                  <a:lnTo>
                    <a:pt x="3057053" y="2487751"/>
                  </a:lnTo>
                  <a:lnTo>
                    <a:pt x="3079815" y="2448479"/>
                  </a:lnTo>
                  <a:lnTo>
                    <a:pt x="3101516" y="2408531"/>
                  </a:lnTo>
                  <a:lnTo>
                    <a:pt x="3122136" y="2367926"/>
                  </a:lnTo>
                  <a:lnTo>
                    <a:pt x="3141655" y="2326683"/>
                  </a:lnTo>
                  <a:lnTo>
                    <a:pt x="3160055" y="2284822"/>
                  </a:lnTo>
                  <a:lnTo>
                    <a:pt x="3177316" y="2242362"/>
                  </a:lnTo>
                  <a:lnTo>
                    <a:pt x="3193419" y="2199323"/>
                  </a:lnTo>
                  <a:lnTo>
                    <a:pt x="3208344" y="2155723"/>
                  </a:lnTo>
                  <a:lnTo>
                    <a:pt x="3222073" y="2111582"/>
                  </a:lnTo>
                  <a:lnTo>
                    <a:pt x="3234586" y="2066919"/>
                  </a:lnTo>
                  <a:lnTo>
                    <a:pt x="3245863" y="2021753"/>
                  </a:lnTo>
                  <a:lnTo>
                    <a:pt x="3255886" y="1976104"/>
                  </a:lnTo>
                  <a:lnTo>
                    <a:pt x="3264635" y="1929991"/>
                  </a:lnTo>
                  <a:lnTo>
                    <a:pt x="3272091" y="1883434"/>
                  </a:lnTo>
                  <a:lnTo>
                    <a:pt x="3278235" y="1836451"/>
                  </a:lnTo>
                  <a:lnTo>
                    <a:pt x="3283047" y="1789061"/>
                  </a:lnTo>
                  <a:lnTo>
                    <a:pt x="3286508" y="1741285"/>
                  </a:lnTo>
                  <a:lnTo>
                    <a:pt x="3288598" y="1693142"/>
                  </a:lnTo>
                  <a:lnTo>
                    <a:pt x="3289300" y="1644650"/>
                  </a:lnTo>
                  <a:lnTo>
                    <a:pt x="3288598" y="1596157"/>
                  </a:lnTo>
                  <a:lnTo>
                    <a:pt x="3286508" y="1548014"/>
                  </a:lnTo>
                  <a:lnTo>
                    <a:pt x="3283047" y="1500238"/>
                  </a:lnTo>
                  <a:lnTo>
                    <a:pt x="3278235" y="1452848"/>
                  </a:lnTo>
                  <a:lnTo>
                    <a:pt x="3272091" y="1405865"/>
                  </a:lnTo>
                  <a:lnTo>
                    <a:pt x="3264635" y="1359308"/>
                  </a:lnTo>
                  <a:lnTo>
                    <a:pt x="3255886" y="1313195"/>
                  </a:lnTo>
                  <a:lnTo>
                    <a:pt x="3245863" y="1267546"/>
                  </a:lnTo>
                  <a:lnTo>
                    <a:pt x="3234586" y="1222380"/>
                  </a:lnTo>
                  <a:lnTo>
                    <a:pt x="3222073" y="1177717"/>
                  </a:lnTo>
                  <a:lnTo>
                    <a:pt x="3208344" y="1133576"/>
                  </a:lnTo>
                  <a:lnTo>
                    <a:pt x="3193419" y="1089976"/>
                  </a:lnTo>
                  <a:lnTo>
                    <a:pt x="3177316" y="1046937"/>
                  </a:lnTo>
                  <a:lnTo>
                    <a:pt x="3160055" y="1004477"/>
                  </a:lnTo>
                  <a:lnTo>
                    <a:pt x="3141655" y="962616"/>
                  </a:lnTo>
                  <a:lnTo>
                    <a:pt x="3122136" y="921373"/>
                  </a:lnTo>
                  <a:lnTo>
                    <a:pt x="3101516" y="880768"/>
                  </a:lnTo>
                  <a:lnTo>
                    <a:pt x="3079815" y="840820"/>
                  </a:lnTo>
                  <a:lnTo>
                    <a:pt x="3057053" y="801548"/>
                  </a:lnTo>
                  <a:lnTo>
                    <a:pt x="3033248" y="762971"/>
                  </a:lnTo>
                  <a:lnTo>
                    <a:pt x="3008420" y="725109"/>
                  </a:lnTo>
                  <a:lnTo>
                    <a:pt x="2982587" y="687981"/>
                  </a:lnTo>
                  <a:lnTo>
                    <a:pt x="2955771" y="651606"/>
                  </a:lnTo>
                  <a:lnTo>
                    <a:pt x="2927989" y="616004"/>
                  </a:lnTo>
                  <a:lnTo>
                    <a:pt x="2899261" y="581194"/>
                  </a:lnTo>
                  <a:lnTo>
                    <a:pt x="2869606" y="547194"/>
                  </a:lnTo>
                  <a:lnTo>
                    <a:pt x="2839044" y="514025"/>
                  </a:lnTo>
                  <a:lnTo>
                    <a:pt x="2807593" y="481706"/>
                  </a:lnTo>
                  <a:lnTo>
                    <a:pt x="2775274" y="450255"/>
                  </a:lnTo>
                  <a:lnTo>
                    <a:pt x="2742105" y="419693"/>
                  </a:lnTo>
                  <a:lnTo>
                    <a:pt x="2708105" y="390038"/>
                  </a:lnTo>
                  <a:lnTo>
                    <a:pt x="2673295" y="361310"/>
                  </a:lnTo>
                  <a:lnTo>
                    <a:pt x="2637693" y="333528"/>
                  </a:lnTo>
                  <a:lnTo>
                    <a:pt x="2601318" y="306712"/>
                  </a:lnTo>
                  <a:lnTo>
                    <a:pt x="2564190" y="280879"/>
                  </a:lnTo>
                  <a:lnTo>
                    <a:pt x="2526328" y="256051"/>
                  </a:lnTo>
                  <a:lnTo>
                    <a:pt x="2487751" y="232246"/>
                  </a:lnTo>
                  <a:lnTo>
                    <a:pt x="2448479" y="209484"/>
                  </a:lnTo>
                  <a:lnTo>
                    <a:pt x="2408531" y="187783"/>
                  </a:lnTo>
                  <a:lnTo>
                    <a:pt x="2367926" y="167163"/>
                  </a:lnTo>
                  <a:lnTo>
                    <a:pt x="2326683" y="147644"/>
                  </a:lnTo>
                  <a:lnTo>
                    <a:pt x="2284822" y="129244"/>
                  </a:lnTo>
                  <a:lnTo>
                    <a:pt x="2242362" y="111983"/>
                  </a:lnTo>
                  <a:lnTo>
                    <a:pt x="2199323" y="95880"/>
                  </a:lnTo>
                  <a:lnTo>
                    <a:pt x="2155723" y="80955"/>
                  </a:lnTo>
                  <a:lnTo>
                    <a:pt x="2111582" y="67226"/>
                  </a:lnTo>
                  <a:lnTo>
                    <a:pt x="2066919" y="54713"/>
                  </a:lnTo>
                  <a:lnTo>
                    <a:pt x="2021753" y="43436"/>
                  </a:lnTo>
                  <a:lnTo>
                    <a:pt x="1976104" y="33413"/>
                  </a:lnTo>
                  <a:lnTo>
                    <a:pt x="1929991" y="24664"/>
                  </a:lnTo>
                  <a:lnTo>
                    <a:pt x="1883434" y="17208"/>
                  </a:lnTo>
                  <a:lnTo>
                    <a:pt x="1836451" y="11064"/>
                  </a:lnTo>
                  <a:lnTo>
                    <a:pt x="1789061" y="6252"/>
                  </a:lnTo>
                  <a:lnTo>
                    <a:pt x="1741285" y="2791"/>
                  </a:lnTo>
                  <a:lnTo>
                    <a:pt x="1693142" y="701"/>
                  </a:lnTo>
                  <a:lnTo>
                    <a:pt x="1644650" y="0"/>
                  </a:lnTo>
                  <a:lnTo>
                    <a:pt x="1596157" y="701"/>
                  </a:lnTo>
                  <a:lnTo>
                    <a:pt x="1548014" y="2791"/>
                  </a:lnTo>
                  <a:lnTo>
                    <a:pt x="1500238" y="6252"/>
                  </a:lnTo>
                  <a:lnTo>
                    <a:pt x="1452848" y="11064"/>
                  </a:lnTo>
                  <a:lnTo>
                    <a:pt x="1405865" y="17208"/>
                  </a:lnTo>
                  <a:lnTo>
                    <a:pt x="1359308" y="24664"/>
                  </a:lnTo>
                  <a:lnTo>
                    <a:pt x="1313195" y="33413"/>
                  </a:lnTo>
                  <a:lnTo>
                    <a:pt x="1267546" y="43436"/>
                  </a:lnTo>
                  <a:lnTo>
                    <a:pt x="1222380" y="54713"/>
                  </a:lnTo>
                  <a:lnTo>
                    <a:pt x="1177717" y="67226"/>
                  </a:lnTo>
                  <a:lnTo>
                    <a:pt x="1133576" y="80955"/>
                  </a:lnTo>
                  <a:lnTo>
                    <a:pt x="1089976" y="95880"/>
                  </a:lnTo>
                  <a:lnTo>
                    <a:pt x="1046937" y="111983"/>
                  </a:lnTo>
                  <a:lnTo>
                    <a:pt x="1004477" y="129244"/>
                  </a:lnTo>
                  <a:lnTo>
                    <a:pt x="962616" y="147644"/>
                  </a:lnTo>
                  <a:lnTo>
                    <a:pt x="921373" y="167163"/>
                  </a:lnTo>
                  <a:lnTo>
                    <a:pt x="880768" y="187783"/>
                  </a:lnTo>
                  <a:lnTo>
                    <a:pt x="840820" y="209484"/>
                  </a:lnTo>
                  <a:lnTo>
                    <a:pt x="801548" y="232246"/>
                  </a:lnTo>
                  <a:lnTo>
                    <a:pt x="762971" y="256051"/>
                  </a:lnTo>
                  <a:lnTo>
                    <a:pt x="725109" y="280879"/>
                  </a:lnTo>
                  <a:lnTo>
                    <a:pt x="687981" y="306712"/>
                  </a:lnTo>
                  <a:lnTo>
                    <a:pt x="651606" y="333528"/>
                  </a:lnTo>
                  <a:lnTo>
                    <a:pt x="616004" y="361310"/>
                  </a:lnTo>
                  <a:lnTo>
                    <a:pt x="581194" y="390038"/>
                  </a:lnTo>
                  <a:lnTo>
                    <a:pt x="547194" y="419693"/>
                  </a:lnTo>
                  <a:lnTo>
                    <a:pt x="514025" y="450255"/>
                  </a:lnTo>
                  <a:lnTo>
                    <a:pt x="481706" y="481706"/>
                  </a:lnTo>
                  <a:lnTo>
                    <a:pt x="450255" y="514025"/>
                  </a:lnTo>
                  <a:lnTo>
                    <a:pt x="419693" y="547194"/>
                  </a:lnTo>
                  <a:lnTo>
                    <a:pt x="390038" y="581194"/>
                  </a:lnTo>
                  <a:lnTo>
                    <a:pt x="361310" y="616004"/>
                  </a:lnTo>
                  <a:lnTo>
                    <a:pt x="333528" y="651606"/>
                  </a:lnTo>
                  <a:lnTo>
                    <a:pt x="306712" y="687981"/>
                  </a:lnTo>
                  <a:lnTo>
                    <a:pt x="280879" y="725109"/>
                  </a:lnTo>
                  <a:lnTo>
                    <a:pt x="256051" y="762971"/>
                  </a:lnTo>
                  <a:lnTo>
                    <a:pt x="232246" y="801548"/>
                  </a:lnTo>
                  <a:lnTo>
                    <a:pt x="209484" y="840820"/>
                  </a:lnTo>
                  <a:lnTo>
                    <a:pt x="187783" y="880768"/>
                  </a:lnTo>
                  <a:lnTo>
                    <a:pt x="167163" y="921373"/>
                  </a:lnTo>
                  <a:lnTo>
                    <a:pt x="147644" y="962616"/>
                  </a:lnTo>
                  <a:lnTo>
                    <a:pt x="129244" y="1004477"/>
                  </a:lnTo>
                  <a:lnTo>
                    <a:pt x="111983" y="1046937"/>
                  </a:lnTo>
                  <a:lnTo>
                    <a:pt x="95880" y="1089976"/>
                  </a:lnTo>
                  <a:lnTo>
                    <a:pt x="80955" y="1133576"/>
                  </a:lnTo>
                  <a:lnTo>
                    <a:pt x="67226" y="1177717"/>
                  </a:lnTo>
                  <a:lnTo>
                    <a:pt x="54713" y="1222380"/>
                  </a:lnTo>
                  <a:lnTo>
                    <a:pt x="43436" y="1267546"/>
                  </a:lnTo>
                  <a:lnTo>
                    <a:pt x="33413" y="1313195"/>
                  </a:lnTo>
                  <a:lnTo>
                    <a:pt x="24664" y="1359308"/>
                  </a:lnTo>
                  <a:lnTo>
                    <a:pt x="17208" y="1405865"/>
                  </a:lnTo>
                  <a:lnTo>
                    <a:pt x="11064" y="1452848"/>
                  </a:lnTo>
                  <a:lnTo>
                    <a:pt x="6252" y="1500238"/>
                  </a:lnTo>
                  <a:lnTo>
                    <a:pt x="2791" y="1548014"/>
                  </a:lnTo>
                  <a:lnTo>
                    <a:pt x="701" y="1596157"/>
                  </a:lnTo>
                  <a:lnTo>
                    <a:pt x="0" y="1644650"/>
                  </a:lnTo>
                  <a:lnTo>
                    <a:pt x="701" y="1693142"/>
                  </a:lnTo>
                  <a:lnTo>
                    <a:pt x="2791" y="1741285"/>
                  </a:lnTo>
                  <a:lnTo>
                    <a:pt x="6252" y="1789061"/>
                  </a:lnTo>
                  <a:lnTo>
                    <a:pt x="11064" y="1836451"/>
                  </a:lnTo>
                  <a:lnTo>
                    <a:pt x="17208" y="1883434"/>
                  </a:lnTo>
                  <a:lnTo>
                    <a:pt x="24664" y="1929991"/>
                  </a:lnTo>
                  <a:lnTo>
                    <a:pt x="33413" y="1976104"/>
                  </a:lnTo>
                  <a:lnTo>
                    <a:pt x="43436" y="2021753"/>
                  </a:lnTo>
                  <a:lnTo>
                    <a:pt x="54713" y="2066919"/>
                  </a:lnTo>
                  <a:lnTo>
                    <a:pt x="67226" y="2111582"/>
                  </a:lnTo>
                  <a:lnTo>
                    <a:pt x="80955" y="2155723"/>
                  </a:lnTo>
                  <a:lnTo>
                    <a:pt x="95880" y="2199323"/>
                  </a:lnTo>
                  <a:lnTo>
                    <a:pt x="111983" y="2242362"/>
                  </a:lnTo>
                  <a:lnTo>
                    <a:pt x="129244" y="2284822"/>
                  </a:lnTo>
                  <a:lnTo>
                    <a:pt x="147644" y="2326683"/>
                  </a:lnTo>
                  <a:lnTo>
                    <a:pt x="167163" y="2367926"/>
                  </a:lnTo>
                  <a:lnTo>
                    <a:pt x="187783" y="2408531"/>
                  </a:lnTo>
                  <a:lnTo>
                    <a:pt x="209484" y="2448479"/>
                  </a:lnTo>
                  <a:lnTo>
                    <a:pt x="232246" y="2487751"/>
                  </a:lnTo>
                  <a:lnTo>
                    <a:pt x="256051" y="2526328"/>
                  </a:lnTo>
                  <a:lnTo>
                    <a:pt x="280879" y="2564190"/>
                  </a:lnTo>
                  <a:lnTo>
                    <a:pt x="306712" y="2601318"/>
                  </a:lnTo>
                  <a:lnTo>
                    <a:pt x="333528" y="2637693"/>
                  </a:lnTo>
                  <a:lnTo>
                    <a:pt x="361310" y="2673295"/>
                  </a:lnTo>
                  <a:lnTo>
                    <a:pt x="390038" y="2708105"/>
                  </a:lnTo>
                  <a:lnTo>
                    <a:pt x="419693" y="2742105"/>
                  </a:lnTo>
                  <a:lnTo>
                    <a:pt x="450255" y="2775274"/>
                  </a:lnTo>
                  <a:lnTo>
                    <a:pt x="481706" y="2807593"/>
                  </a:lnTo>
                  <a:lnTo>
                    <a:pt x="514025" y="2839044"/>
                  </a:lnTo>
                  <a:lnTo>
                    <a:pt x="547194" y="2869606"/>
                  </a:lnTo>
                  <a:lnTo>
                    <a:pt x="581194" y="2899261"/>
                  </a:lnTo>
                  <a:lnTo>
                    <a:pt x="616004" y="2927989"/>
                  </a:lnTo>
                  <a:lnTo>
                    <a:pt x="651606" y="2955771"/>
                  </a:lnTo>
                  <a:lnTo>
                    <a:pt x="687981" y="2982587"/>
                  </a:lnTo>
                  <a:lnTo>
                    <a:pt x="725109" y="3008420"/>
                  </a:lnTo>
                  <a:lnTo>
                    <a:pt x="762971" y="3033248"/>
                  </a:lnTo>
                  <a:lnTo>
                    <a:pt x="801548" y="3057053"/>
                  </a:lnTo>
                  <a:lnTo>
                    <a:pt x="840820" y="3079815"/>
                  </a:lnTo>
                  <a:lnTo>
                    <a:pt x="880768" y="3101516"/>
                  </a:lnTo>
                  <a:lnTo>
                    <a:pt x="921373" y="3122136"/>
                  </a:lnTo>
                  <a:lnTo>
                    <a:pt x="962616" y="3141655"/>
                  </a:lnTo>
                  <a:lnTo>
                    <a:pt x="1004477" y="3160055"/>
                  </a:lnTo>
                  <a:lnTo>
                    <a:pt x="1046937" y="3177316"/>
                  </a:lnTo>
                  <a:lnTo>
                    <a:pt x="1089976" y="3193419"/>
                  </a:lnTo>
                  <a:lnTo>
                    <a:pt x="1133576" y="3208344"/>
                  </a:lnTo>
                  <a:lnTo>
                    <a:pt x="1177717" y="3222073"/>
                  </a:lnTo>
                  <a:lnTo>
                    <a:pt x="1222380" y="3234586"/>
                  </a:lnTo>
                  <a:lnTo>
                    <a:pt x="1267546" y="3245863"/>
                  </a:lnTo>
                  <a:lnTo>
                    <a:pt x="1313195" y="3255886"/>
                  </a:lnTo>
                  <a:lnTo>
                    <a:pt x="1359308" y="3264635"/>
                  </a:lnTo>
                  <a:lnTo>
                    <a:pt x="1405865" y="3272091"/>
                  </a:lnTo>
                  <a:lnTo>
                    <a:pt x="1452848" y="3278235"/>
                  </a:lnTo>
                  <a:lnTo>
                    <a:pt x="1500238" y="3283047"/>
                  </a:lnTo>
                  <a:lnTo>
                    <a:pt x="1548014" y="3286508"/>
                  </a:lnTo>
                  <a:lnTo>
                    <a:pt x="1596157" y="3288598"/>
                  </a:lnTo>
                  <a:lnTo>
                    <a:pt x="1644650" y="3289300"/>
                  </a:lnTo>
                  <a:close/>
                </a:path>
              </a:pathLst>
            </a:custGeom>
            <a:ln w="57150">
              <a:noFill/>
            </a:ln>
          </p:spPr>
          <p:txBody>
            <a:bodyPr wrap="square" lIns="0" tIns="0" rIns="0" bIns="0" rtlCol="0"/>
            <a:lstStyle/>
            <a:p>
              <a:endParaRPr/>
            </a:p>
          </p:txBody>
        </p:sp>
        <p:pic>
          <p:nvPicPr>
            <p:cNvPr id="13" name="object 13"/>
            <p:cNvPicPr/>
            <p:nvPr/>
          </p:nvPicPr>
          <p:blipFill>
            <a:blip r:embed="rId5" cstate="print"/>
            <a:stretch>
              <a:fillRect/>
            </a:stretch>
          </p:blipFill>
          <p:spPr>
            <a:xfrm>
              <a:off x="8147050" y="3142995"/>
              <a:ext cx="3289300" cy="3289300"/>
            </a:xfrm>
            <a:prstGeom prst="rect">
              <a:avLst/>
            </a:prstGeom>
          </p:spPr>
        </p:pic>
        <p:sp>
          <p:nvSpPr>
            <p:cNvPr id="14" name="object 14"/>
            <p:cNvSpPr/>
            <p:nvPr/>
          </p:nvSpPr>
          <p:spPr>
            <a:xfrm>
              <a:off x="8147050" y="3142998"/>
              <a:ext cx="3289300" cy="3289300"/>
            </a:xfrm>
            <a:custGeom>
              <a:avLst/>
              <a:gdLst/>
              <a:ahLst/>
              <a:cxnLst/>
              <a:rect l="l" t="t" r="r" b="b"/>
              <a:pathLst>
                <a:path w="3289300" h="3289300">
                  <a:moveTo>
                    <a:pt x="1644650" y="3289300"/>
                  </a:moveTo>
                  <a:lnTo>
                    <a:pt x="1693142" y="3288598"/>
                  </a:lnTo>
                  <a:lnTo>
                    <a:pt x="1741285" y="3286508"/>
                  </a:lnTo>
                  <a:lnTo>
                    <a:pt x="1789061" y="3283047"/>
                  </a:lnTo>
                  <a:lnTo>
                    <a:pt x="1836451" y="3278235"/>
                  </a:lnTo>
                  <a:lnTo>
                    <a:pt x="1883434" y="3272091"/>
                  </a:lnTo>
                  <a:lnTo>
                    <a:pt x="1929991" y="3264635"/>
                  </a:lnTo>
                  <a:lnTo>
                    <a:pt x="1976104" y="3255886"/>
                  </a:lnTo>
                  <a:lnTo>
                    <a:pt x="2021753" y="3245863"/>
                  </a:lnTo>
                  <a:lnTo>
                    <a:pt x="2066919" y="3234586"/>
                  </a:lnTo>
                  <a:lnTo>
                    <a:pt x="2111582" y="3222073"/>
                  </a:lnTo>
                  <a:lnTo>
                    <a:pt x="2155723" y="3208344"/>
                  </a:lnTo>
                  <a:lnTo>
                    <a:pt x="2199323" y="3193419"/>
                  </a:lnTo>
                  <a:lnTo>
                    <a:pt x="2242362" y="3177316"/>
                  </a:lnTo>
                  <a:lnTo>
                    <a:pt x="2284822" y="3160055"/>
                  </a:lnTo>
                  <a:lnTo>
                    <a:pt x="2326683" y="3141655"/>
                  </a:lnTo>
                  <a:lnTo>
                    <a:pt x="2367926" y="3122136"/>
                  </a:lnTo>
                  <a:lnTo>
                    <a:pt x="2408531" y="3101516"/>
                  </a:lnTo>
                  <a:lnTo>
                    <a:pt x="2448479" y="3079815"/>
                  </a:lnTo>
                  <a:lnTo>
                    <a:pt x="2487751" y="3057053"/>
                  </a:lnTo>
                  <a:lnTo>
                    <a:pt x="2526328" y="3033248"/>
                  </a:lnTo>
                  <a:lnTo>
                    <a:pt x="2564190" y="3008420"/>
                  </a:lnTo>
                  <a:lnTo>
                    <a:pt x="2601318" y="2982587"/>
                  </a:lnTo>
                  <a:lnTo>
                    <a:pt x="2637693" y="2955771"/>
                  </a:lnTo>
                  <a:lnTo>
                    <a:pt x="2673295" y="2927989"/>
                  </a:lnTo>
                  <a:lnTo>
                    <a:pt x="2708105" y="2899261"/>
                  </a:lnTo>
                  <a:lnTo>
                    <a:pt x="2742105" y="2869606"/>
                  </a:lnTo>
                  <a:lnTo>
                    <a:pt x="2775274" y="2839044"/>
                  </a:lnTo>
                  <a:lnTo>
                    <a:pt x="2807593" y="2807593"/>
                  </a:lnTo>
                  <a:lnTo>
                    <a:pt x="2839044" y="2775274"/>
                  </a:lnTo>
                  <a:lnTo>
                    <a:pt x="2869606" y="2742105"/>
                  </a:lnTo>
                  <a:lnTo>
                    <a:pt x="2899261" y="2708105"/>
                  </a:lnTo>
                  <a:lnTo>
                    <a:pt x="2927989" y="2673295"/>
                  </a:lnTo>
                  <a:lnTo>
                    <a:pt x="2955771" y="2637693"/>
                  </a:lnTo>
                  <a:lnTo>
                    <a:pt x="2982587" y="2601318"/>
                  </a:lnTo>
                  <a:lnTo>
                    <a:pt x="3008420" y="2564190"/>
                  </a:lnTo>
                  <a:lnTo>
                    <a:pt x="3033248" y="2526328"/>
                  </a:lnTo>
                  <a:lnTo>
                    <a:pt x="3057053" y="2487751"/>
                  </a:lnTo>
                  <a:lnTo>
                    <a:pt x="3079815" y="2448479"/>
                  </a:lnTo>
                  <a:lnTo>
                    <a:pt x="3101516" y="2408531"/>
                  </a:lnTo>
                  <a:lnTo>
                    <a:pt x="3122136" y="2367926"/>
                  </a:lnTo>
                  <a:lnTo>
                    <a:pt x="3141655" y="2326683"/>
                  </a:lnTo>
                  <a:lnTo>
                    <a:pt x="3160055" y="2284822"/>
                  </a:lnTo>
                  <a:lnTo>
                    <a:pt x="3177316" y="2242362"/>
                  </a:lnTo>
                  <a:lnTo>
                    <a:pt x="3193419" y="2199323"/>
                  </a:lnTo>
                  <a:lnTo>
                    <a:pt x="3208344" y="2155723"/>
                  </a:lnTo>
                  <a:lnTo>
                    <a:pt x="3222073" y="2111582"/>
                  </a:lnTo>
                  <a:lnTo>
                    <a:pt x="3234586" y="2066919"/>
                  </a:lnTo>
                  <a:lnTo>
                    <a:pt x="3245863" y="2021753"/>
                  </a:lnTo>
                  <a:lnTo>
                    <a:pt x="3255886" y="1976104"/>
                  </a:lnTo>
                  <a:lnTo>
                    <a:pt x="3264635" y="1929991"/>
                  </a:lnTo>
                  <a:lnTo>
                    <a:pt x="3272091" y="1883434"/>
                  </a:lnTo>
                  <a:lnTo>
                    <a:pt x="3278235" y="1836451"/>
                  </a:lnTo>
                  <a:lnTo>
                    <a:pt x="3283047" y="1789061"/>
                  </a:lnTo>
                  <a:lnTo>
                    <a:pt x="3286508" y="1741285"/>
                  </a:lnTo>
                  <a:lnTo>
                    <a:pt x="3288598" y="1693142"/>
                  </a:lnTo>
                  <a:lnTo>
                    <a:pt x="3289300" y="1644650"/>
                  </a:lnTo>
                  <a:lnTo>
                    <a:pt x="3288598" y="1596157"/>
                  </a:lnTo>
                  <a:lnTo>
                    <a:pt x="3286508" y="1548014"/>
                  </a:lnTo>
                  <a:lnTo>
                    <a:pt x="3283047" y="1500238"/>
                  </a:lnTo>
                  <a:lnTo>
                    <a:pt x="3278235" y="1452848"/>
                  </a:lnTo>
                  <a:lnTo>
                    <a:pt x="3272091" y="1405865"/>
                  </a:lnTo>
                  <a:lnTo>
                    <a:pt x="3264635" y="1359308"/>
                  </a:lnTo>
                  <a:lnTo>
                    <a:pt x="3255886" y="1313195"/>
                  </a:lnTo>
                  <a:lnTo>
                    <a:pt x="3245863" y="1267546"/>
                  </a:lnTo>
                  <a:lnTo>
                    <a:pt x="3234586" y="1222380"/>
                  </a:lnTo>
                  <a:lnTo>
                    <a:pt x="3222073" y="1177717"/>
                  </a:lnTo>
                  <a:lnTo>
                    <a:pt x="3208344" y="1133576"/>
                  </a:lnTo>
                  <a:lnTo>
                    <a:pt x="3193419" y="1089976"/>
                  </a:lnTo>
                  <a:lnTo>
                    <a:pt x="3177316" y="1046937"/>
                  </a:lnTo>
                  <a:lnTo>
                    <a:pt x="3160055" y="1004477"/>
                  </a:lnTo>
                  <a:lnTo>
                    <a:pt x="3141655" y="962616"/>
                  </a:lnTo>
                  <a:lnTo>
                    <a:pt x="3122136" y="921373"/>
                  </a:lnTo>
                  <a:lnTo>
                    <a:pt x="3101516" y="880768"/>
                  </a:lnTo>
                  <a:lnTo>
                    <a:pt x="3079815" y="840820"/>
                  </a:lnTo>
                  <a:lnTo>
                    <a:pt x="3057053" y="801548"/>
                  </a:lnTo>
                  <a:lnTo>
                    <a:pt x="3033248" y="762971"/>
                  </a:lnTo>
                  <a:lnTo>
                    <a:pt x="3008420" y="725109"/>
                  </a:lnTo>
                  <a:lnTo>
                    <a:pt x="2982587" y="687981"/>
                  </a:lnTo>
                  <a:lnTo>
                    <a:pt x="2955771" y="651606"/>
                  </a:lnTo>
                  <a:lnTo>
                    <a:pt x="2927989" y="616004"/>
                  </a:lnTo>
                  <a:lnTo>
                    <a:pt x="2899261" y="581194"/>
                  </a:lnTo>
                  <a:lnTo>
                    <a:pt x="2869606" y="547194"/>
                  </a:lnTo>
                  <a:lnTo>
                    <a:pt x="2839044" y="514025"/>
                  </a:lnTo>
                  <a:lnTo>
                    <a:pt x="2807593" y="481706"/>
                  </a:lnTo>
                  <a:lnTo>
                    <a:pt x="2775274" y="450255"/>
                  </a:lnTo>
                  <a:lnTo>
                    <a:pt x="2742105" y="419693"/>
                  </a:lnTo>
                  <a:lnTo>
                    <a:pt x="2708105" y="390038"/>
                  </a:lnTo>
                  <a:lnTo>
                    <a:pt x="2673295" y="361310"/>
                  </a:lnTo>
                  <a:lnTo>
                    <a:pt x="2637693" y="333528"/>
                  </a:lnTo>
                  <a:lnTo>
                    <a:pt x="2601318" y="306712"/>
                  </a:lnTo>
                  <a:lnTo>
                    <a:pt x="2564190" y="280879"/>
                  </a:lnTo>
                  <a:lnTo>
                    <a:pt x="2526328" y="256051"/>
                  </a:lnTo>
                  <a:lnTo>
                    <a:pt x="2487751" y="232246"/>
                  </a:lnTo>
                  <a:lnTo>
                    <a:pt x="2448479" y="209484"/>
                  </a:lnTo>
                  <a:lnTo>
                    <a:pt x="2408531" y="187783"/>
                  </a:lnTo>
                  <a:lnTo>
                    <a:pt x="2367926" y="167163"/>
                  </a:lnTo>
                  <a:lnTo>
                    <a:pt x="2326683" y="147644"/>
                  </a:lnTo>
                  <a:lnTo>
                    <a:pt x="2284822" y="129244"/>
                  </a:lnTo>
                  <a:lnTo>
                    <a:pt x="2242362" y="111983"/>
                  </a:lnTo>
                  <a:lnTo>
                    <a:pt x="2199323" y="95880"/>
                  </a:lnTo>
                  <a:lnTo>
                    <a:pt x="2155723" y="80955"/>
                  </a:lnTo>
                  <a:lnTo>
                    <a:pt x="2111582" y="67226"/>
                  </a:lnTo>
                  <a:lnTo>
                    <a:pt x="2066919" y="54713"/>
                  </a:lnTo>
                  <a:lnTo>
                    <a:pt x="2021753" y="43436"/>
                  </a:lnTo>
                  <a:lnTo>
                    <a:pt x="1976104" y="33413"/>
                  </a:lnTo>
                  <a:lnTo>
                    <a:pt x="1929991" y="24664"/>
                  </a:lnTo>
                  <a:lnTo>
                    <a:pt x="1883434" y="17208"/>
                  </a:lnTo>
                  <a:lnTo>
                    <a:pt x="1836451" y="11064"/>
                  </a:lnTo>
                  <a:lnTo>
                    <a:pt x="1789061" y="6252"/>
                  </a:lnTo>
                  <a:lnTo>
                    <a:pt x="1741285" y="2791"/>
                  </a:lnTo>
                  <a:lnTo>
                    <a:pt x="1693142" y="701"/>
                  </a:lnTo>
                  <a:lnTo>
                    <a:pt x="1644650" y="0"/>
                  </a:lnTo>
                  <a:lnTo>
                    <a:pt x="1596157" y="701"/>
                  </a:lnTo>
                  <a:lnTo>
                    <a:pt x="1548014" y="2791"/>
                  </a:lnTo>
                  <a:lnTo>
                    <a:pt x="1500238" y="6252"/>
                  </a:lnTo>
                  <a:lnTo>
                    <a:pt x="1452848" y="11064"/>
                  </a:lnTo>
                  <a:lnTo>
                    <a:pt x="1405865" y="17208"/>
                  </a:lnTo>
                  <a:lnTo>
                    <a:pt x="1359308" y="24664"/>
                  </a:lnTo>
                  <a:lnTo>
                    <a:pt x="1313195" y="33413"/>
                  </a:lnTo>
                  <a:lnTo>
                    <a:pt x="1267546" y="43436"/>
                  </a:lnTo>
                  <a:lnTo>
                    <a:pt x="1222380" y="54713"/>
                  </a:lnTo>
                  <a:lnTo>
                    <a:pt x="1177717" y="67226"/>
                  </a:lnTo>
                  <a:lnTo>
                    <a:pt x="1133576" y="80955"/>
                  </a:lnTo>
                  <a:lnTo>
                    <a:pt x="1089976" y="95880"/>
                  </a:lnTo>
                  <a:lnTo>
                    <a:pt x="1046937" y="111983"/>
                  </a:lnTo>
                  <a:lnTo>
                    <a:pt x="1004477" y="129244"/>
                  </a:lnTo>
                  <a:lnTo>
                    <a:pt x="962616" y="147644"/>
                  </a:lnTo>
                  <a:lnTo>
                    <a:pt x="921373" y="167163"/>
                  </a:lnTo>
                  <a:lnTo>
                    <a:pt x="880768" y="187783"/>
                  </a:lnTo>
                  <a:lnTo>
                    <a:pt x="840820" y="209484"/>
                  </a:lnTo>
                  <a:lnTo>
                    <a:pt x="801548" y="232246"/>
                  </a:lnTo>
                  <a:lnTo>
                    <a:pt x="762971" y="256051"/>
                  </a:lnTo>
                  <a:lnTo>
                    <a:pt x="725109" y="280879"/>
                  </a:lnTo>
                  <a:lnTo>
                    <a:pt x="687981" y="306712"/>
                  </a:lnTo>
                  <a:lnTo>
                    <a:pt x="651606" y="333528"/>
                  </a:lnTo>
                  <a:lnTo>
                    <a:pt x="616004" y="361310"/>
                  </a:lnTo>
                  <a:lnTo>
                    <a:pt x="581194" y="390038"/>
                  </a:lnTo>
                  <a:lnTo>
                    <a:pt x="547194" y="419693"/>
                  </a:lnTo>
                  <a:lnTo>
                    <a:pt x="514025" y="450255"/>
                  </a:lnTo>
                  <a:lnTo>
                    <a:pt x="481706" y="481706"/>
                  </a:lnTo>
                  <a:lnTo>
                    <a:pt x="450255" y="514025"/>
                  </a:lnTo>
                  <a:lnTo>
                    <a:pt x="419693" y="547194"/>
                  </a:lnTo>
                  <a:lnTo>
                    <a:pt x="390038" y="581194"/>
                  </a:lnTo>
                  <a:lnTo>
                    <a:pt x="361310" y="616004"/>
                  </a:lnTo>
                  <a:lnTo>
                    <a:pt x="333528" y="651606"/>
                  </a:lnTo>
                  <a:lnTo>
                    <a:pt x="306712" y="687981"/>
                  </a:lnTo>
                  <a:lnTo>
                    <a:pt x="280879" y="725109"/>
                  </a:lnTo>
                  <a:lnTo>
                    <a:pt x="256051" y="762971"/>
                  </a:lnTo>
                  <a:lnTo>
                    <a:pt x="232246" y="801548"/>
                  </a:lnTo>
                  <a:lnTo>
                    <a:pt x="209484" y="840820"/>
                  </a:lnTo>
                  <a:lnTo>
                    <a:pt x="187783" y="880768"/>
                  </a:lnTo>
                  <a:lnTo>
                    <a:pt x="167163" y="921373"/>
                  </a:lnTo>
                  <a:lnTo>
                    <a:pt x="147644" y="962616"/>
                  </a:lnTo>
                  <a:lnTo>
                    <a:pt x="129244" y="1004477"/>
                  </a:lnTo>
                  <a:lnTo>
                    <a:pt x="111983" y="1046937"/>
                  </a:lnTo>
                  <a:lnTo>
                    <a:pt x="95880" y="1089976"/>
                  </a:lnTo>
                  <a:lnTo>
                    <a:pt x="80955" y="1133576"/>
                  </a:lnTo>
                  <a:lnTo>
                    <a:pt x="67226" y="1177717"/>
                  </a:lnTo>
                  <a:lnTo>
                    <a:pt x="54713" y="1222380"/>
                  </a:lnTo>
                  <a:lnTo>
                    <a:pt x="43436" y="1267546"/>
                  </a:lnTo>
                  <a:lnTo>
                    <a:pt x="33413" y="1313195"/>
                  </a:lnTo>
                  <a:lnTo>
                    <a:pt x="24664" y="1359308"/>
                  </a:lnTo>
                  <a:lnTo>
                    <a:pt x="17208" y="1405865"/>
                  </a:lnTo>
                  <a:lnTo>
                    <a:pt x="11064" y="1452848"/>
                  </a:lnTo>
                  <a:lnTo>
                    <a:pt x="6252" y="1500238"/>
                  </a:lnTo>
                  <a:lnTo>
                    <a:pt x="2791" y="1548014"/>
                  </a:lnTo>
                  <a:lnTo>
                    <a:pt x="701" y="1596157"/>
                  </a:lnTo>
                  <a:lnTo>
                    <a:pt x="0" y="1644650"/>
                  </a:lnTo>
                  <a:lnTo>
                    <a:pt x="701" y="1693142"/>
                  </a:lnTo>
                  <a:lnTo>
                    <a:pt x="2791" y="1741285"/>
                  </a:lnTo>
                  <a:lnTo>
                    <a:pt x="6252" y="1789061"/>
                  </a:lnTo>
                  <a:lnTo>
                    <a:pt x="11064" y="1836451"/>
                  </a:lnTo>
                  <a:lnTo>
                    <a:pt x="17208" y="1883434"/>
                  </a:lnTo>
                  <a:lnTo>
                    <a:pt x="24664" y="1929991"/>
                  </a:lnTo>
                  <a:lnTo>
                    <a:pt x="33413" y="1976104"/>
                  </a:lnTo>
                  <a:lnTo>
                    <a:pt x="43436" y="2021753"/>
                  </a:lnTo>
                  <a:lnTo>
                    <a:pt x="54713" y="2066919"/>
                  </a:lnTo>
                  <a:lnTo>
                    <a:pt x="67226" y="2111582"/>
                  </a:lnTo>
                  <a:lnTo>
                    <a:pt x="80955" y="2155723"/>
                  </a:lnTo>
                  <a:lnTo>
                    <a:pt x="95880" y="2199323"/>
                  </a:lnTo>
                  <a:lnTo>
                    <a:pt x="111983" y="2242362"/>
                  </a:lnTo>
                  <a:lnTo>
                    <a:pt x="129244" y="2284822"/>
                  </a:lnTo>
                  <a:lnTo>
                    <a:pt x="147644" y="2326683"/>
                  </a:lnTo>
                  <a:lnTo>
                    <a:pt x="167163" y="2367926"/>
                  </a:lnTo>
                  <a:lnTo>
                    <a:pt x="187783" y="2408531"/>
                  </a:lnTo>
                  <a:lnTo>
                    <a:pt x="209484" y="2448479"/>
                  </a:lnTo>
                  <a:lnTo>
                    <a:pt x="232246" y="2487751"/>
                  </a:lnTo>
                  <a:lnTo>
                    <a:pt x="256051" y="2526328"/>
                  </a:lnTo>
                  <a:lnTo>
                    <a:pt x="280879" y="2564190"/>
                  </a:lnTo>
                  <a:lnTo>
                    <a:pt x="306712" y="2601318"/>
                  </a:lnTo>
                  <a:lnTo>
                    <a:pt x="333528" y="2637693"/>
                  </a:lnTo>
                  <a:lnTo>
                    <a:pt x="361310" y="2673295"/>
                  </a:lnTo>
                  <a:lnTo>
                    <a:pt x="390038" y="2708105"/>
                  </a:lnTo>
                  <a:lnTo>
                    <a:pt x="419693" y="2742105"/>
                  </a:lnTo>
                  <a:lnTo>
                    <a:pt x="450255" y="2775274"/>
                  </a:lnTo>
                  <a:lnTo>
                    <a:pt x="481706" y="2807593"/>
                  </a:lnTo>
                  <a:lnTo>
                    <a:pt x="514025" y="2839044"/>
                  </a:lnTo>
                  <a:lnTo>
                    <a:pt x="547194" y="2869606"/>
                  </a:lnTo>
                  <a:lnTo>
                    <a:pt x="581194" y="2899261"/>
                  </a:lnTo>
                  <a:lnTo>
                    <a:pt x="616004" y="2927989"/>
                  </a:lnTo>
                  <a:lnTo>
                    <a:pt x="651606" y="2955771"/>
                  </a:lnTo>
                  <a:lnTo>
                    <a:pt x="687981" y="2982587"/>
                  </a:lnTo>
                  <a:lnTo>
                    <a:pt x="725109" y="3008420"/>
                  </a:lnTo>
                  <a:lnTo>
                    <a:pt x="762971" y="3033248"/>
                  </a:lnTo>
                  <a:lnTo>
                    <a:pt x="801548" y="3057053"/>
                  </a:lnTo>
                  <a:lnTo>
                    <a:pt x="840820" y="3079815"/>
                  </a:lnTo>
                  <a:lnTo>
                    <a:pt x="880768" y="3101516"/>
                  </a:lnTo>
                  <a:lnTo>
                    <a:pt x="921373" y="3122136"/>
                  </a:lnTo>
                  <a:lnTo>
                    <a:pt x="962616" y="3141655"/>
                  </a:lnTo>
                  <a:lnTo>
                    <a:pt x="1004477" y="3160055"/>
                  </a:lnTo>
                  <a:lnTo>
                    <a:pt x="1046937" y="3177316"/>
                  </a:lnTo>
                  <a:lnTo>
                    <a:pt x="1089976" y="3193419"/>
                  </a:lnTo>
                  <a:lnTo>
                    <a:pt x="1133576" y="3208344"/>
                  </a:lnTo>
                  <a:lnTo>
                    <a:pt x="1177717" y="3222073"/>
                  </a:lnTo>
                  <a:lnTo>
                    <a:pt x="1222380" y="3234586"/>
                  </a:lnTo>
                  <a:lnTo>
                    <a:pt x="1267546" y="3245863"/>
                  </a:lnTo>
                  <a:lnTo>
                    <a:pt x="1313195" y="3255886"/>
                  </a:lnTo>
                  <a:lnTo>
                    <a:pt x="1359308" y="3264635"/>
                  </a:lnTo>
                  <a:lnTo>
                    <a:pt x="1405865" y="3272091"/>
                  </a:lnTo>
                  <a:lnTo>
                    <a:pt x="1452848" y="3278235"/>
                  </a:lnTo>
                  <a:lnTo>
                    <a:pt x="1500238" y="3283047"/>
                  </a:lnTo>
                  <a:lnTo>
                    <a:pt x="1548014" y="3286508"/>
                  </a:lnTo>
                  <a:lnTo>
                    <a:pt x="1596157" y="3288598"/>
                  </a:lnTo>
                  <a:lnTo>
                    <a:pt x="1644650" y="3289300"/>
                  </a:lnTo>
                  <a:close/>
                </a:path>
              </a:pathLst>
            </a:custGeom>
            <a:ln w="57150">
              <a:noFill/>
            </a:ln>
          </p:spPr>
          <p:txBody>
            <a:bodyPr wrap="square" lIns="0" tIns="0" rIns="0" bIns="0" rtlCol="0"/>
            <a:lstStyle/>
            <a:p>
              <a:endParaRPr/>
            </a:p>
          </p:txBody>
        </p:sp>
      </p:grpSp>
      <p:sp>
        <p:nvSpPr>
          <p:cNvPr id="16" name="object 16"/>
          <p:cNvSpPr txBox="1"/>
          <p:nvPr/>
        </p:nvSpPr>
        <p:spPr>
          <a:xfrm>
            <a:off x="1880232" y="6543978"/>
            <a:ext cx="2513968" cy="702756"/>
          </a:xfrm>
          <a:prstGeom prst="rect">
            <a:avLst/>
          </a:prstGeom>
        </p:spPr>
        <p:txBody>
          <a:bodyPr vert="horz" wrap="square" lIns="0" tIns="12700" rIns="0" bIns="0" rtlCol="0">
            <a:spAutoFit/>
          </a:bodyPr>
          <a:lstStyle/>
          <a:p>
            <a:pPr marL="12700" marR="5080" indent="356870" algn="ctr">
              <a:lnSpc>
                <a:spcPct val="100000"/>
              </a:lnSpc>
              <a:spcBef>
                <a:spcPts val="100"/>
              </a:spcBef>
            </a:pPr>
            <a:r>
              <a:rPr sz="2200" b="1" spc="-10" dirty="0">
                <a:solidFill>
                  <a:srgbClr val="515254"/>
                </a:solidFill>
                <a:latin typeface="+mj-lt"/>
                <a:cs typeface="Tahoma"/>
              </a:rPr>
              <a:t>Inpatient</a:t>
            </a:r>
            <a:endParaRPr lang="en-US" sz="2200" b="1" spc="-10" dirty="0">
              <a:solidFill>
                <a:srgbClr val="515254"/>
              </a:solidFill>
              <a:latin typeface="+mj-lt"/>
              <a:cs typeface="Tahoma"/>
            </a:endParaRPr>
          </a:p>
          <a:p>
            <a:pPr marL="12700" marR="5080" indent="356870" algn="ctr">
              <a:lnSpc>
                <a:spcPct val="100000"/>
              </a:lnSpc>
              <a:spcBef>
                <a:spcPts val="100"/>
              </a:spcBef>
            </a:pPr>
            <a:r>
              <a:rPr sz="2200" b="1" spc="-30" dirty="0">
                <a:solidFill>
                  <a:srgbClr val="515254"/>
                </a:solidFill>
                <a:latin typeface="+mj-lt"/>
                <a:cs typeface="Tahoma"/>
              </a:rPr>
              <a:t>Hospitalization</a:t>
            </a:r>
            <a:endParaRPr sz="2200" b="1" dirty="0">
              <a:latin typeface="+mj-lt"/>
              <a:cs typeface="Tahoma"/>
            </a:endParaRPr>
          </a:p>
        </p:txBody>
      </p:sp>
      <p:sp>
        <p:nvSpPr>
          <p:cNvPr id="17" name="object 17"/>
          <p:cNvSpPr txBox="1"/>
          <p:nvPr/>
        </p:nvSpPr>
        <p:spPr>
          <a:xfrm>
            <a:off x="5463208" y="6546213"/>
            <a:ext cx="2185315" cy="905376"/>
          </a:xfrm>
          <a:prstGeom prst="rect">
            <a:avLst/>
          </a:prstGeom>
        </p:spPr>
        <p:txBody>
          <a:bodyPr vert="horz" wrap="square" lIns="0" tIns="12700" rIns="0" bIns="0" rtlCol="0">
            <a:spAutoFit/>
          </a:bodyPr>
          <a:lstStyle/>
          <a:p>
            <a:pPr marL="12700" marR="5080" indent="41275" algn="ctr">
              <a:lnSpc>
                <a:spcPct val="100000"/>
              </a:lnSpc>
              <a:spcBef>
                <a:spcPts val="100"/>
              </a:spcBef>
            </a:pPr>
            <a:r>
              <a:rPr sz="2200" b="1" dirty="0">
                <a:solidFill>
                  <a:schemeClr val="accent5">
                    <a:lumMod val="75000"/>
                  </a:schemeClr>
                </a:solidFill>
                <a:latin typeface="+mj-lt"/>
                <a:cs typeface="Arial"/>
              </a:rPr>
              <a:t>*</a:t>
            </a:r>
            <a:r>
              <a:rPr sz="2200" b="1" dirty="0">
                <a:solidFill>
                  <a:srgbClr val="515254"/>
                </a:solidFill>
                <a:latin typeface="+mj-lt"/>
                <a:cs typeface="Tahoma"/>
              </a:rPr>
              <a:t>Skilled</a:t>
            </a:r>
            <a:r>
              <a:rPr sz="2200" b="1" spc="-170" dirty="0">
                <a:solidFill>
                  <a:srgbClr val="515254"/>
                </a:solidFill>
                <a:latin typeface="+mj-lt"/>
                <a:cs typeface="Tahoma"/>
              </a:rPr>
              <a:t> </a:t>
            </a:r>
            <a:r>
              <a:rPr sz="2200" b="1" spc="-10" dirty="0">
                <a:solidFill>
                  <a:srgbClr val="515254"/>
                </a:solidFill>
                <a:latin typeface="+mj-lt"/>
                <a:cs typeface="Tahoma"/>
              </a:rPr>
              <a:t>Nursing </a:t>
            </a:r>
            <a:r>
              <a:rPr spc="-70" dirty="0">
                <a:solidFill>
                  <a:srgbClr val="515254"/>
                </a:solidFill>
                <a:latin typeface="+mj-lt"/>
                <a:cs typeface="Tahoma"/>
              </a:rPr>
              <a:t>(Not</a:t>
            </a:r>
            <a:r>
              <a:rPr spc="-105" dirty="0">
                <a:solidFill>
                  <a:srgbClr val="515254"/>
                </a:solidFill>
                <a:latin typeface="+mj-lt"/>
                <a:cs typeface="Tahoma"/>
              </a:rPr>
              <a:t> </a:t>
            </a:r>
            <a:r>
              <a:rPr dirty="0">
                <a:solidFill>
                  <a:srgbClr val="515254"/>
                </a:solidFill>
                <a:latin typeface="+mj-lt"/>
                <a:cs typeface="Tahoma"/>
              </a:rPr>
              <a:t>custodial</a:t>
            </a:r>
            <a:r>
              <a:rPr spc="-160" dirty="0">
                <a:solidFill>
                  <a:srgbClr val="515254"/>
                </a:solidFill>
                <a:latin typeface="+mj-lt"/>
                <a:cs typeface="Tahoma"/>
              </a:rPr>
              <a:t> </a:t>
            </a:r>
            <a:r>
              <a:rPr spc="-40" dirty="0">
                <a:solidFill>
                  <a:srgbClr val="515254"/>
                </a:solidFill>
                <a:latin typeface="+mj-lt"/>
                <a:cs typeface="Tahoma"/>
              </a:rPr>
              <a:t>or </a:t>
            </a:r>
            <a:r>
              <a:rPr spc="-45" dirty="0">
                <a:solidFill>
                  <a:srgbClr val="515254"/>
                </a:solidFill>
                <a:latin typeface="+mj-lt"/>
                <a:cs typeface="Tahoma"/>
              </a:rPr>
              <a:t>long-</a:t>
            </a:r>
            <a:r>
              <a:rPr spc="-30" dirty="0">
                <a:solidFill>
                  <a:srgbClr val="515254"/>
                </a:solidFill>
                <a:latin typeface="+mj-lt"/>
                <a:cs typeface="Tahoma"/>
              </a:rPr>
              <a:t>term</a:t>
            </a:r>
            <a:r>
              <a:rPr spc="-114" dirty="0">
                <a:solidFill>
                  <a:srgbClr val="515254"/>
                </a:solidFill>
                <a:latin typeface="+mj-lt"/>
                <a:cs typeface="Tahoma"/>
              </a:rPr>
              <a:t> </a:t>
            </a:r>
            <a:r>
              <a:rPr spc="-10" dirty="0">
                <a:solidFill>
                  <a:srgbClr val="515254"/>
                </a:solidFill>
                <a:latin typeface="+mj-lt"/>
                <a:cs typeface="Tahoma"/>
              </a:rPr>
              <a:t>care)</a:t>
            </a:r>
            <a:endParaRPr dirty="0">
              <a:latin typeface="+mj-lt"/>
              <a:cs typeface="Tahoma"/>
            </a:endParaRPr>
          </a:p>
        </p:txBody>
      </p:sp>
      <p:sp>
        <p:nvSpPr>
          <p:cNvPr id="18" name="object 18"/>
          <p:cNvSpPr txBox="1"/>
          <p:nvPr/>
        </p:nvSpPr>
        <p:spPr>
          <a:xfrm>
            <a:off x="8933076" y="6546213"/>
            <a:ext cx="2014323" cy="702756"/>
          </a:xfrm>
          <a:prstGeom prst="rect">
            <a:avLst/>
          </a:prstGeom>
        </p:spPr>
        <p:txBody>
          <a:bodyPr vert="horz" wrap="square" lIns="0" tIns="12700" rIns="0" bIns="0" rtlCol="0">
            <a:spAutoFit/>
          </a:bodyPr>
          <a:lstStyle/>
          <a:p>
            <a:pPr marL="573405" marR="5080" indent="-561340" algn="ctr">
              <a:lnSpc>
                <a:spcPct val="100000"/>
              </a:lnSpc>
              <a:spcBef>
                <a:spcPts val="100"/>
              </a:spcBef>
            </a:pPr>
            <a:r>
              <a:rPr sz="2200" b="1" dirty="0">
                <a:solidFill>
                  <a:schemeClr val="accent5">
                    <a:lumMod val="75000"/>
                  </a:schemeClr>
                </a:solidFill>
                <a:latin typeface="+mj-lt"/>
                <a:cs typeface="Arial"/>
              </a:rPr>
              <a:t>*</a:t>
            </a:r>
            <a:r>
              <a:rPr sz="2200" b="1" dirty="0">
                <a:solidFill>
                  <a:srgbClr val="515254"/>
                </a:solidFill>
                <a:latin typeface="+mj-lt"/>
                <a:cs typeface="Tahoma"/>
              </a:rPr>
              <a:t>Home</a:t>
            </a:r>
            <a:r>
              <a:rPr lang="en-US" sz="2200" b="1" spc="10" dirty="0">
                <a:solidFill>
                  <a:srgbClr val="515254"/>
                </a:solidFill>
                <a:latin typeface="+mj-lt"/>
                <a:cs typeface="Tahoma"/>
              </a:rPr>
              <a:t> </a:t>
            </a:r>
            <a:r>
              <a:rPr sz="2200" b="1" spc="-40" dirty="0">
                <a:solidFill>
                  <a:srgbClr val="515254"/>
                </a:solidFill>
                <a:latin typeface="+mj-lt"/>
                <a:cs typeface="Tahoma"/>
              </a:rPr>
              <a:t>Health</a:t>
            </a:r>
            <a:endParaRPr lang="en-US" sz="2200" b="1" spc="-40" dirty="0">
              <a:solidFill>
                <a:srgbClr val="515254"/>
              </a:solidFill>
              <a:latin typeface="+mj-lt"/>
              <a:cs typeface="Tahoma"/>
            </a:endParaRPr>
          </a:p>
          <a:p>
            <a:pPr marL="573405" marR="5080" indent="-561340" algn="ctr">
              <a:lnSpc>
                <a:spcPct val="100000"/>
              </a:lnSpc>
              <a:spcBef>
                <a:spcPts val="100"/>
              </a:spcBef>
            </a:pPr>
            <a:r>
              <a:rPr sz="2200" b="1" spc="-20" dirty="0">
                <a:solidFill>
                  <a:srgbClr val="515254"/>
                </a:solidFill>
                <a:latin typeface="+mj-lt"/>
                <a:cs typeface="Tahoma"/>
              </a:rPr>
              <a:t>Care</a:t>
            </a:r>
            <a:endParaRPr sz="2200" b="1" dirty="0">
              <a:latin typeface="+mj-lt"/>
              <a:cs typeface="Tahoma"/>
            </a:endParaRPr>
          </a:p>
        </p:txBody>
      </p:sp>
      <p:sp>
        <p:nvSpPr>
          <p:cNvPr id="19" name="object 19"/>
          <p:cNvSpPr txBox="1"/>
          <p:nvPr/>
        </p:nvSpPr>
        <p:spPr>
          <a:xfrm>
            <a:off x="12231952" y="6543978"/>
            <a:ext cx="1775460" cy="689932"/>
          </a:xfrm>
          <a:prstGeom prst="rect">
            <a:avLst/>
          </a:prstGeom>
        </p:spPr>
        <p:txBody>
          <a:bodyPr vert="horz" wrap="square" lIns="0" tIns="12700" rIns="0" bIns="0" rtlCol="0">
            <a:spAutoFit/>
          </a:bodyPr>
          <a:lstStyle/>
          <a:p>
            <a:pPr marL="12700" algn="ctr">
              <a:lnSpc>
                <a:spcPct val="100000"/>
              </a:lnSpc>
              <a:spcBef>
                <a:spcPts val="100"/>
              </a:spcBef>
            </a:pPr>
            <a:r>
              <a:rPr sz="2200" b="1" dirty="0">
                <a:solidFill>
                  <a:schemeClr val="accent5">
                    <a:lumMod val="75000"/>
                  </a:schemeClr>
                </a:solidFill>
                <a:latin typeface="+mj-lt"/>
                <a:cs typeface="Arial"/>
              </a:rPr>
              <a:t>*</a:t>
            </a:r>
            <a:r>
              <a:rPr sz="2200" b="1" dirty="0">
                <a:solidFill>
                  <a:srgbClr val="515254"/>
                </a:solidFill>
                <a:latin typeface="+mj-lt"/>
                <a:cs typeface="Tahoma"/>
              </a:rPr>
              <a:t>Hospice</a:t>
            </a:r>
            <a:r>
              <a:rPr sz="2200" b="1" spc="180" dirty="0">
                <a:solidFill>
                  <a:srgbClr val="515254"/>
                </a:solidFill>
                <a:latin typeface="+mj-lt"/>
                <a:cs typeface="Tahoma"/>
              </a:rPr>
              <a:t> </a:t>
            </a:r>
            <a:r>
              <a:rPr sz="2200" b="1" spc="-20" dirty="0">
                <a:solidFill>
                  <a:srgbClr val="515254"/>
                </a:solidFill>
                <a:latin typeface="+mj-lt"/>
                <a:cs typeface="Tahoma"/>
              </a:rPr>
              <a:t>Care</a:t>
            </a:r>
            <a:endParaRPr sz="2200" b="1" dirty="0">
              <a:latin typeface="+mj-lt"/>
              <a:cs typeface="Tahoma"/>
            </a:endParaRPr>
          </a:p>
        </p:txBody>
      </p:sp>
      <p:sp>
        <p:nvSpPr>
          <p:cNvPr id="20" name="object 20"/>
          <p:cNvSpPr txBox="1"/>
          <p:nvPr/>
        </p:nvSpPr>
        <p:spPr>
          <a:xfrm>
            <a:off x="5035867" y="8347705"/>
            <a:ext cx="6146165" cy="330200"/>
          </a:xfrm>
          <a:prstGeom prst="rect">
            <a:avLst/>
          </a:prstGeom>
        </p:spPr>
        <p:txBody>
          <a:bodyPr vert="horz" wrap="square" lIns="0" tIns="12700" rIns="0" bIns="0" rtlCol="0">
            <a:spAutoFit/>
          </a:bodyPr>
          <a:lstStyle/>
          <a:p>
            <a:pPr marL="12700">
              <a:lnSpc>
                <a:spcPct val="100000"/>
              </a:lnSpc>
              <a:spcBef>
                <a:spcPts val="100"/>
              </a:spcBef>
            </a:pPr>
            <a:r>
              <a:rPr sz="2000" b="1" spc="-10" dirty="0">
                <a:solidFill>
                  <a:schemeClr val="accent5">
                    <a:lumMod val="75000"/>
                  </a:schemeClr>
                </a:solidFill>
                <a:latin typeface="Arial"/>
                <a:cs typeface="Arial"/>
              </a:rPr>
              <a:t>*</a:t>
            </a:r>
            <a:r>
              <a:rPr sz="2000" spc="-10" dirty="0">
                <a:solidFill>
                  <a:srgbClr val="4D4D4F"/>
                </a:solidFill>
                <a:latin typeface="Tahoma"/>
                <a:cs typeface="Tahoma"/>
              </a:rPr>
              <a:t>You</a:t>
            </a:r>
            <a:r>
              <a:rPr sz="2000" spc="-114" dirty="0">
                <a:solidFill>
                  <a:srgbClr val="4D4D4F"/>
                </a:solidFill>
                <a:latin typeface="Tahoma"/>
                <a:cs typeface="Tahoma"/>
              </a:rPr>
              <a:t> </a:t>
            </a:r>
            <a:r>
              <a:rPr sz="2000" spc="-10" dirty="0">
                <a:solidFill>
                  <a:srgbClr val="4D4D4F"/>
                </a:solidFill>
                <a:latin typeface="Tahoma"/>
                <a:cs typeface="Tahoma"/>
              </a:rPr>
              <a:t>must</a:t>
            </a:r>
            <a:r>
              <a:rPr sz="2000" spc="-110" dirty="0">
                <a:solidFill>
                  <a:srgbClr val="4D4D4F"/>
                </a:solidFill>
                <a:latin typeface="Tahoma"/>
                <a:cs typeface="Tahoma"/>
              </a:rPr>
              <a:t> </a:t>
            </a:r>
            <a:r>
              <a:rPr sz="2000" spc="-20" dirty="0">
                <a:solidFill>
                  <a:srgbClr val="4D4D4F"/>
                </a:solidFill>
                <a:latin typeface="Tahoma"/>
                <a:cs typeface="Tahoma"/>
              </a:rPr>
              <a:t>meet</a:t>
            </a:r>
            <a:r>
              <a:rPr sz="2000" spc="-114" dirty="0">
                <a:solidFill>
                  <a:srgbClr val="4D4D4F"/>
                </a:solidFill>
                <a:latin typeface="Tahoma"/>
                <a:cs typeface="Tahoma"/>
              </a:rPr>
              <a:t> </a:t>
            </a:r>
            <a:r>
              <a:rPr sz="2000" spc="-30" dirty="0">
                <a:solidFill>
                  <a:srgbClr val="4D4D4F"/>
                </a:solidFill>
                <a:latin typeface="Tahoma"/>
                <a:cs typeface="Tahoma"/>
              </a:rPr>
              <a:t>certain</a:t>
            </a:r>
            <a:r>
              <a:rPr sz="2000" spc="-110" dirty="0">
                <a:solidFill>
                  <a:srgbClr val="4D4D4F"/>
                </a:solidFill>
                <a:latin typeface="Tahoma"/>
                <a:cs typeface="Tahoma"/>
              </a:rPr>
              <a:t> </a:t>
            </a:r>
            <a:r>
              <a:rPr sz="2000" spc="-10" dirty="0">
                <a:solidFill>
                  <a:srgbClr val="4D4D4F"/>
                </a:solidFill>
                <a:latin typeface="Tahoma"/>
                <a:cs typeface="Tahoma"/>
              </a:rPr>
              <a:t>conditions</a:t>
            </a:r>
            <a:r>
              <a:rPr sz="2000" spc="-114" dirty="0">
                <a:solidFill>
                  <a:srgbClr val="4D4D4F"/>
                </a:solidFill>
                <a:latin typeface="Tahoma"/>
                <a:cs typeface="Tahoma"/>
              </a:rPr>
              <a:t> </a:t>
            </a:r>
            <a:r>
              <a:rPr sz="2000" dirty="0">
                <a:solidFill>
                  <a:srgbClr val="4D4D4F"/>
                </a:solidFill>
                <a:latin typeface="Tahoma"/>
                <a:cs typeface="Tahoma"/>
              </a:rPr>
              <a:t>to</a:t>
            </a:r>
            <a:r>
              <a:rPr sz="2000" spc="-110" dirty="0">
                <a:solidFill>
                  <a:srgbClr val="4D4D4F"/>
                </a:solidFill>
                <a:latin typeface="Tahoma"/>
                <a:cs typeface="Tahoma"/>
              </a:rPr>
              <a:t> </a:t>
            </a:r>
            <a:r>
              <a:rPr sz="2000" spc="-20" dirty="0">
                <a:solidFill>
                  <a:srgbClr val="4D4D4F"/>
                </a:solidFill>
                <a:latin typeface="Tahoma"/>
                <a:cs typeface="Tahoma"/>
              </a:rPr>
              <a:t>get</a:t>
            </a:r>
            <a:r>
              <a:rPr sz="2000" spc="-114" dirty="0">
                <a:solidFill>
                  <a:srgbClr val="4D4D4F"/>
                </a:solidFill>
                <a:latin typeface="Tahoma"/>
                <a:cs typeface="Tahoma"/>
              </a:rPr>
              <a:t> </a:t>
            </a:r>
            <a:r>
              <a:rPr sz="2000" spc="-10" dirty="0">
                <a:solidFill>
                  <a:srgbClr val="4D4D4F"/>
                </a:solidFill>
                <a:latin typeface="Tahoma"/>
                <a:cs typeface="Tahoma"/>
              </a:rPr>
              <a:t>these</a:t>
            </a:r>
            <a:r>
              <a:rPr sz="2000" spc="-110" dirty="0">
                <a:solidFill>
                  <a:srgbClr val="4D4D4F"/>
                </a:solidFill>
                <a:latin typeface="Tahoma"/>
                <a:cs typeface="Tahoma"/>
              </a:rPr>
              <a:t> </a:t>
            </a:r>
            <a:r>
              <a:rPr sz="2000" spc="-10" dirty="0">
                <a:solidFill>
                  <a:srgbClr val="4D4D4F"/>
                </a:solidFill>
                <a:latin typeface="Tahoma"/>
                <a:cs typeface="Tahoma"/>
              </a:rPr>
              <a:t>benefits.</a:t>
            </a:r>
            <a:endParaRPr sz="2000" dirty="0">
              <a:solidFill>
                <a:srgbClr val="4D4D4F"/>
              </a:solidFill>
              <a:latin typeface="Tahoma"/>
              <a:cs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1408700" y="2987585"/>
            <a:ext cx="1913889" cy="406400"/>
          </a:xfrm>
          <a:prstGeom prst="rect">
            <a:avLst/>
          </a:prstGeom>
        </p:spPr>
        <p:txBody>
          <a:bodyPr vert="horz" wrap="square" lIns="0" tIns="12700" rIns="0" bIns="0" rtlCol="0">
            <a:spAutoFit/>
          </a:bodyPr>
          <a:lstStyle/>
          <a:p>
            <a:pPr marL="12700">
              <a:lnSpc>
                <a:spcPct val="100000"/>
              </a:lnSpc>
              <a:spcBef>
                <a:spcPts val="100"/>
              </a:spcBef>
            </a:pPr>
            <a:r>
              <a:rPr sz="2500" dirty="0">
                <a:solidFill>
                  <a:srgbClr val="062F6E"/>
                </a:solidFill>
                <a:latin typeface="Arial"/>
                <a:cs typeface="Arial"/>
              </a:rPr>
              <a:t>Days</a:t>
            </a:r>
            <a:r>
              <a:rPr sz="2500" spc="30" dirty="0">
                <a:solidFill>
                  <a:srgbClr val="062F6E"/>
                </a:solidFill>
                <a:latin typeface="Arial"/>
                <a:cs typeface="Arial"/>
              </a:rPr>
              <a:t> </a:t>
            </a:r>
            <a:r>
              <a:rPr sz="2500" spc="80" dirty="0">
                <a:solidFill>
                  <a:srgbClr val="062F6E"/>
                </a:solidFill>
                <a:latin typeface="Arial"/>
                <a:cs typeface="Arial"/>
              </a:rPr>
              <a:t>of</a:t>
            </a:r>
            <a:r>
              <a:rPr sz="2500" spc="30" dirty="0">
                <a:solidFill>
                  <a:srgbClr val="062F6E"/>
                </a:solidFill>
                <a:latin typeface="Arial"/>
                <a:cs typeface="Arial"/>
              </a:rPr>
              <a:t> </a:t>
            </a:r>
            <a:r>
              <a:rPr sz="2500" spc="-20" dirty="0">
                <a:solidFill>
                  <a:srgbClr val="062F6E"/>
                </a:solidFill>
                <a:latin typeface="Arial"/>
                <a:cs typeface="Arial"/>
              </a:rPr>
              <a:t>Care</a:t>
            </a:r>
            <a:endParaRPr sz="2500" dirty="0">
              <a:solidFill>
                <a:srgbClr val="062F6E"/>
              </a:solidFill>
              <a:latin typeface="Arial"/>
              <a:cs typeface="Arial"/>
            </a:endParaRPr>
          </a:p>
        </p:txBody>
      </p:sp>
      <p:sp>
        <p:nvSpPr>
          <p:cNvPr id="4" name="object 4"/>
          <p:cNvSpPr/>
          <p:nvPr/>
        </p:nvSpPr>
        <p:spPr>
          <a:xfrm flipV="1">
            <a:off x="1346200" y="7391400"/>
            <a:ext cx="13738861" cy="57244"/>
          </a:xfrm>
          <a:custGeom>
            <a:avLst/>
            <a:gdLst/>
            <a:ahLst/>
            <a:cxnLst/>
            <a:rect l="l" t="t" r="r" b="b"/>
            <a:pathLst>
              <a:path w="10337800">
                <a:moveTo>
                  <a:pt x="0" y="0"/>
                </a:moveTo>
                <a:lnTo>
                  <a:pt x="10337800" y="0"/>
                </a:lnTo>
              </a:path>
            </a:pathLst>
          </a:custGeom>
          <a:ln w="12700">
            <a:solidFill>
              <a:srgbClr val="515254"/>
            </a:solidFill>
          </a:ln>
        </p:spPr>
        <p:txBody>
          <a:bodyPr wrap="square" lIns="0" tIns="0" rIns="0" bIns="0" rtlCol="0"/>
          <a:lstStyle/>
          <a:p>
            <a:endParaRPr/>
          </a:p>
        </p:txBody>
      </p:sp>
      <p:sp>
        <p:nvSpPr>
          <p:cNvPr id="5" name="object 5"/>
          <p:cNvSpPr txBox="1"/>
          <p:nvPr/>
        </p:nvSpPr>
        <p:spPr>
          <a:xfrm>
            <a:off x="5638166" y="2737446"/>
            <a:ext cx="554990" cy="574040"/>
          </a:xfrm>
          <a:prstGeom prst="rect">
            <a:avLst/>
          </a:prstGeom>
        </p:spPr>
        <p:txBody>
          <a:bodyPr vert="horz" wrap="square" lIns="0" tIns="12700" rIns="0" bIns="0" rtlCol="0">
            <a:spAutoFit/>
          </a:bodyPr>
          <a:lstStyle/>
          <a:p>
            <a:pPr marL="41910" marR="5080" indent="-29845">
              <a:lnSpc>
                <a:spcPct val="100000"/>
              </a:lnSpc>
              <a:spcBef>
                <a:spcPts val="100"/>
              </a:spcBef>
            </a:pPr>
            <a:r>
              <a:rPr sz="1800" b="1" spc="-20" dirty="0">
                <a:solidFill>
                  <a:srgbClr val="062F6E"/>
                </a:solidFill>
                <a:latin typeface="Arial"/>
                <a:cs typeface="Arial"/>
              </a:rPr>
              <a:t>Days </a:t>
            </a:r>
            <a:r>
              <a:rPr sz="1800" b="1" dirty="0">
                <a:solidFill>
                  <a:srgbClr val="062F6E"/>
                </a:solidFill>
                <a:latin typeface="Arial"/>
                <a:cs typeface="Arial"/>
              </a:rPr>
              <a:t>1-</a:t>
            </a:r>
            <a:r>
              <a:rPr sz="1800" b="1" spc="-25" dirty="0">
                <a:solidFill>
                  <a:srgbClr val="062F6E"/>
                </a:solidFill>
                <a:latin typeface="Arial"/>
                <a:cs typeface="Arial"/>
              </a:rPr>
              <a:t>60</a:t>
            </a:r>
            <a:endParaRPr sz="1800" b="1" dirty="0">
              <a:solidFill>
                <a:srgbClr val="062F6E"/>
              </a:solidFill>
              <a:latin typeface="Arial"/>
              <a:cs typeface="Arial"/>
            </a:endParaRPr>
          </a:p>
        </p:txBody>
      </p:sp>
      <p:sp>
        <p:nvSpPr>
          <p:cNvPr id="6" name="object 6"/>
          <p:cNvSpPr txBox="1"/>
          <p:nvPr/>
        </p:nvSpPr>
        <p:spPr>
          <a:xfrm>
            <a:off x="8268886" y="2737446"/>
            <a:ext cx="622935" cy="574040"/>
          </a:xfrm>
          <a:prstGeom prst="rect">
            <a:avLst/>
          </a:prstGeom>
        </p:spPr>
        <p:txBody>
          <a:bodyPr vert="horz" wrap="square" lIns="0" tIns="12700" rIns="0" bIns="0" rtlCol="0">
            <a:spAutoFit/>
          </a:bodyPr>
          <a:lstStyle/>
          <a:p>
            <a:pPr marL="12700" marR="5080" indent="33655">
              <a:lnSpc>
                <a:spcPct val="100000"/>
              </a:lnSpc>
              <a:spcBef>
                <a:spcPts val="100"/>
              </a:spcBef>
            </a:pPr>
            <a:r>
              <a:rPr sz="1800" b="1" spc="-20" dirty="0">
                <a:solidFill>
                  <a:srgbClr val="062F6E"/>
                </a:solidFill>
                <a:latin typeface="Arial"/>
                <a:cs typeface="Arial"/>
              </a:rPr>
              <a:t>Days </a:t>
            </a:r>
            <a:r>
              <a:rPr sz="1800" b="1" dirty="0">
                <a:solidFill>
                  <a:srgbClr val="062F6E"/>
                </a:solidFill>
                <a:latin typeface="Arial"/>
                <a:cs typeface="Arial"/>
              </a:rPr>
              <a:t>61-</a:t>
            </a:r>
            <a:r>
              <a:rPr sz="1800" b="1" spc="-25" dirty="0">
                <a:solidFill>
                  <a:srgbClr val="062F6E"/>
                </a:solidFill>
                <a:latin typeface="Arial"/>
                <a:cs typeface="Arial"/>
              </a:rPr>
              <a:t>90</a:t>
            </a:r>
            <a:endParaRPr sz="1800" b="1" dirty="0">
              <a:solidFill>
                <a:srgbClr val="062F6E"/>
              </a:solidFill>
              <a:latin typeface="Arial"/>
              <a:cs typeface="Arial"/>
            </a:endParaRPr>
          </a:p>
        </p:txBody>
      </p:sp>
      <p:sp>
        <p:nvSpPr>
          <p:cNvPr id="7" name="object 7"/>
          <p:cNvSpPr txBox="1"/>
          <p:nvPr/>
        </p:nvSpPr>
        <p:spPr>
          <a:xfrm>
            <a:off x="10811259" y="2737446"/>
            <a:ext cx="749935" cy="574040"/>
          </a:xfrm>
          <a:prstGeom prst="rect">
            <a:avLst/>
          </a:prstGeom>
        </p:spPr>
        <p:txBody>
          <a:bodyPr vert="horz" wrap="square" lIns="0" tIns="12700" rIns="0" bIns="0" rtlCol="0">
            <a:spAutoFit/>
          </a:bodyPr>
          <a:lstStyle/>
          <a:p>
            <a:pPr marL="12700" marR="5080" indent="97155">
              <a:lnSpc>
                <a:spcPct val="100000"/>
              </a:lnSpc>
              <a:spcBef>
                <a:spcPts val="100"/>
              </a:spcBef>
            </a:pPr>
            <a:r>
              <a:rPr sz="1800" b="1" spc="-20" dirty="0">
                <a:solidFill>
                  <a:srgbClr val="062F6E"/>
                </a:solidFill>
                <a:latin typeface="Arial"/>
                <a:cs typeface="Arial"/>
              </a:rPr>
              <a:t>Days </a:t>
            </a:r>
            <a:r>
              <a:rPr sz="1800" b="1" dirty="0">
                <a:solidFill>
                  <a:srgbClr val="062F6E"/>
                </a:solidFill>
                <a:latin typeface="Arial"/>
                <a:cs typeface="Arial"/>
              </a:rPr>
              <a:t>91-</a:t>
            </a:r>
            <a:r>
              <a:rPr sz="1800" b="1" spc="-25" dirty="0">
                <a:solidFill>
                  <a:srgbClr val="062F6E"/>
                </a:solidFill>
                <a:latin typeface="Arial"/>
                <a:cs typeface="Arial"/>
              </a:rPr>
              <a:t>150</a:t>
            </a:r>
            <a:endParaRPr sz="1800" b="1" dirty="0">
              <a:solidFill>
                <a:srgbClr val="062F6E"/>
              </a:solidFill>
              <a:latin typeface="Arial"/>
              <a:cs typeface="Arial"/>
            </a:endParaRPr>
          </a:p>
        </p:txBody>
      </p:sp>
      <p:sp>
        <p:nvSpPr>
          <p:cNvPr id="8" name="object 8"/>
          <p:cNvSpPr txBox="1"/>
          <p:nvPr/>
        </p:nvSpPr>
        <p:spPr>
          <a:xfrm>
            <a:off x="13538431" y="2737446"/>
            <a:ext cx="749935" cy="574040"/>
          </a:xfrm>
          <a:prstGeom prst="rect">
            <a:avLst/>
          </a:prstGeom>
        </p:spPr>
        <p:txBody>
          <a:bodyPr vert="horz" wrap="square" lIns="0" tIns="12700" rIns="0" bIns="0" rtlCol="0">
            <a:spAutoFit/>
          </a:bodyPr>
          <a:lstStyle/>
          <a:p>
            <a:pPr marL="12700" marR="5080" indent="97155">
              <a:lnSpc>
                <a:spcPct val="100000"/>
              </a:lnSpc>
              <a:spcBef>
                <a:spcPts val="100"/>
              </a:spcBef>
            </a:pPr>
            <a:r>
              <a:rPr sz="1800" b="1" spc="-20" dirty="0">
                <a:solidFill>
                  <a:srgbClr val="062F6E"/>
                </a:solidFill>
                <a:latin typeface="Arial"/>
                <a:cs typeface="Arial"/>
              </a:rPr>
              <a:t>Days </a:t>
            </a:r>
            <a:r>
              <a:rPr sz="1800" b="1" dirty="0">
                <a:solidFill>
                  <a:srgbClr val="062F6E"/>
                </a:solidFill>
                <a:latin typeface="Arial"/>
                <a:cs typeface="Arial"/>
              </a:rPr>
              <a:t>21-</a:t>
            </a:r>
            <a:r>
              <a:rPr sz="1800" b="1" spc="-25" dirty="0">
                <a:solidFill>
                  <a:srgbClr val="062F6E"/>
                </a:solidFill>
                <a:latin typeface="Arial"/>
                <a:cs typeface="Arial"/>
              </a:rPr>
              <a:t>100</a:t>
            </a:r>
            <a:endParaRPr sz="1800" b="1" dirty="0">
              <a:solidFill>
                <a:srgbClr val="062F6E"/>
              </a:solidFill>
              <a:latin typeface="Arial"/>
              <a:cs typeface="Arial"/>
            </a:endParaRPr>
          </a:p>
        </p:txBody>
      </p:sp>
      <p:sp>
        <p:nvSpPr>
          <p:cNvPr id="9" name="object 9"/>
          <p:cNvSpPr txBox="1"/>
          <p:nvPr/>
        </p:nvSpPr>
        <p:spPr>
          <a:xfrm>
            <a:off x="1550388" y="4473977"/>
            <a:ext cx="1639442" cy="566822"/>
          </a:xfrm>
          <a:prstGeom prst="rect">
            <a:avLst/>
          </a:prstGeom>
        </p:spPr>
        <p:txBody>
          <a:bodyPr vert="horz" wrap="square" lIns="0" tIns="12700" rIns="0" bIns="0" rtlCol="0">
            <a:spAutoFit/>
          </a:bodyPr>
          <a:lstStyle/>
          <a:p>
            <a:pPr marL="12700" marR="5080" indent="82550">
              <a:lnSpc>
                <a:spcPct val="100000"/>
              </a:lnSpc>
              <a:spcBef>
                <a:spcPts val="100"/>
              </a:spcBef>
            </a:pPr>
            <a:r>
              <a:rPr sz="1800" dirty="0">
                <a:solidFill>
                  <a:srgbClr val="062F6E"/>
                </a:solidFill>
                <a:latin typeface="+mj-lt"/>
                <a:cs typeface="Tahoma"/>
              </a:rPr>
              <a:t>Year Benefit Period Began</a:t>
            </a:r>
            <a:r>
              <a:rPr lang="en-US" sz="1800" dirty="0">
                <a:solidFill>
                  <a:srgbClr val="062F6E"/>
                </a:solidFill>
                <a:latin typeface="+mj-lt"/>
                <a:cs typeface="Tahoma"/>
              </a:rPr>
              <a:t>:</a:t>
            </a:r>
            <a:endParaRPr sz="1800" dirty="0">
              <a:solidFill>
                <a:srgbClr val="062F6E"/>
              </a:solidFill>
              <a:latin typeface="+mj-lt"/>
              <a:cs typeface="Tahoma"/>
            </a:endParaRPr>
          </a:p>
        </p:txBody>
      </p:sp>
      <p:sp>
        <p:nvSpPr>
          <p:cNvPr id="10" name="object 10"/>
          <p:cNvSpPr txBox="1"/>
          <p:nvPr/>
        </p:nvSpPr>
        <p:spPr>
          <a:xfrm>
            <a:off x="5122864" y="3393985"/>
            <a:ext cx="1585595" cy="443711"/>
          </a:xfrm>
          <a:prstGeom prst="rect">
            <a:avLst/>
          </a:prstGeom>
        </p:spPr>
        <p:txBody>
          <a:bodyPr vert="horz" wrap="square" lIns="0" tIns="12700" rIns="0" bIns="0" rtlCol="0">
            <a:spAutoFit/>
          </a:bodyPr>
          <a:lstStyle/>
          <a:p>
            <a:pPr marL="311785" marR="5080" indent="-299720" algn="ctr">
              <a:lnSpc>
                <a:spcPct val="100000"/>
              </a:lnSpc>
              <a:spcBef>
                <a:spcPts val="100"/>
              </a:spcBef>
            </a:pPr>
            <a:r>
              <a:rPr sz="1400" dirty="0">
                <a:solidFill>
                  <a:srgbClr val="4D4D4F"/>
                </a:solidFill>
                <a:latin typeface="+mj-lt"/>
                <a:cs typeface="Cambria"/>
              </a:rPr>
              <a:t>Inpatient Hospital Deductible</a:t>
            </a:r>
          </a:p>
        </p:txBody>
      </p:sp>
      <p:sp>
        <p:nvSpPr>
          <p:cNvPr id="11" name="object 11"/>
          <p:cNvSpPr txBox="1"/>
          <p:nvPr/>
        </p:nvSpPr>
        <p:spPr>
          <a:xfrm>
            <a:off x="7787556" y="3393985"/>
            <a:ext cx="1585595" cy="443711"/>
          </a:xfrm>
          <a:prstGeom prst="rect">
            <a:avLst/>
          </a:prstGeom>
        </p:spPr>
        <p:txBody>
          <a:bodyPr vert="horz" wrap="square" lIns="0" tIns="12700" rIns="0" bIns="0" rtlCol="0">
            <a:spAutoFit/>
          </a:bodyPr>
          <a:lstStyle/>
          <a:p>
            <a:pPr marL="189230" marR="5080" indent="-177165" algn="ctr">
              <a:lnSpc>
                <a:spcPct val="100000"/>
              </a:lnSpc>
              <a:spcBef>
                <a:spcPts val="100"/>
              </a:spcBef>
            </a:pPr>
            <a:r>
              <a:rPr sz="1400" dirty="0">
                <a:solidFill>
                  <a:srgbClr val="4D4D4F"/>
                </a:solidFill>
                <a:latin typeface="+mj-lt"/>
                <a:cs typeface="Cambria"/>
              </a:rPr>
              <a:t>Inpatient Hospital Coinsurance</a:t>
            </a:r>
          </a:p>
        </p:txBody>
      </p:sp>
      <p:sp>
        <p:nvSpPr>
          <p:cNvPr id="12" name="object 12"/>
          <p:cNvSpPr txBox="1"/>
          <p:nvPr/>
        </p:nvSpPr>
        <p:spPr>
          <a:xfrm>
            <a:off x="10450579" y="3393985"/>
            <a:ext cx="1471295" cy="443711"/>
          </a:xfrm>
          <a:prstGeom prst="rect">
            <a:avLst/>
          </a:prstGeom>
        </p:spPr>
        <p:txBody>
          <a:bodyPr vert="horz" wrap="square" lIns="0" tIns="12700" rIns="0" bIns="0" rtlCol="0">
            <a:spAutoFit/>
          </a:bodyPr>
          <a:lstStyle/>
          <a:p>
            <a:pPr marL="187960" marR="5080" indent="-175895" algn="ctr">
              <a:lnSpc>
                <a:spcPct val="100000"/>
              </a:lnSpc>
              <a:spcBef>
                <a:spcPts val="100"/>
              </a:spcBef>
            </a:pPr>
            <a:r>
              <a:rPr sz="1400" dirty="0">
                <a:solidFill>
                  <a:srgbClr val="4D4D4F"/>
                </a:solidFill>
                <a:latin typeface="+mj-lt"/>
                <a:cs typeface="Cambria"/>
              </a:rPr>
              <a:t>Lifetime Reserve Coinsurance</a:t>
            </a:r>
          </a:p>
        </p:txBody>
      </p:sp>
      <p:sp>
        <p:nvSpPr>
          <p:cNvPr id="13" name="object 13"/>
          <p:cNvSpPr txBox="1"/>
          <p:nvPr/>
        </p:nvSpPr>
        <p:spPr>
          <a:xfrm>
            <a:off x="12895811" y="3393985"/>
            <a:ext cx="2035175" cy="456535"/>
          </a:xfrm>
          <a:prstGeom prst="rect">
            <a:avLst/>
          </a:prstGeom>
        </p:spPr>
        <p:txBody>
          <a:bodyPr vert="horz" wrap="square" lIns="0" tIns="12700" rIns="0" bIns="0" rtlCol="0">
            <a:spAutoFit/>
          </a:bodyPr>
          <a:lstStyle/>
          <a:p>
            <a:pPr marL="469900" marR="5080" indent="-457834" algn="ctr">
              <a:lnSpc>
                <a:spcPct val="100000"/>
              </a:lnSpc>
              <a:spcBef>
                <a:spcPts val="100"/>
              </a:spcBef>
            </a:pPr>
            <a:r>
              <a:rPr sz="1400" dirty="0">
                <a:solidFill>
                  <a:srgbClr val="4D4D4F"/>
                </a:solidFill>
                <a:latin typeface="+mj-lt"/>
                <a:cs typeface="Cambria"/>
              </a:rPr>
              <a:t>Skilled Nursing Facility</a:t>
            </a:r>
            <a:endParaRPr lang="en-US" sz="1400" dirty="0">
              <a:solidFill>
                <a:srgbClr val="4D4D4F"/>
              </a:solidFill>
              <a:latin typeface="+mj-lt"/>
              <a:cs typeface="Cambria"/>
            </a:endParaRPr>
          </a:p>
          <a:p>
            <a:pPr marL="469900" marR="5080" indent="-457834" algn="ctr">
              <a:lnSpc>
                <a:spcPct val="100000"/>
              </a:lnSpc>
              <a:spcBef>
                <a:spcPts val="100"/>
              </a:spcBef>
            </a:pPr>
            <a:r>
              <a:rPr sz="1400" dirty="0">
                <a:solidFill>
                  <a:srgbClr val="4D4D4F"/>
                </a:solidFill>
                <a:latin typeface="+mj-lt"/>
                <a:cs typeface="Cambria"/>
              </a:rPr>
              <a:t>Coinsurance</a:t>
            </a:r>
          </a:p>
        </p:txBody>
      </p:sp>
      <p:sp>
        <p:nvSpPr>
          <p:cNvPr id="14" name="object 14"/>
          <p:cNvSpPr txBox="1"/>
          <p:nvPr/>
        </p:nvSpPr>
        <p:spPr>
          <a:xfrm>
            <a:off x="1999874" y="5148731"/>
            <a:ext cx="731520" cy="406400"/>
          </a:xfrm>
          <a:prstGeom prst="rect">
            <a:avLst/>
          </a:prstGeom>
        </p:spPr>
        <p:txBody>
          <a:bodyPr vert="horz" wrap="square" lIns="0" tIns="12700" rIns="0" bIns="0" rtlCol="0">
            <a:spAutoFit/>
          </a:bodyPr>
          <a:lstStyle/>
          <a:p>
            <a:pPr marL="12700">
              <a:lnSpc>
                <a:spcPct val="100000"/>
              </a:lnSpc>
              <a:spcBef>
                <a:spcPts val="100"/>
              </a:spcBef>
            </a:pPr>
            <a:r>
              <a:rPr sz="2500" b="1" spc="-20" dirty="0">
                <a:solidFill>
                  <a:srgbClr val="0082CC"/>
                </a:solidFill>
                <a:latin typeface="Arial"/>
                <a:cs typeface="Arial"/>
              </a:rPr>
              <a:t>202</a:t>
            </a:r>
            <a:r>
              <a:rPr lang="en-US" sz="2500" b="1" spc="-20" dirty="0">
                <a:solidFill>
                  <a:srgbClr val="0082CC"/>
                </a:solidFill>
                <a:latin typeface="Arial"/>
                <a:cs typeface="Arial"/>
              </a:rPr>
              <a:t>5</a:t>
            </a:r>
            <a:endParaRPr sz="2500" b="1" dirty="0">
              <a:solidFill>
                <a:srgbClr val="0082CC"/>
              </a:solidFill>
              <a:latin typeface="Arial"/>
              <a:cs typeface="Arial"/>
            </a:endParaRPr>
          </a:p>
        </p:txBody>
      </p:sp>
      <p:graphicFrame>
        <p:nvGraphicFramePr>
          <p:cNvPr id="15" name="object 15"/>
          <p:cNvGraphicFramePr>
            <a:graphicFrameLocks noGrp="1"/>
          </p:cNvGraphicFramePr>
          <p:nvPr>
            <p:extLst>
              <p:ext uri="{D42A27DB-BD31-4B8C-83A1-F6EECF244321}">
                <p14:modId xmlns:p14="http://schemas.microsoft.com/office/powerpoint/2010/main" val="981131859"/>
              </p:ext>
            </p:extLst>
          </p:nvPr>
        </p:nvGraphicFramePr>
        <p:xfrm>
          <a:off x="4112261" y="4490707"/>
          <a:ext cx="10339069" cy="1278255"/>
        </p:xfrm>
        <a:graphic>
          <a:graphicData uri="http://schemas.openxmlformats.org/drawingml/2006/table">
            <a:tbl>
              <a:tblPr firstRow="1" bandRow="1">
                <a:tableStyleId>{2D5ABB26-0587-4C30-8999-92F81FD0307C}</a:tableStyleId>
              </a:tblPr>
              <a:tblGrid>
                <a:gridCol w="3261360">
                  <a:extLst>
                    <a:ext uri="{9D8B030D-6E8A-4147-A177-3AD203B41FA5}">
                      <a16:colId xmlns:a16="http://schemas.microsoft.com/office/drawing/2014/main" val="20000"/>
                    </a:ext>
                  </a:extLst>
                </a:gridCol>
                <a:gridCol w="2553335">
                  <a:extLst>
                    <a:ext uri="{9D8B030D-6E8A-4147-A177-3AD203B41FA5}">
                      <a16:colId xmlns:a16="http://schemas.microsoft.com/office/drawing/2014/main" val="20001"/>
                    </a:ext>
                  </a:extLst>
                </a:gridCol>
                <a:gridCol w="2633345">
                  <a:extLst>
                    <a:ext uri="{9D8B030D-6E8A-4147-A177-3AD203B41FA5}">
                      <a16:colId xmlns:a16="http://schemas.microsoft.com/office/drawing/2014/main" val="20002"/>
                    </a:ext>
                  </a:extLst>
                </a:gridCol>
                <a:gridCol w="1891029">
                  <a:extLst>
                    <a:ext uri="{9D8B030D-6E8A-4147-A177-3AD203B41FA5}">
                      <a16:colId xmlns:a16="http://schemas.microsoft.com/office/drawing/2014/main" val="20003"/>
                    </a:ext>
                  </a:extLst>
                </a:gridCol>
              </a:tblGrid>
              <a:tr h="379730">
                <a:tc>
                  <a:txBody>
                    <a:bodyPr/>
                    <a:lstStyle/>
                    <a:p>
                      <a:pPr marR="912494" algn="r">
                        <a:lnSpc>
                          <a:spcPts val="2155"/>
                        </a:lnSpc>
                      </a:pPr>
                      <a:r>
                        <a:rPr sz="1800" b="1" spc="-10" baseline="0" dirty="0">
                          <a:solidFill>
                            <a:srgbClr val="0082CC"/>
                          </a:solidFill>
                          <a:latin typeface="+mj-lt"/>
                          <a:cs typeface="Arial"/>
                        </a:rPr>
                        <a:t>$1</a:t>
                      </a:r>
                      <a:r>
                        <a:rPr lang="en-US" sz="1800" b="1" spc="-10" baseline="0" dirty="0">
                          <a:solidFill>
                            <a:srgbClr val="0082CC"/>
                          </a:solidFill>
                          <a:latin typeface="+mj-lt"/>
                          <a:cs typeface="Arial"/>
                        </a:rPr>
                        <a:t>736</a:t>
                      </a:r>
                      <a:r>
                        <a:rPr sz="1800" b="1" spc="-10" baseline="0" dirty="0">
                          <a:solidFill>
                            <a:srgbClr val="0082CC"/>
                          </a:solidFill>
                          <a:latin typeface="+mj-lt"/>
                          <a:cs typeface="Arial"/>
                        </a:rPr>
                        <a:t>.00</a:t>
                      </a:r>
                      <a:endParaRPr sz="1800" b="1" baseline="0" dirty="0">
                        <a:solidFill>
                          <a:srgbClr val="0082CC"/>
                        </a:solidFill>
                        <a:latin typeface="+mj-lt"/>
                        <a:cs typeface="Arial"/>
                      </a:endParaRPr>
                    </a:p>
                  </a:txBody>
                  <a:tcPr marL="0" marR="0" marT="0" marB="0"/>
                </a:tc>
                <a:tc>
                  <a:txBody>
                    <a:bodyPr/>
                    <a:lstStyle/>
                    <a:p>
                      <a:pPr marR="73025" algn="ctr">
                        <a:lnSpc>
                          <a:spcPts val="2115"/>
                        </a:lnSpc>
                      </a:pPr>
                      <a:r>
                        <a:rPr sz="1800" b="1" spc="-10" baseline="0" dirty="0">
                          <a:solidFill>
                            <a:srgbClr val="0082CC"/>
                          </a:solidFill>
                          <a:latin typeface="+mj-lt"/>
                          <a:cs typeface="Arial"/>
                        </a:rPr>
                        <a:t>$4</a:t>
                      </a:r>
                      <a:r>
                        <a:rPr lang="en-US" sz="1800" b="1" spc="-10" baseline="0" dirty="0">
                          <a:solidFill>
                            <a:srgbClr val="0082CC"/>
                          </a:solidFill>
                          <a:latin typeface="+mj-lt"/>
                          <a:cs typeface="Arial"/>
                        </a:rPr>
                        <a:t>34</a:t>
                      </a:r>
                      <a:r>
                        <a:rPr sz="1800" b="1" spc="-10" baseline="0" dirty="0">
                          <a:solidFill>
                            <a:srgbClr val="0082CC"/>
                          </a:solidFill>
                          <a:latin typeface="+mj-lt"/>
                          <a:cs typeface="Arial"/>
                        </a:rPr>
                        <a:t>.00</a:t>
                      </a:r>
                      <a:endParaRPr sz="1800" b="1" baseline="0" dirty="0">
                        <a:solidFill>
                          <a:srgbClr val="0082CC"/>
                        </a:solidFill>
                        <a:latin typeface="+mj-lt"/>
                        <a:cs typeface="Arial"/>
                      </a:endParaRPr>
                    </a:p>
                  </a:txBody>
                  <a:tcPr marL="0" marR="0" marT="0" marB="0"/>
                </a:tc>
                <a:tc>
                  <a:txBody>
                    <a:bodyPr/>
                    <a:lstStyle/>
                    <a:p>
                      <a:pPr algn="ctr">
                        <a:lnSpc>
                          <a:spcPts val="2155"/>
                        </a:lnSpc>
                      </a:pPr>
                      <a:r>
                        <a:rPr sz="1800" b="1" spc="-10" baseline="0" dirty="0">
                          <a:solidFill>
                            <a:srgbClr val="0082CC"/>
                          </a:solidFill>
                          <a:latin typeface="+mj-lt"/>
                          <a:cs typeface="Arial"/>
                        </a:rPr>
                        <a:t>$8</a:t>
                      </a:r>
                      <a:r>
                        <a:rPr lang="en-US" sz="1800" b="1" spc="-10" baseline="0" dirty="0">
                          <a:solidFill>
                            <a:srgbClr val="0082CC"/>
                          </a:solidFill>
                          <a:latin typeface="+mj-lt"/>
                          <a:cs typeface="Arial"/>
                        </a:rPr>
                        <a:t>68</a:t>
                      </a:r>
                      <a:r>
                        <a:rPr sz="1800" b="1" spc="-10" baseline="0" dirty="0">
                          <a:solidFill>
                            <a:srgbClr val="0082CC"/>
                          </a:solidFill>
                          <a:latin typeface="+mj-lt"/>
                          <a:cs typeface="Arial"/>
                        </a:rPr>
                        <a:t>.00</a:t>
                      </a:r>
                      <a:endParaRPr sz="1800" b="1" baseline="0" dirty="0">
                        <a:solidFill>
                          <a:srgbClr val="0082CC"/>
                        </a:solidFill>
                        <a:latin typeface="+mj-lt"/>
                        <a:cs typeface="Arial"/>
                      </a:endParaRPr>
                    </a:p>
                  </a:txBody>
                  <a:tcPr marL="0" marR="0" marT="0" marB="0"/>
                </a:tc>
                <a:tc>
                  <a:txBody>
                    <a:bodyPr/>
                    <a:lstStyle/>
                    <a:p>
                      <a:pPr marL="741045" algn="ctr">
                        <a:lnSpc>
                          <a:spcPts val="2155"/>
                        </a:lnSpc>
                      </a:pPr>
                      <a:r>
                        <a:rPr sz="1800" b="1" spc="-10" baseline="0" dirty="0">
                          <a:solidFill>
                            <a:srgbClr val="0082CC"/>
                          </a:solidFill>
                          <a:latin typeface="+mj-lt"/>
                          <a:cs typeface="Arial"/>
                        </a:rPr>
                        <a:t>$2</a:t>
                      </a:r>
                      <a:r>
                        <a:rPr lang="en-US" sz="1800" b="1" spc="-10" baseline="0" dirty="0">
                          <a:solidFill>
                            <a:srgbClr val="0082CC"/>
                          </a:solidFill>
                          <a:latin typeface="+mj-lt"/>
                          <a:cs typeface="Arial"/>
                        </a:rPr>
                        <a:t>17.00</a:t>
                      </a:r>
                      <a:endParaRPr sz="1800" b="1" baseline="0" dirty="0">
                        <a:solidFill>
                          <a:srgbClr val="0082CC"/>
                        </a:solidFill>
                        <a:latin typeface="+mj-lt"/>
                        <a:cs typeface="Arial"/>
                      </a:endParaRPr>
                    </a:p>
                  </a:txBody>
                  <a:tcPr marL="0" marR="0" marT="0" marB="0"/>
                </a:tc>
                <a:extLst>
                  <a:ext uri="{0D108BD9-81ED-4DB2-BD59-A6C34878D82A}">
                    <a16:rowId xmlns:a16="http://schemas.microsoft.com/office/drawing/2014/main" val="10000"/>
                  </a:ext>
                </a:extLst>
              </a:tr>
              <a:tr h="389255">
                <a:tc>
                  <a:txBody>
                    <a:bodyPr/>
                    <a:lstStyle/>
                    <a:p>
                      <a:pPr marR="865505" algn="r">
                        <a:lnSpc>
                          <a:spcPts val="2100"/>
                        </a:lnSpc>
                        <a:spcBef>
                          <a:spcPts val="865"/>
                        </a:spcBef>
                      </a:pPr>
                      <a:r>
                        <a:rPr sz="1800" spc="-10" baseline="0" dirty="0">
                          <a:solidFill>
                            <a:srgbClr val="515254"/>
                          </a:solidFill>
                          <a:latin typeface="+mj-lt"/>
                          <a:cs typeface="Tahoma"/>
                        </a:rPr>
                        <a:t>per</a:t>
                      </a:r>
                      <a:r>
                        <a:rPr sz="1800" spc="-114" baseline="0" dirty="0">
                          <a:solidFill>
                            <a:srgbClr val="515254"/>
                          </a:solidFill>
                          <a:latin typeface="+mj-lt"/>
                          <a:cs typeface="Tahoma"/>
                        </a:rPr>
                        <a:t> </a:t>
                      </a:r>
                      <a:r>
                        <a:rPr sz="1800" spc="-10" baseline="0" dirty="0">
                          <a:solidFill>
                            <a:srgbClr val="515254"/>
                          </a:solidFill>
                          <a:latin typeface="+mj-lt"/>
                          <a:cs typeface="Tahoma"/>
                        </a:rPr>
                        <a:t>benefit</a:t>
                      </a:r>
                      <a:endParaRPr sz="1800" baseline="0" dirty="0">
                        <a:latin typeface="+mj-lt"/>
                        <a:cs typeface="Tahoma"/>
                      </a:endParaRPr>
                    </a:p>
                  </a:txBody>
                  <a:tcPr marL="0" marR="0" marT="109855" marB="0">
                    <a:lnB>
                      <a:noFill/>
                    </a:lnB>
                  </a:tcPr>
                </a:tc>
                <a:tc>
                  <a:txBody>
                    <a:bodyPr/>
                    <a:lstStyle/>
                    <a:p>
                      <a:pPr marR="71120" algn="ctr">
                        <a:lnSpc>
                          <a:spcPct val="100000"/>
                        </a:lnSpc>
                        <a:spcBef>
                          <a:spcPts val="745"/>
                        </a:spcBef>
                      </a:pPr>
                      <a:r>
                        <a:rPr sz="1800" spc="-10" baseline="0" dirty="0">
                          <a:solidFill>
                            <a:srgbClr val="515254"/>
                          </a:solidFill>
                          <a:latin typeface="+mj-lt"/>
                          <a:cs typeface="Tahoma"/>
                        </a:rPr>
                        <a:t>per</a:t>
                      </a:r>
                      <a:r>
                        <a:rPr sz="1800" spc="-114" baseline="0" dirty="0">
                          <a:solidFill>
                            <a:srgbClr val="515254"/>
                          </a:solidFill>
                          <a:latin typeface="+mj-lt"/>
                          <a:cs typeface="Tahoma"/>
                        </a:rPr>
                        <a:t> </a:t>
                      </a:r>
                      <a:r>
                        <a:rPr sz="1800" spc="-25" baseline="0" dirty="0">
                          <a:solidFill>
                            <a:srgbClr val="515254"/>
                          </a:solidFill>
                          <a:latin typeface="+mj-lt"/>
                          <a:cs typeface="Tahoma"/>
                        </a:rPr>
                        <a:t>day</a:t>
                      </a:r>
                      <a:endParaRPr sz="1800" baseline="0" dirty="0">
                        <a:latin typeface="+mj-lt"/>
                        <a:cs typeface="Tahoma"/>
                      </a:endParaRPr>
                    </a:p>
                  </a:txBody>
                  <a:tcPr marL="0" marR="0" marT="94615" marB="0">
                    <a:lnB>
                      <a:noFill/>
                    </a:lnB>
                  </a:tcPr>
                </a:tc>
                <a:tc>
                  <a:txBody>
                    <a:bodyPr/>
                    <a:lstStyle/>
                    <a:p>
                      <a:pPr marL="635" algn="ctr">
                        <a:lnSpc>
                          <a:spcPct val="100000"/>
                        </a:lnSpc>
                        <a:spcBef>
                          <a:spcPts val="745"/>
                        </a:spcBef>
                      </a:pPr>
                      <a:r>
                        <a:rPr sz="1800" spc="-10" baseline="0" dirty="0">
                          <a:solidFill>
                            <a:srgbClr val="515254"/>
                          </a:solidFill>
                          <a:latin typeface="+mj-lt"/>
                          <a:cs typeface="Tahoma"/>
                        </a:rPr>
                        <a:t>per</a:t>
                      </a:r>
                      <a:r>
                        <a:rPr sz="1800" spc="-114" baseline="0" dirty="0">
                          <a:solidFill>
                            <a:srgbClr val="515254"/>
                          </a:solidFill>
                          <a:latin typeface="+mj-lt"/>
                          <a:cs typeface="Tahoma"/>
                        </a:rPr>
                        <a:t> </a:t>
                      </a:r>
                      <a:r>
                        <a:rPr sz="1800" spc="-25" baseline="0" dirty="0">
                          <a:solidFill>
                            <a:srgbClr val="515254"/>
                          </a:solidFill>
                          <a:latin typeface="+mj-lt"/>
                          <a:cs typeface="Tahoma"/>
                        </a:rPr>
                        <a:t>day</a:t>
                      </a:r>
                      <a:endParaRPr sz="1800" baseline="0" dirty="0">
                        <a:latin typeface="+mj-lt"/>
                        <a:cs typeface="Tahoma"/>
                      </a:endParaRPr>
                    </a:p>
                  </a:txBody>
                  <a:tcPr marL="0" marR="0" marT="94615" marB="0">
                    <a:lnB>
                      <a:noFill/>
                    </a:lnB>
                  </a:tcPr>
                </a:tc>
                <a:tc>
                  <a:txBody>
                    <a:bodyPr/>
                    <a:lstStyle/>
                    <a:p>
                      <a:pPr marL="742950" algn="ctr">
                        <a:lnSpc>
                          <a:spcPct val="100000"/>
                        </a:lnSpc>
                        <a:spcBef>
                          <a:spcPts val="745"/>
                        </a:spcBef>
                      </a:pPr>
                      <a:r>
                        <a:rPr sz="1800" spc="-10" baseline="0" dirty="0">
                          <a:solidFill>
                            <a:srgbClr val="515254"/>
                          </a:solidFill>
                          <a:latin typeface="+mj-lt"/>
                          <a:cs typeface="Tahoma"/>
                        </a:rPr>
                        <a:t>per</a:t>
                      </a:r>
                      <a:r>
                        <a:rPr sz="1800" spc="-114" baseline="0" dirty="0">
                          <a:solidFill>
                            <a:srgbClr val="515254"/>
                          </a:solidFill>
                          <a:latin typeface="+mj-lt"/>
                          <a:cs typeface="Tahoma"/>
                        </a:rPr>
                        <a:t> </a:t>
                      </a:r>
                      <a:r>
                        <a:rPr sz="1800" spc="-25" baseline="0" dirty="0">
                          <a:solidFill>
                            <a:srgbClr val="515254"/>
                          </a:solidFill>
                          <a:latin typeface="+mj-lt"/>
                          <a:cs typeface="Tahoma"/>
                        </a:rPr>
                        <a:t>day</a:t>
                      </a:r>
                      <a:endParaRPr sz="1800" baseline="0" dirty="0">
                        <a:latin typeface="+mj-lt"/>
                        <a:cs typeface="Tahoma"/>
                      </a:endParaRPr>
                    </a:p>
                  </a:txBody>
                  <a:tcPr marL="0" marR="0" marT="94615" marB="0">
                    <a:lnB>
                      <a:noFill/>
                    </a:lnB>
                  </a:tcPr>
                </a:tc>
                <a:extLst>
                  <a:ext uri="{0D108BD9-81ED-4DB2-BD59-A6C34878D82A}">
                    <a16:rowId xmlns:a16="http://schemas.microsoft.com/office/drawing/2014/main" val="10001"/>
                  </a:ext>
                </a:extLst>
              </a:tr>
              <a:tr h="509270">
                <a:tc>
                  <a:txBody>
                    <a:bodyPr/>
                    <a:lstStyle/>
                    <a:p>
                      <a:pPr marL="467995" algn="ctr">
                        <a:lnSpc>
                          <a:spcPts val="2120"/>
                        </a:lnSpc>
                      </a:pPr>
                      <a:r>
                        <a:rPr sz="1800" spc="-10" baseline="0" dirty="0">
                          <a:solidFill>
                            <a:srgbClr val="515254"/>
                          </a:solidFill>
                          <a:latin typeface="+mj-lt"/>
                          <a:cs typeface="Tahoma"/>
                        </a:rPr>
                        <a:t>period</a:t>
                      </a:r>
                      <a:endParaRPr sz="1800" baseline="0" dirty="0">
                        <a:latin typeface="+mj-lt"/>
                        <a:cs typeface="Tahoma"/>
                      </a:endParaRPr>
                    </a:p>
                  </a:txBody>
                  <a:tcPr marL="0" marR="0" marT="0" marB="0">
                    <a:lnL>
                      <a:noFill/>
                    </a:lnL>
                    <a:lnR>
                      <a:noFill/>
                    </a:lnR>
                    <a:lnT>
                      <a:noFill/>
                    </a:lnT>
                    <a:lnB w="12700">
                      <a:noFill/>
                      <a:prstDash val="solid"/>
                    </a:lnB>
                    <a:lnTlToBr w="12700" cmpd="sng">
                      <a:noFill/>
                      <a:prstDash val="solid"/>
                    </a:lnTlToBr>
                    <a:lnBlToTr w="12700" cmpd="sng">
                      <a:noFill/>
                      <a:prstDash val="solid"/>
                    </a:lnBlToTr>
                  </a:tcPr>
                </a:tc>
                <a:tc>
                  <a:txBody>
                    <a:bodyPr/>
                    <a:lstStyle/>
                    <a:p>
                      <a:pPr>
                        <a:lnSpc>
                          <a:spcPct val="100000"/>
                        </a:lnSpc>
                      </a:pPr>
                      <a:endParaRPr sz="2300" baseline="0">
                        <a:latin typeface="+mj-lt"/>
                        <a:cs typeface="Times New Roman"/>
                      </a:endParaRPr>
                    </a:p>
                  </a:txBody>
                  <a:tcPr marL="0" marR="0" marT="0" marB="0">
                    <a:lnL>
                      <a:noFill/>
                    </a:lnL>
                    <a:lnR>
                      <a:noFill/>
                    </a:lnR>
                    <a:lnT>
                      <a:noFill/>
                    </a:lnT>
                    <a:lnB w="12700">
                      <a:noFill/>
                      <a:prstDash val="solid"/>
                    </a:lnB>
                    <a:lnTlToBr w="12700" cmpd="sng">
                      <a:noFill/>
                      <a:prstDash val="solid"/>
                    </a:lnTlToBr>
                    <a:lnBlToTr w="12700" cmpd="sng">
                      <a:noFill/>
                      <a:prstDash val="solid"/>
                    </a:lnBlToTr>
                  </a:tcPr>
                </a:tc>
                <a:tc>
                  <a:txBody>
                    <a:bodyPr/>
                    <a:lstStyle/>
                    <a:p>
                      <a:pPr>
                        <a:lnSpc>
                          <a:spcPct val="100000"/>
                        </a:lnSpc>
                      </a:pPr>
                      <a:endParaRPr sz="2300" baseline="0" dirty="0">
                        <a:latin typeface="+mj-lt"/>
                        <a:cs typeface="Times New Roman"/>
                      </a:endParaRPr>
                    </a:p>
                  </a:txBody>
                  <a:tcPr marL="0" marR="0" marT="0" marB="0">
                    <a:lnL>
                      <a:noFill/>
                    </a:lnL>
                    <a:lnR>
                      <a:noFill/>
                    </a:lnR>
                    <a:lnT>
                      <a:noFill/>
                    </a:lnT>
                    <a:lnB w="12700">
                      <a:noFill/>
                      <a:prstDash val="solid"/>
                    </a:lnB>
                    <a:lnTlToBr w="12700" cmpd="sng">
                      <a:noFill/>
                      <a:prstDash val="solid"/>
                    </a:lnTlToBr>
                    <a:lnBlToTr w="12700" cmpd="sng">
                      <a:noFill/>
                      <a:prstDash val="solid"/>
                    </a:lnBlToTr>
                  </a:tcPr>
                </a:tc>
                <a:tc>
                  <a:txBody>
                    <a:bodyPr/>
                    <a:lstStyle/>
                    <a:p>
                      <a:pPr>
                        <a:lnSpc>
                          <a:spcPct val="100000"/>
                        </a:lnSpc>
                      </a:pPr>
                      <a:endParaRPr sz="2300" baseline="0" dirty="0">
                        <a:latin typeface="+mj-lt"/>
                        <a:cs typeface="Times New Roman"/>
                      </a:endParaRPr>
                    </a:p>
                  </a:txBody>
                  <a:tcPr marL="0" marR="0" marT="0" marB="0">
                    <a:lnL>
                      <a:noFill/>
                    </a:lnL>
                    <a:lnR>
                      <a:noFill/>
                    </a:lnR>
                    <a:lnT>
                      <a:noFill/>
                    </a:lnT>
                    <a:lnB w="12700">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sp>
        <p:nvSpPr>
          <p:cNvPr id="16" name="object 16"/>
          <p:cNvSpPr txBox="1"/>
          <p:nvPr/>
        </p:nvSpPr>
        <p:spPr>
          <a:xfrm>
            <a:off x="1624035" y="6501737"/>
            <a:ext cx="148272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Out</a:t>
            </a:r>
            <a:r>
              <a:rPr sz="1800" spc="40" dirty="0">
                <a:solidFill>
                  <a:srgbClr val="515254"/>
                </a:solidFill>
                <a:latin typeface="Arial"/>
                <a:cs typeface="Arial"/>
              </a:rPr>
              <a:t> </a:t>
            </a:r>
            <a:r>
              <a:rPr sz="1800" spc="60" dirty="0">
                <a:solidFill>
                  <a:srgbClr val="515254"/>
                </a:solidFill>
                <a:latin typeface="Arial"/>
                <a:cs typeface="Arial"/>
              </a:rPr>
              <a:t>of</a:t>
            </a:r>
            <a:r>
              <a:rPr sz="1800" spc="45" dirty="0">
                <a:solidFill>
                  <a:srgbClr val="515254"/>
                </a:solidFill>
                <a:latin typeface="Arial"/>
                <a:cs typeface="Arial"/>
              </a:rPr>
              <a:t> Pocket</a:t>
            </a:r>
            <a:endParaRPr sz="1800" dirty="0">
              <a:latin typeface="Arial"/>
              <a:cs typeface="Arial"/>
            </a:endParaRPr>
          </a:p>
        </p:txBody>
      </p:sp>
      <p:sp>
        <p:nvSpPr>
          <p:cNvPr id="21" name="object 5"/>
          <p:cNvSpPr txBox="1">
            <a:spLocks/>
          </p:cNvSpPr>
          <p:nvPr/>
        </p:nvSpPr>
        <p:spPr>
          <a:xfrm>
            <a:off x="736600" y="229178"/>
            <a:ext cx="15011400" cy="1479892"/>
          </a:xfrm>
          <a:prstGeom prst="rect">
            <a:avLst/>
          </a:prstGeom>
        </p:spPr>
        <p:txBody>
          <a:bodyPr vert="horz" wrap="square" lIns="0" tIns="0" rIns="0" bIns="0" rtlCol="0" anchor="ctr">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5400" spc="-150" dirty="0">
                <a:solidFill>
                  <a:srgbClr val="062F6E"/>
                </a:solidFill>
              </a:rPr>
              <a:t>Medicare Beneficiaries Need Protection!</a:t>
            </a:r>
          </a:p>
          <a:p>
            <a:pPr>
              <a:spcBef>
                <a:spcPts val="505"/>
              </a:spcBef>
            </a:pPr>
            <a:r>
              <a:rPr lang="en-US" sz="3800" b="0" spc="-40" dirty="0">
                <a:solidFill>
                  <a:srgbClr val="062F6E"/>
                </a:solidFill>
                <a:latin typeface="+mj-lt"/>
                <a:cs typeface="Tahoma"/>
              </a:rPr>
              <a:t>Part A — Hospital Insurance</a:t>
            </a:r>
            <a:endParaRPr lang="en-US" sz="3800" b="0" dirty="0">
              <a:solidFill>
                <a:srgbClr val="062F6E"/>
              </a:solidFill>
              <a:latin typeface="+mj-lt"/>
              <a:cs typeface="Tahoma"/>
            </a:endParaRPr>
          </a:p>
        </p:txBody>
      </p:sp>
      <p:sp>
        <p:nvSpPr>
          <p:cNvPr id="23" name="Rectangle 22"/>
          <p:cNvSpPr/>
          <p:nvPr/>
        </p:nvSpPr>
        <p:spPr>
          <a:xfrm>
            <a:off x="4836815" y="2507401"/>
            <a:ext cx="2177876" cy="1630921"/>
          </a:xfrm>
          <a:prstGeom prst="rect">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7491415" y="2496025"/>
            <a:ext cx="2177876" cy="1630921"/>
          </a:xfrm>
          <a:prstGeom prst="rect">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10097288" y="2496025"/>
            <a:ext cx="2177876" cy="1630921"/>
          </a:xfrm>
          <a:prstGeom prst="rect">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12778510" y="2496025"/>
            <a:ext cx="2177876" cy="1630921"/>
          </a:xfrm>
          <a:prstGeom prst="rect">
            <a:avLst/>
          </a:prstGeom>
          <a:no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ject 4"/>
          <p:cNvSpPr/>
          <p:nvPr/>
        </p:nvSpPr>
        <p:spPr>
          <a:xfrm>
            <a:off x="1346200" y="4268917"/>
            <a:ext cx="13738861" cy="74465"/>
          </a:xfrm>
          <a:custGeom>
            <a:avLst/>
            <a:gdLst/>
            <a:ahLst/>
            <a:cxnLst/>
            <a:rect l="l" t="t" r="r" b="b"/>
            <a:pathLst>
              <a:path w="10337800">
                <a:moveTo>
                  <a:pt x="0" y="0"/>
                </a:moveTo>
                <a:lnTo>
                  <a:pt x="10337800" y="0"/>
                </a:lnTo>
              </a:path>
            </a:pathLst>
          </a:custGeom>
          <a:ln w="12700">
            <a:solidFill>
              <a:srgbClr val="515254"/>
            </a:solidFill>
          </a:ln>
        </p:spPr>
        <p:txBody>
          <a:bodyPr wrap="square" lIns="0" tIns="0" rIns="0" bIns="0" rtlCol="0"/>
          <a:lstStyle/>
          <a:p>
            <a:endParaRPr/>
          </a:p>
        </p:txBody>
      </p:sp>
      <p:sp>
        <p:nvSpPr>
          <p:cNvPr id="27" name="object 4"/>
          <p:cNvSpPr/>
          <p:nvPr/>
        </p:nvSpPr>
        <p:spPr>
          <a:xfrm flipV="1">
            <a:off x="1346200" y="5784062"/>
            <a:ext cx="13738861" cy="57244"/>
          </a:xfrm>
          <a:custGeom>
            <a:avLst/>
            <a:gdLst/>
            <a:ahLst/>
            <a:cxnLst/>
            <a:rect l="l" t="t" r="r" b="b"/>
            <a:pathLst>
              <a:path w="10337800">
                <a:moveTo>
                  <a:pt x="0" y="0"/>
                </a:moveTo>
                <a:lnTo>
                  <a:pt x="10337800" y="0"/>
                </a:lnTo>
              </a:path>
            </a:pathLst>
          </a:custGeom>
          <a:ln w="12700">
            <a:solidFill>
              <a:srgbClr val="515254"/>
            </a:solidFill>
          </a:ln>
        </p:spPr>
        <p:txBody>
          <a:bodyPr wrap="square" lIns="0" tIns="0" rIns="0" bIns="0" rtlCol="0"/>
          <a:lstStyle/>
          <a:p>
            <a:endParaRPr/>
          </a:p>
        </p:txBody>
      </p:sp>
      <mc:AlternateContent xmlns:mc="http://schemas.openxmlformats.org/markup-compatibility/2006" xmlns:a14="http://schemas.microsoft.com/office/drawing/2010/main">
        <mc:Choice Requires="a14">
          <p:sp>
            <p:nvSpPr>
              <p:cNvPr id="28" name="TextBox 27"/>
              <p:cNvSpPr txBox="1"/>
              <p:nvPr/>
            </p:nvSpPr>
            <p:spPr>
              <a:xfrm>
                <a:off x="5003800" y="6096000"/>
                <a:ext cx="10134600" cy="1213153"/>
              </a:xfrm>
              <a:prstGeom prst="rect">
                <a:avLst/>
              </a:prstGeom>
              <a:noFill/>
            </p:spPr>
            <p:txBody>
              <a:bodyPr wrap="square" rtlCol="0">
                <a:spAutoFit/>
              </a:bodyPr>
              <a:lstStyle/>
              <a:p>
                <a:pPr marL="12700">
                  <a:spcBef>
                    <a:spcPts val="100"/>
                  </a:spcBef>
                </a:pPr>
                <a:r>
                  <a:rPr lang="en-US" sz="1600" dirty="0">
                    <a:latin typeface="Cambria Math" panose="02040503050406030204" pitchFamily="18" charset="0"/>
                  </a:rPr>
                  <a:t>1</a:t>
                </a:r>
                <a:r>
                  <a:rPr lang="en-US" dirty="0">
                    <a:solidFill>
                      <a:srgbClr val="515254"/>
                    </a:solidFill>
                    <a:latin typeface="Arial"/>
                    <a:cs typeface="Arial"/>
                  </a:rPr>
                  <a:t>After exhausting your lifetime reserve days, you will be responsible for the full costs of every day you spend in the hospital.</a:t>
                </a:r>
              </a:p>
              <a:p>
                <a:endParaRPr lang="en-US" dirty="0"/>
              </a:p>
              <a:p>
                <a:pPr marL="12700">
                  <a:spcBef>
                    <a:spcPts val="100"/>
                  </a:spcBef>
                </a:pPr>
                <a14:m>
                  <m:oMath xmlns:m="http://schemas.openxmlformats.org/officeDocument/2006/math">
                    <m:r>
                      <a:rPr lang="en-US" sz="1600" i="1" dirty="0" smtClean="0">
                        <a:latin typeface="Cambria Math" panose="02040503050406030204" pitchFamily="18" charset="0"/>
                      </a:rPr>
                      <m:t>2</m:t>
                    </m:r>
                  </m:oMath>
                </a14:m>
                <a:r>
                  <a:rPr lang="en-US" dirty="0">
                    <a:solidFill>
                      <a:srgbClr val="515254"/>
                    </a:solidFill>
                    <a:latin typeface="Arial"/>
                    <a:cs typeface="Arial"/>
                  </a:rPr>
                  <a:t>After 100 days, you will be responsible for the full cost of all additional days in the facility.</a:t>
                </a:r>
              </a:p>
            </p:txBody>
          </p:sp>
        </mc:Choice>
        <mc:Fallback xmlns="">
          <p:sp>
            <p:nvSpPr>
              <p:cNvPr id="28" name="TextBox 27"/>
              <p:cNvSpPr txBox="1">
                <a:spLocks noRot="1" noChangeAspect="1" noMove="1" noResize="1" noEditPoints="1" noAdjustHandles="1" noChangeArrowheads="1" noChangeShapeType="1" noTextEdit="1"/>
              </p:cNvSpPr>
              <p:nvPr/>
            </p:nvSpPr>
            <p:spPr>
              <a:xfrm>
                <a:off x="5003800" y="6096000"/>
                <a:ext cx="10134600" cy="1213153"/>
              </a:xfrm>
              <a:prstGeom prst="rect">
                <a:avLst/>
              </a:prstGeom>
              <a:blipFill>
                <a:blip r:embed="rId3"/>
                <a:stretch>
                  <a:fillRect l="-421" t="-2513" r="-60" b="-7538"/>
                </a:stretch>
              </a:blipFill>
            </p:spPr>
            <p:txBody>
              <a:bodyPr/>
              <a:lstStyle/>
              <a:p>
                <a:r>
                  <a:rPr lang="en-US">
                    <a:noFill/>
                  </a:rPr>
                  <a:t> </a:t>
                </a:r>
              </a:p>
            </p:txBody>
          </p:sp>
        </mc:Fallback>
      </mc:AlternateContent>
    </p:spTree>
    <p:extLst>
      <p:ext uri="{BB962C8B-B14F-4D97-AF65-F5344CB8AC3E}">
        <p14:creationId xmlns:p14="http://schemas.microsoft.com/office/powerpoint/2010/main" val="1723563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p:nvPr/>
        </p:nvSpPr>
        <p:spPr>
          <a:xfrm>
            <a:off x="3206373" y="4876800"/>
            <a:ext cx="1603194" cy="289823"/>
          </a:xfrm>
          <a:prstGeom prst="rect">
            <a:avLst/>
          </a:prstGeom>
        </p:spPr>
        <p:txBody>
          <a:bodyPr vert="horz" wrap="square" lIns="0" tIns="12700" rIns="0" bIns="0" rtlCol="0">
            <a:spAutoFit/>
          </a:bodyPr>
          <a:lstStyle/>
          <a:p>
            <a:pPr marL="12700" algn="ctr">
              <a:lnSpc>
                <a:spcPct val="100000"/>
              </a:lnSpc>
              <a:spcBef>
                <a:spcPts val="100"/>
              </a:spcBef>
            </a:pPr>
            <a:r>
              <a:rPr b="1" spc="-25" dirty="0">
                <a:solidFill>
                  <a:srgbClr val="515254"/>
                </a:solidFill>
                <a:latin typeface="+mj-lt"/>
                <a:cs typeface="Tahoma"/>
              </a:rPr>
              <a:t>Office</a:t>
            </a:r>
            <a:r>
              <a:rPr b="1" spc="-125" dirty="0">
                <a:solidFill>
                  <a:srgbClr val="515254"/>
                </a:solidFill>
                <a:latin typeface="+mj-lt"/>
                <a:cs typeface="Tahoma"/>
              </a:rPr>
              <a:t> </a:t>
            </a:r>
            <a:r>
              <a:rPr b="1" spc="-10" dirty="0">
                <a:solidFill>
                  <a:srgbClr val="515254"/>
                </a:solidFill>
                <a:latin typeface="+mj-lt"/>
                <a:cs typeface="Tahoma"/>
              </a:rPr>
              <a:t>Visits</a:t>
            </a:r>
            <a:endParaRPr b="1" dirty="0">
              <a:latin typeface="+mj-lt"/>
              <a:cs typeface="Tahoma"/>
            </a:endParaRPr>
          </a:p>
        </p:txBody>
      </p:sp>
      <p:sp>
        <p:nvSpPr>
          <p:cNvPr id="7" name="object 7"/>
          <p:cNvSpPr txBox="1"/>
          <p:nvPr/>
        </p:nvSpPr>
        <p:spPr>
          <a:xfrm>
            <a:off x="5628385" y="4876800"/>
            <a:ext cx="2039620" cy="289823"/>
          </a:xfrm>
          <a:prstGeom prst="rect">
            <a:avLst/>
          </a:prstGeom>
        </p:spPr>
        <p:txBody>
          <a:bodyPr vert="horz" wrap="square" lIns="0" tIns="12700" rIns="0" bIns="0" rtlCol="0">
            <a:spAutoFit/>
          </a:bodyPr>
          <a:lstStyle/>
          <a:p>
            <a:pPr marL="12700" algn="ctr">
              <a:lnSpc>
                <a:spcPct val="100000"/>
              </a:lnSpc>
              <a:spcBef>
                <a:spcPts val="100"/>
              </a:spcBef>
            </a:pPr>
            <a:r>
              <a:rPr b="1" dirty="0">
                <a:solidFill>
                  <a:srgbClr val="515254"/>
                </a:solidFill>
                <a:latin typeface="+mj-lt"/>
                <a:cs typeface="Tahoma"/>
              </a:rPr>
              <a:t>E.R.</a:t>
            </a:r>
            <a:r>
              <a:rPr b="1" spc="-70" dirty="0">
                <a:solidFill>
                  <a:srgbClr val="515254"/>
                </a:solidFill>
                <a:latin typeface="+mj-lt"/>
                <a:cs typeface="Tahoma"/>
              </a:rPr>
              <a:t> </a:t>
            </a:r>
            <a:r>
              <a:rPr b="1" spc="-100" dirty="0">
                <a:solidFill>
                  <a:srgbClr val="515254"/>
                </a:solidFill>
                <a:latin typeface="+mj-lt"/>
                <a:cs typeface="Tahoma"/>
              </a:rPr>
              <a:t>/</a:t>
            </a:r>
            <a:r>
              <a:rPr b="1" spc="-70" dirty="0">
                <a:solidFill>
                  <a:srgbClr val="515254"/>
                </a:solidFill>
                <a:latin typeface="+mj-lt"/>
                <a:cs typeface="Tahoma"/>
              </a:rPr>
              <a:t> </a:t>
            </a:r>
            <a:r>
              <a:rPr b="1" spc="-25" dirty="0">
                <a:solidFill>
                  <a:srgbClr val="515254"/>
                </a:solidFill>
                <a:latin typeface="+mj-lt"/>
                <a:cs typeface="Tahoma"/>
              </a:rPr>
              <a:t>Urgent</a:t>
            </a:r>
            <a:r>
              <a:rPr b="1" spc="-65" dirty="0">
                <a:solidFill>
                  <a:srgbClr val="515254"/>
                </a:solidFill>
                <a:latin typeface="+mj-lt"/>
                <a:cs typeface="Tahoma"/>
              </a:rPr>
              <a:t> </a:t>
            </a:r>
            <a:r>
              <a:rPr b="1" spc="-20" dirty="0">
                <a:solidFill>
                  <a:srgbClr val="515254"/>
                </a:solidFill>
                <a:latin typeface="+mj-lt"/>
                <a:cs typeface="Tahoma"/>
              </a:rPr>
              <a:t>Care</a:t>
            </a:r>
            <a:endParaRPr b="1">
              <a:latin typeface="+mj-lt"/>
              <a:cs typeface="Tahoma"/>
            </a:endParaRPr>
          </a:p>
        </p:txBody>
      </p:sp>
      <p:sp>
        <p:nvSpPr>
          <p:cNvPr id="8" name="object 8"/>
          <p:cNvSpPr txBox="1"/>
          <p:nvPr/>
        </p:nvSpPr>
        <p:spPr>
          <a:xfrm>
            <a:off x="8486823" y="4876800"/>
            <a:ext cx="1075055" cy="289823"/>
          </a:xfrm>
          <a:prstGeom prst="rect">
            <a:avLst/>
          </a:prstGeom>
        </p:spPr>
        <p:txBody>
          <a:bodyPr vert="horz" wrap="square" lIns="0" tIns="12700" rIns="0" bIns="0" rtlCol="0">
            <a:spAutoFit/>
          </a:bodyPr>
          <a:lstStyle/>
          <a:p>
            <a:pPr marL="12700" algn="ctr">
              <a:lnSpc>
                <a:spcPct val="100000"/>
              </a:lnSpc>
              <a:spcBef>
                <a:spcPts val="100"/>
              </a:spcBef>
            </a:pPr>
            <a:r>
              <a:rPr b="1" spc="-10" dirty="0">
                <a:solidFill>
                  <a:srgbClr val="515254"/>
                </a:solidFill>
                <a:latin typeface="+mj-lt"/>
                <a:cs typeface="Tahoma"/>
              </a:rPr>
              <a:t>Surgeons</a:t>
            </a:r>
            <a:endParaRPr b="1" dirty="0">
              <a:latin typeface="+mj-lt"/>
              <a:cs typeface="Tahoma"/>
            </a:endParaRPr>
          </a:p>
        </p:txBody>
      </p:sp>
      <p:sp>
        <p:nvSpPr>
          <p:cNvPr id="9" name="object 9"/>
          <p:cNvSpPr txBox="1"/>
          <p:nvPr/>
        </p:nvSpPr>
        <p:spPr>
          <a:xfrm>
            <a:off x="10675303" y="4876800"/>
            <a:ext cx="1714500" cy="289823"/>
          </a:xfrm>
          <a:prstGeom prst="rect">
            <a:avLst/>
          </a:prstGeom>
        </p:spPr>
        <p:txBody>
          <a:bodyPr vert="horz" wrap="square" lIns="0" tIns="12700" rIns="0" bIns="0" rtlCol="0">
            <a:spAutoFit/>
          </a:bodyPr>
          <a:lstStyle/>
          <a:p>
            <a:pPr marL="12700" algn="ctr">
              <a:lnSpc>
                <a:spcPct val="100000"/>
              </a:lnSpc>
              <a:spcBef>
                <a:spcPts val="100"/>
              </a:spcBef>
            </a:pPr>
            <a:r>
              <a:rPr b="1" dirty="0">
                <a:solidFill>
                  <a:srgbClr val="515254"/>
                </a:solidFill>
                <a:latin typeface="+mj-lt"/>
                <a:cs typeface="Tahoma"/>
              </a:rPr>
              <a:t>Radiology</a:t>
            </a:r>
            <a:r>
              <a:rPr b="1" spc="-160" dirty="0">
                <a:solidFill>
                  <a:srgbClr val="515254"/>
                </a:solidFill>
                <a:latin typeface="+mj-lt"/>
                <a:cs typeface="Tahoma"/>
              </a:rPr>
              <a:t> </a:t>
            </a:r>
            <a:r>
              <a:rPr b="1" spc="-20" dirty="0">
                <a:solidFill>
                  <a:srgbClr val="515254"/>
                </a:solidFill>
                <a:latin typeface="+mj-lt"/>
                <a:cs typeface="Tahoma"/>
              </a:rPr>
              <a:t>Labs</a:t>
            </a:r>
            <a:endParaRPr b="1">
              <a:latin typeface="+mj-lt"/>
              <a:cs typeface="Tahoma"/>
            </a:endParaRPr>
          </a:p>
        </p:txBody>
      </p:sp>
      <p:sp>
        <p:nvSpPr>
          <p:cNvPr id="10" name="object 10"/>
          <p:cNvSpPr txBox="1"/>
          <p:nvPr/>
        </p:nvSpPr>
        <p:spPr>
          <a:xfrm>
            <a:off x="8951187" y="6705600"/>
            <a:ext cx="4968013" cy="351378"/>
          </a:xfrm>
          <a:prstGeom prst="rect">
            <a:avLst/>
          </a:prstGeom>
        </p:spPr>
        <p:txBody>
          <a:bodyPr vert="horz" wrap="square" lIns="0" tIns="12700" rIns="0" bIns="0" rtlCol="0">
            <a:spAutoFit/>
          </a:bodyPr>
          <a:lstStyle/>
          <a:p>
            <a:pPr marL="12700">
              <a:lnSpc>
                <a:spcPct val="100000"/>
              </a:lnSpc>
              <a:spcBef>
                <a:spcPts val="100"/>
              </a:spcBef>
            </a:pPr>
            <a:r>
              <a:rPr sz="2200" b="1" spc="-25" dirty="0">
                <a:solidFill>
                  <a:srgbClr val="0082CC"/>
                </a:solidFill>
                <a:latin typeface="+mj-lt"/>
                <a:cs typeface="Tahoma"/>
              </a:rPr>
              <a:t>Monthly</a:t>
            </a:r>
            <a:r>
              <a:rPr sz="2200" b="1" spc="-130" dirty="0">
                <a:solidFill>
                  <a:srgbClr val="0082CC"/>
                </a:solidFill>
                <a:latin typeface="+mj-lt"/>
                <a:cs typeface="Tahoma"/>
              </a:rPr>
              <a:t> </a:t>
            </a:r>
            <a:r>
              <a:rPr sz="2200" b="1" spc="-20" dirty="0">
                <a:solidFill>
                  <a:srgbClr val="0082CC"/>
                </a:solidFill>
                <a:latin typeface="+mj-lt"/>
                <a:cs typeface="Tahoma"/>
              </a:rPr>
              <a:t>Premium</a:t>
            </a:r>
            <a:r>
              <a:rPr sz="2200" b="1" spc="-105" dirty="0">
                <a:solidFill>
                  <a:srgbClr val="0082CC"/>
                </a:solidFill>
                <a:latin typeface="+mj-lt"/>
                <a:cs typeface="Tahoma"/>
              </a:rPr>
              <a:t> </a:t>
            </a:r>
            <a:r>
              <a:rPr sz="2200" b="1" spc="-290" dirty="0">
                <a:solidFill>
                  <a:srgbClr val="0082CC"/>
                </a:solidFill>
                <a:latin typeface="+mj-lt"/>
                <a:cs typeface="Tahoma"/>
              </a:rPr>
              <a:t>=</a:t>
            </a:r>
            <a:r>
              <a:rPr sz="2200" b="1" spc="-80" dirty="0">
                <a:solidFill>
                  <a:srgbClr val="0082CC"/>
                </a:solidFill>
                <a:latin typeface="+mj-lt"/>
                <a:cs typeface="Tahoma"/>
              </a:rPr>
              <a:t> </a:t>
            </a:r>
            <a:r>
              <a:rPr sz="2200" b="1" spc="-65" dirty="0">
                <a:solidFill>
                  <a:srgbClr val="0082CC"/>
                </a:solidFill>
                <a:latin typeface="+mj-lt"/>
                <a:cs typeface="Tahoma"/>
              </a:rPr>
              <a:t>Typically</a:t>
            </a:r>
            <a:r>
              <a:rPr sz="2200" b="1" spc="-105" dirty="0">
                <a:solidFill>
                  <a:srgbClr val="0082CC"/>
                </a:solidFill>
                <a:latin typeface="+mj-lt"/>
                <a:cs typeface="Tahoma"/>
              </a:rPr>
              <a:t> </a:t>
            </a:r>
            <a:r>
              <a:rPr sz="2200" b="1" spc="-10" dirty="0">
                <a:solidFill>
                  <a:srgbClr val="0082CC"/>
                </a:solidFill>
                <a:latin typeface="+mj-lt"/>
                <a:cs typeface="Tahoma"/>
              </a:rPr>
              <a:t>$</a:t>
            </a:r>
            <a:r>
              <a:rPr lang="en-US" sz="2200" b="1" spc="-10" dirty="0">
                <a:solidFill>
                  <a:srgbClr val="0082CC"/>
                </a:solidFill>
                <a:latin typeface="+mj-lt"/>
                <a:cs typeface="Tahoma"/>
              </a:rPr>
              <a:t>202.9</a:t>
            </a:r>
            <a:r>
              <a:rPr sz="2200" b="1" spc="-10" dirty="0">
                <a:solidFill>
                  <a:srgbClr val="0082CC"/>
                </a:solidFill>
                <a:latin typeface="+mj-lt"/>
                <a:cs typeface="Tahoma"/>
              </a:rPr>
              <a:t>0</a:t>
            </a:r>
            <a:endParaRPr sz="2200" b="1" dirty="0">
              <a:solidFill>
                <a:srgbClr val="0082CC"/>
              </a:solidFill>
              <a:latin typeface="+mj-lt"/>
              <a:cs typeface="Tahoma"/>
            </a:endParaRPr>
          </a:p>
        </p:txBody>
      </p:sp>
      <p:grpSp>
        <p:nvGrpSpPr>
          <p:cNvPr id="11" name="object 11"/>
          <p:cNvGrpSpPr/>
          <p:nvPr/>
        </p:nvGrpSpPr>
        <p:grpSpPr>
          <a:xfrm>
            <a:off x="2768231" y="2241421"/>
            <a:ext cx="10004340" cy="2479764"/>
            <a:chOff x="2449460" y="2475859"/>
            <a:chExt cx="10641882" cy="2637790"/>
          </a:xfrm>
        </p:grpSpPr>
        <p:pic>
          <p:nvPicPr>
            <p:cNvPr id="12" name="object 12"/>
            <p:cNvPicPr/>
            <p:nvPr/>
          </p:nvPicPr>
          <p:blipFill>
            <a:blip r:embed="rId2" cstate="print"/>
            <a:stretch>
              <a:fillRect/>
            </a:stretch>
          </p:blipFill>
          <p:spPr>
            <a:xfrm>
              <a:off x="2449461" y="2475864"/>
              <a:ext cx="2637485" cy="2637485"/>
            </a:xfrm>
            <a:prstGeom prst="rect">
              <a:avLst/>
            </a:prstGeom>
            <a:ln>
              <a:noFill/>
            </a:ln>
          </p:spPr>
        </p:pic>
        <p:sp>
          <p:nvSpPr>
            <p:cNvPr id="13" name="object 13"/>
            <p:cNvSpPr/>
            <p:nvPr/>
          </p:nvSpPr>
          <p:spPr>
            <a:xfrm>
              <a:off x="2449460" y="2475859"/>
              <a:ext cx="2637790" cy="2637790"/>
            </a:xfrm>
            <a:custGeom>
              <a:avLst/>
              <a:gdLst/>
              <a:ahLst/>
              <a:cxnLst/>
              <a:rect l="l" t="t" r="r" b="b"/>
              <a:pathLst>
                <a:path w="2637790" h="2637790">
                  <a:moveTo>
                    <a:pt x="1318742" y="2637485"/>
                  </a:moveTo>
                  <a:lnTo>
                    <a:pt x="1367087" y="2636615"/>
                  </a:lnTo>
                  <a:lnTo>
                    <a:pt x="1414994" y="2634026"/>
                  </a:lnTo>
                  <a:lnTo>
                    <a:pt x="1462433" y="2629746"/>
                  </a:lnTo>
                  <a:lnTo>
                    <a:pt x="1509374" y="2623807"/>
                  </a:lnTo>
                  <a:lnTo>
                    <a:pt x="1555787" y="2616238"/>
                  </a:lnTo>
                  <a:lnTo>
                    <a:pt x="1601643" y="2607068"/>
                  </a:lnTo>
                  <a:lnTo>
                    <a:pt x="1646911" y="2596328"/>
                  </a:lnTo>
                  <a:lnTo>
                    <a:pt x="1691562" y="2584046"/>
                  </a:lnTo>
                  <a:lnTo>
                    <a:pt x="1735566" y="2570254"/>
                  </a:lnTo>
                  <a:lnTo>
                    <a:pt x="1778893" y="2554981"/>
                  </a:lnTo>
                  <a:lnTo>
                    <a:pt x="1821514" y="2538256"/>
                  </a:lnTo>
                  <a:lnTo>
                    <a:pt x="1863399" y="2520109"/>
                  </a:lnTo>
                  <a:lnTo>
                    <a:pt x="1904517" y="2500571"/>
                  </a:lnTo>
                  <a:lnTo>
                    <a:pt x="1944839" y="2479670"/>
                  </a:lnTo>
                  <a:lnTo>
                    <a:pt x="1984336" y="2457437"/>
                  </a:lnTo>
                  <a:lnTo>
                    <a:pt x="2022977" y="2433902"/>
                  </a:lnTo>
                  <a:lnTo>
                    <a:pt x="2060733" y="2409094"/>
                  </a:lnTo>
                  <a:lnTo>
                    <a:pt x="2097574" y="2383043"/>
                  </a:lnTo>
                  <a:lnTo>
                    <a:pt x="2133469" y="2355780"/>
                  </a:lnTo>
                  <a:lnTo>
                    <a:pt x="2168390" y="2327332"/>
                  </a:lnTo>
                  <a:lnTo>
                    <a:pt x="2202307" y="2297732"/>
                  </a:lnTo>
                  <a:lnTo>
                    <a:pt x="2235189" y="2267007"/>
                  </a:lnTo>
                  <a:lnTo>
                    <a:pt x="2267007" y="2235189"/>
                  </a:lnTo>
                  <a:lnTo>
                    <a:pt x="2297732" y="2202307"/>
                  </a:lnTo>
                  <a:lnTo>
                    <a:pt x="2327332" y="2168390"/>
                  </a:lnTo>
                  <a:lnTo>
                    <a:pt x="2355780" y="2133469"/>
                  </a:lnTo>
                  <a:lnTo>
                    <a:pt x="2383043" y="2097574"/>
                  </a:lnTo>
                  <a:lnTo>
                    <a:pt x="2409094" y="2060733"/>
                  </a:lnTo>
                  <a:lnTo>
                    <a:pt x="2433902" y="2022977"/>
                  </a:lnTo>
                  <a:lnTo>
                    <a:pt x="2457437" y="1984336"/>
                  </a:lnTo>
                  <a:lnTo>
                    <a:pt x="2479670" y="1944839"/>
                  </a:lnTo>
                  <a:lnTo>
                    <a:pt x="2500571" y="1904517"/>
                  </a:lnTo>
                  <a:lnTo>
                    <a:pt x="2520109" y="1863399"/>
                  </a:lnTo>
                  <a:lnTo>
                    <a:pt x="2538256" y="1821514"/>
                  </a:lnTo>
                  <a:lnTo>
                    <a:pt x="2554981" y="1778893"/>
                  </a:lnTo>
                  <a:lnTo>
                    <a:pt x="2570254" y="1735566"/>
                  </a:lnTo>
                  <a:lnTo>
                    <a:pt x="2584046" y="1691562"/>
                  </a:lnTo>
                  <a:lnTo>
                    <a:pt x="2596328" y="1646911"/>
                  </a:lnTo>
                  <a:lnTo>
                    <a:pt x="2607068" y="1601643"/>
                  </a:lnTo>
                  <a:lnTo>
                    <a:pt x="2616238" y="1555787"/>
                  </a:lnTo>
                  <a:lnTo>
                    <a:pt x="2623807" y="1509374"/>
                  </a:lnTo>
                  <a:lnTo>
                    <a:pt x="2629746" y="1462433"/>
                  </a:lnTo>
                  <a:lnTo>
                    <a:pt x="2634026" y="1414994"/>
                  </a:lnTo>
                  <a:lnTo>
                    <a:pt x="2636615" y="1367087"/>
                  </a:lnTo>
                  <a:lnTo>
                    <a:pt x="2637485" y="1318742"/>
                  </a:lnTo>
                  <a:lnTo>
                    <a:pt x="2636615" y="1270397"/>
                  </a:lnTo>
                  <a:lnTo>
                    <a:pt x="2634026" y="1222490"/>
                  </a:lnTo>
                  <a:lnTo>
                    <a:pt x="2629746" y="1175051"/>
                  </a:lnTo>
                  <a:lnTo>
                    <a:pt x="2623807" y="1128110"/>
                  </a:lnTo>
                  <a:lnTo>
                    <a:pt x="2616238" y="1081697"/>
                  </a:lnTo>
                  <a:lnTo>
                    <a:pt x="2607068" y="1035841"/>
                  </a:lnTo>
                  <a:lnTo>
                    <a:pt x="2596328" y="990573"/>
                  </a:lnTo>
                  <a:lnTo>
                    <a:pt x="2584046" y="945922"/>
                  </a:lnTo>
                  <a:lnTo>
                    <a:pt x="2570254" y="901918"/>
                  </a:lnTo>
                  <a:lnTo>
                    <a:pt x="2554981" y="858591"/>
                  </a:lnTo>
                  <a:lnTo>
                    <a:pt x="2538256" y="815970"/>
                  </a:lnTo>
                  <a:lnTo>
                    <a:pt x="2520109" y="774086"/>
                  </a:lnTo>
                  <a:lnTo>
                    <a:pt x="2500571" y="732967"/>
                  </a:lnTo>
                  <a:lnTo>
                    <a:pt x="2479670" y="692645"/>
                  </a:lnTo>
                  <a:lnTo>
                    <a:pt x="2457437" y="653148"/>
                  </a:lnTo>
                  <a:lnTo>
                    <a:pt x="2433902" y="614507"/>
                  </a:lnTo>
                  <a:lnTo>
                    <a:pt x="2409094" y="576751"/>
                  </a:lnTo>
                  <a:lnTo>
                    <a:pt x="2383043" y="539911"/>
                  </a:lnTo>
                  <a:lnTo>
                    <a:pt x="2355780" y="504015"/>
                  </a:lnTo>
                  <a:lnTo>
                    <a:pt x="2327332" y="469094"/>
                  </a:lnTo>
                  <a:lnTo>
                    <a:pt x="2297732" y="435177"/>
                  </a:lnTo>
                  <a:lnTo>
                    <a:pt x="2267007" y="402295"/>
                  </a:lnTo>
                  <a:lnTo>
                    <a:pt x="2235189" y="370477"/>
                  </a:lnTo>
                  <a:lnTo>
                    <a:pt x="2202307" y="339752"/>
                  </a:lnTo>
                  <a:lnTo>
                    <a:pt x="2168390" y="310152"/>
                  </a:lnTo>
                  <a:lnTo>
                    <a:pt x="2133469" y="281705"/>
                  </a:lnTo>
                  <a:lnTo>
                    <a:pt x="2097574" y="254441"/>
                  </a:lnTo>
                  <a:lnTo>
                    <a:pt x="2060733" y="228390"/>
                  </a:lnTo>
                  <a:lnTo>
                    <a:pt x="2022977" y="203582"/>
                  </a:lnTo>
                  <a:lnTo>
                    <a:pt x="1984336" y="180047"/>
                  </a:lnTo>
                  <a:lnTo>
                    <a:pt x="1944839" y="157814"/>
                  </a:lnTo>
                  <a:lnTo>
                    <a:pt x="1904517" y="136914"/>
                  </a:lnTo>
                  <a:lnTo>
                    <a:pt x="1863399" y="117375"/>
                  </a:lnTo>
                  <a:lnTo>
                    <a:pt x="1821514" y="99229"/>
                  </a:lnTo>
                  <a:lnTo>
                    <a:pt x="1778893" y="82504"/>
                  </a:lnTo>
                  <a:lnTo>
                    <a:pt x="1735566" y="67230"/>
                  </a:lnTo>
                  <a:lnTo>
                    <a:pt x="1691562" y="53438"/>
                  </a:lnTo>
                  <a:lnTo>
                    <a:pt x="1646911" y="41156"/>
                  </a:lnTo>
                  <a:lnTo>
                    <a:pt x="1601643" y="30416"/>
                  </a:lnTo>
                  <a:lnTo>
                    <a:pt x="1555787" y="21246"/>
                  </a:lnTo>
                  <a:lnTo>
                    <a:pt x="1509374" y="13677"/>
                  </a:lnTo>
                  <a:lnTo>
                    <a:pt x="1462433" y="7738"/>
                  </a:lnTo>
                  <a:lnTo>
                    <a:pt x="1414994" y="3459"/>
                  </a:lnTo>
                  <a:lnTo>
                    <a:pt x="1367087" y="869"/>
                  </a:lnTo>
                  <a:lnTo>
                    <a:pt x="1318742" y="0"/>
                  </a:lnTo>
                  <a:lnTo>
                    <a:pt x="1270397" y="869"/>
                  </a:lnTo>
                  <a:lnTo>
                    <a:pt x="1222490" y="3459"/>
                  </a:lnTo>
                  <a:lnTo>
                    <a:pt x="1175051" y="7738"/>
                  </a:lnTo>
                  <a:lnTo>
                    <a:pt x="1128110" y="13677"/>
                  </a:lnTo>
                  <a:lnTo>
                    <a:pt x="1081697" y="21246"/>
                  </a:lnTo>
                  <a:lnTo>
                    <a:pt x="1035841" y="30416"/>
                  </a:lnTo>
                  <a:lnTo>
                    <a:pt x="990573" y="41156"/>
                  </a:lnTo>
                  <a:lnTo>
                    <a:pt x="945922" y="53438"/>
                  </a:lnTo>
                  <a:lnTo>
                    <a:pt x="901918" y="67230"/>
                  </a:lnTo>
                  <a:lnTo>
                    <a:pt x="858591" y="82504"/>
                  </a:lnTo>
                  <a:lnTo>
                    <a:pt x="815970" y="99229"/>
                  </a:lnTo>
                  <a:lnTo>
                    <a:pt x="774086" y="117375"/>
                  </a:lnTo>
                  <a:lnTo>
                    <a:pt x="732967" y="136914"/>
                  </a:lnTo>
                  <a:lnTo>
                    <a:pt x="692645" y="157814"/>
                  </a:lnTo>
                  <a:lnTo>
                    <a:pt x="653148" y="180047"/>
                  </a:lnTo>
                  <a:lnTo>
                    <a:pt x="614507" y="203582"/>
                  </a:lnTo>
                  <a:lnTo>
                    <a:pt x="576751" y="228390"/>
                  </a:lnTo>
                  <a:lnTo>
                    <a:pt x="539911" y="254441"/>
                  </a:lnTo>
                  <a:lnTo>
                    <a:pt x="504015" y="281705"/>
                  </a:lnTo>
                  <a:lnTo>
                    <a:pt x="469094" y="310152"/>
                  </a:lnTo>
                  <a:lnTo>
                    <a:pt x="435177" y="339752"/>
                  </a:lnTo>
                  <a:lnTo>
                    <a:pt x="402295" y="370477"/>
                  </a:lnTo>
                  <a:lnTo>
                    <a:pt x="370477" y="402295"/>
                  </a:lnTo>
                  <a:lnTo>
                    <a:pt x="339752" y="435177"/>
                  </a:lnTo>
                  <a:lnTo>
                    <a:pt x="310152" y="469094"/>
                  </a:lnTo>
                  <a:lnTo>
                    <a:pt x="281705" y="504015"/>
                  </a:lnTo>
                  <a:lnTo>
                    <a:pt x="254441" y="539911"/>
                  </a:lnTo>
                  <a:lnTo>
                    <a:pt x="228390" y="576751"/>
                  </a:lnTo>
                  <a:lnTo>
                    <a:pt x="203582" y="614507"/>
                  </a:lnTo>
                  <a:lnTo>
                    <a:pt x="180047" y="653148"/>
                  </a:lnTo>
                  <a:lnTo>
                    <a:pt x="157814" y="692645"/>
                  </a:lnTo>
                  <a:lnTo>
                    <a:pt x="136914" y="732967"/>
                  </a:lnTo>
                  <a:lnTo>
                    <a:pt x="117375" y="774086"/>
                  </a:lnTo>
                  <a:lnTo>
                    <a:pt x="99229" y="815970"/>
                  </a:lnTo>
                  <a:lnTo>
                    <a:pt x="82504" y="858591"/>
                  </a:lnTo>
                  <a:lnTo>
                    <a:pt x="67230" y="901918"/>
                  </a:lnTo>
                  <a:lnTo>
                    <a:pt x="53438" y="945922"/>
                  </a:lnTo>
                  <a:lnTo>
                    <a:pt x="41156" y="990573"/>
                  </a:lnTo>
                  <a:lnTo>
                    <a:pt x="30416" y="1035841"/>
                  </a:lnTo>
                  <a:lnTo>
                    <a:pt x="21246" y="1081697"/>
                  </a:lnTo>
                  <a:lnTo>
                    <a:pt x="13677" y="1128110"/>
                  </a:lnTo>
                  <a:lnTo>
                    <a:pt x="7738" y="1175051"/>
                  </a:lnTo>
                  <a:lnTo>
                    <a:pt x="3459" y="1222490"/>
                  </a:lnTo>
                  <a:lnTo>
                    <a:pt x="869" y="1270397"/>
                  </a:lnTo>
                  <a:lnTo>
                    <a:pt x="0" y="1318742"/>
                  </a:lnTo>
                  <a:lnTo>
                    <a:pt x="869" y="1367087"/>
                  </a:lnTo>
                  <a:lnTo>
                    <a:pt x="3459" y="1414994"/>
                  </a:lnTo>
                  <a:lnTo>
                    <a:pt x="7738" y="1462433"/>
                  </a:lnTo>
                  <a:lnTo>
                    <a:pt x="13677" y="1509374"/>
                  </a:lnTo>
                  <a:lnTo>
                    <a:pt x="21246" y="1555787"/>
                  </a:lnTo>
                  <a:lnTo>
                    <a:pt x="30416" y="1601643"/>
                  </a:lnTo>
                  <a:lnTo>
                    <a:pt x="41156" y="1646911"/>
                  </a:lnTo>
                  <a:lnTo>
                    <a:pt x="53438" y="1691562"/>
                  </a:lnTo>
                  <a:lnTo>
                    <a:pt x="67230" y="1735566"/>
                  </a:lnTo>
                  <a:lnTo>
                    <a:pt x="82504" y="1778893"/>
                  </a:lnTo>
                  <a:lnTo>
                    <a:pt x="99229" y="1821514"/>
                  </a:lnTo>
                  <a:lnTo>
                    <a:pt x="117375" y="1863399"/>
                  </a:lnTo>
                  <a:lnTo>
                    <a:pt x="136914" y="1904517"/>
                  </a:lnTo>
                  <a:lnTo>
                    <a:pt x="157814" y="1944839"/>
                  </a:lnTo>
                  <a:lnTo>
                    <a:pt x="180047" y="1984336"/>
                  </a:lnTo>
                  <a:lnTo>
                    <a:pt x="203582" y="2022977"/>
                  </a:lnTo>
                  <a:lnTo>
                    <a:pt x="228390" y="2060733"/>
                  </a:lnTo>
                  <a:lnTo>
                    <a:pt x="254441" y="2097574"/>
                  </a:lnTo>
                  <a:lnTo>
                    <a:pt x="281705" y="2133469"/>
                  </a:lnTo>
                  <a:lnTo>
                    <a:pt x="310152" y="2168390"/>
                  </a:lnTo>
                  <a:lnTo>
                    <a:pt x="339752" y="2202307"/>
                  </a:lnTo>
                  <a:lnTo>
                    <a:pt x="370477" y="2235189"/>
                  </a:lnTo>
                  <a:lnTo>
                    <a:pt x="402295" y="2267007"/>
                  </a:lnTo>
                  <a:lnTo>
                    <a:pt x="435177" y="2297732"/>
                  </a:lnTo>
                  <a:lnTo>
                    <a:pt x="469094" y="2327332"/>
                  </a:lnTo>
                  <a:lnTo>
                    <a:pt x="504015" y="2355780"/>
                  </a:lnTo>
                  <a:lnTo>
                    <a:pt x="539911" y="2383043"/>
                  </a:lnTo>
                  <a:lnTo>
                    <a:pt x="576751" y="2409094"/>
                  </a:lnTo>
                  <a:lnTo>
                    <a:pt x="614507" y="2433902"/>
                  </a:lnTo>
                  <a:lnTo>
                    <a:pt x="653148" y="2457437"/>
                  </a:lnTo>
                  <a:lnTo>
                    <a:pt x="692645" y="2479670"/>
                  </a:lnTo>
                  <a:lnTo>
                    <a:pt x="732967" y="2500571"/>
                  </a:lnTo>
                  <a:lnTo>
                    <a:pt x="774086" y="2520109"/>
                  </a:lnTo>
                  <a:lnTo>
                    <a:pt x="815970" y="2538256"/>
                  </a:lnTo>
                  <a:lnTo>
                    <a:pt x="858591" y="2554981"/>
                  </a:lnTo>
                  <a:lnTo>
                    <a:pt x="901918" y="2570254"/>
                  </a:lnTo>
                  <a:lnTo>
                    <a:pt x="945922" y="2584046"/>
                  </a:lnTo>
                  <a:lnTo>
                    <a:pt x="990573" y="2596328"/>
                  </a:lnTo>
                  <a:lnTo>
                    <a:pt x="1035841" y="2607068"/>
                  </a:lnTo>
                  <a:lnTo>
                    <a:pt x="1081697" y="2616238"/>
                  </a:lnTo>
                  <a:lnTo>
                    <a:pt x="1128110" y="2623807"/>
                  </a:lnTo>
                  <a:lnTo>
                    <a:pt x="1175051" y="2629746"/>
                  </a:lnTo>
                  <a:lnTo>
                    <a:pt x="1222490" y="2634026"/>
                  </a:lnTo>
                  <a:lnTo>
                    <a:pt x="1270397" y="2636615"/>
                  </a:lnTo>
                  <a:lnTo>
                    <a:pt x="1318742" y="2637485"/>
                  </a:lnTo>
                  <a:close/>
                </a:path>
              </a:pathLst>
            </a:custGeom>
            <a:ln w="57150">
              <a:noFill/>
            </a:ln>
          </p:spPr>
          <p:txBody>
            <a:bodyPr wrap="square" lIns="0" tIns="0" rIns="0" bIns="0" rtlCol="0"/>
            <a:lstStyle/>
            <a:p>
              <a:endParaRPr/>
            </a:p>
          </p:txBody>
        </p:sp>
        <p:pic>
          <p:nvPicPr>
            <p:cNvPr id="14" name="object 14"/>
            <p:cNvPicPr/>
            <p:nvPr/>
          </p:nvPicPr>
          <p:blipFill>
            <a:blip r:embed="rId3" cstate="print"/>
            <a:stretch>
              <a:fillRect/>
            </a:stretch>
          </p:blipFill>
          <p:spPr>
            <a:xfrm>
              <a:off x="10453560" y="2475864"/>
              <a:ext cx="2637485" cy="2637485"/>
            </a:xfrm>
            <a:prstGeom prst="rect">
              <a:avLst/>
            </a:prstGeom>
          </p:spPr>
        </p:pic>
        <p:sp>
          <p:nvSpPr>
            <p:cNvPr id="15" name="object 15"/>
            <p:cNvSpPr/>
            <p:nvPr/>
          </p:nvSpPr>
          <p:spPr>
            <a:xfrm>
              <a:off x="10453552" y="2475859"/>
              <a:ext cx="2637790" cy="2637790"/>
            </a:xfrm>
            <a:custGeom>
              <a:avLst/>
              <a:gdLst/>
              <a:ahLst/>
              <a:cxnLst/>
              <a:rect l="l" t="t" r="r" b="b"/>
              <a:pathLst>
                <a:path w="2637790" h="2637790">
                  <a:moveTo>
                    <a:pt x="1318742" y="2637485"/>
                  </a:moveTo>
                  <a:lnTo>
                    <a:pt x="1367087" y="2636615"/>
                  </a:lnTo>
                  <a:lnTo>
                    <a:pt x="1414994" y="2634026"/>
                  </a:lnTo>
                  <a:lnTo>
                    <a:pt x="1462433" y="2629746"/>
                  </a:lnTo>
                  <a:lnTo>
                    <a:pt x="1509374" y="2623807"/>
                  </a:lnTo>
                  <a:lnTo>
                    <a:pt x="1555787" y="2616238"/>
                  </a:lnTo>
                  <a:lnTo>
                    <a:pt x="1601643" y="2607068"/>
                  </a:lnTo>
                  <a:lnTo>
                    <a:pt x="1646911" y="2596328"/>
                  </a:lnTo>
                  <a:lnTo>
                    <a:pt x="1691562" y="2584046"/>
                  </a:lnTo>
                  <a:lnTo>
                    <a:pt x="1735566" y="2570254"/>
                  </a:lnTo>
                  <a:lnTo>
                    <a:pt x="1778893" y="2554981"/>
                  </a:lnTo>
                  <a:lnTo>
                    <a:pt x="1821514" y="2538256"/>
                  </a:lnTo>
                  <a:lnTo>
                    <a:pt x="1863399" y="2520109"/>
                  </a:lnTo>
                  <a:lnTo>
                    <a:pt x="1904517" y="2500571"/>
                  </a:lnTo>
                  <a:lnTo>
                    <a:pt x="1944839" y="2479670"/>
                  </a:lnTo>
                  <a:lnTo>
                    <a:pt x="1984336" y="2457437"/>
                  </a:lnTo>
                  <a:lnTo>
                    <a:pt x="2022977" y="2433902"/>
                  </a:lnTo>
                  <a:lnTo>
                    <a:pt x="2060733" y="2409094"/>
                  </a:lnTo>
                  <a:lnTo>
                    <a:pt x="2097574" y="2383043"/>
                  </a:lnTo>
                  <a:lnTo>
                    <a:pt x="2133469" y="2355780"/>
                  </a:lnTo>
                  <a:lnTo>
                    <a:pt x="2168390" y="2327332"/>
                  </a:lnTo>
                  <a:lnTo>
                    <a:pt x="2202307" y="2297732"/>
                  </a:lnTo>
                  <a:lnTo>
                    <a:pt x="2235189" y="2267007"/>
                  </a:lnTo>
                  <a:lnTo>
                    <a:pt x="2267007" y="2235189"/>
                  </a:lnTo>
                  <a:lnTo>
                    <a:pt x="2297732" y="2202307"/>
                  </a:lnTo>
                  <a:lnTo>
                    <a:pt x="2327332" y="2168390"/>
                  </a:lnTo>
                  <a:lnTo>
                    <a:pt x="2355780" y="2133469"/>
                  </a:lnTo>
                  <a:lnTo>
                    <a:pt x="2383043" y="2097574"/>
                  </a:lnTo>
                  <a:lnTo>
                    <a:pt x="2409094" y="2060733"/>
                  </a:lnTo>
                  <a:lnTo>
                    <a:pt x="2433902" y="2022977"/>
                  </a:lnTo>
                  <a:lnTo>
                    <a:pt x="2457437" y="1984336"/>
                  </a:lnTo>
                  <a:lnTo>
                    <a:pt x="2479670" y="1944839"/>
                  </a:lnTo>
                  <a:lnTo>
                    <a:pt x="2500571" y="1904517"/>
                  </a:lnTo>
                  <a:lnTo>
                    <a:pt x="2520109" y="1863399"/>
                  </a:lnTo>
                  <a:lnTo>
                    <a:pt x="2538256" y="1821514"/>
                  </a:lnTo>
                  <a:lnTo>
                    <a:pt x="2554981" y="1778893"/>
                  </a:lnTo>
                  <a:lnTo>
                    <a:pt x="2570254" y="1735566"/>
                  </a:lnTo>
                  <a:lnTo>
                    <a:pt x="2584046" y="1691562"/>
                  </a:lnTo>
                  <a:lnTo>
                    <a:pt x="2596328" y="1646911"/>
                  </a:lnTo>
                  <a:lnTo>
                    <a:pt x="2607068" y="1601643"/>
                  </a:lnTo>
                  <a:lnTo>
                    <a:pt x="2616238" y="1555787"/>
                  </a:lnTo>
                  <a:lnTo>
                    <a:pt x="2623807" y="1509374"/>
                  </a:lnTo>
                  <a:lnTo>
                    <a:pt x="2629746" y="1462433"/>
                  </a:lnTo>
                  <a:lnTo>
                    <a:pt x="2634026" y="1414994"/>
                  </a:lnTo>
                  <a:lnTo>
                    <a:pt x="2636615" y="1367087"/>
                  </a:lnTo>
                  <a:lnTo>
                    <a:pt x="2637485" y="1318742"/>
                  </a:lnTo>
                  <a:lnTo>
                    <a:pt x="2636615" y="1270397"/>
                  </a:lnTo>
                  <a:lnTo>
                    <a:pt x="2634026" y="1222490"/>
                  </a:lnTo>
                  <a:lnTo>
                    <a:pt x="2629746" y="1175051"/>
                  </a:lnTo>
                  <a:lnTo>
                    <a:pt x="2623807" y="1128110"/>
                  </a:lnTo>
                  <a:lnTo>
                    <a:pt x="2616238" y="1081697"/>
                  </a:lnTo>
                  <a:lnTo>
                    <a:pt x="2607068" y="1035841"/>
                  </a:lnTo>
                  <a:lnTo>
                    <a:pt x="2596328" y="990573"/>
                  </a:lnTo>
                  <a:lnTo>
                    <a:pt x="2584046" y="945922"/>
                  </a:lnTo>
                  <a:lnTo>
                    <a:pt x="2570254" y="901918"/>
                  </a:lnTo>
                  <a:lnTo>
                    <a:pt x="2554981" y="858591"/>
                  </a:lnTo>
                  <a:lnTo>
                    <a:pt x="2538256" y="815970"/>
                  </a:lnTo>
                  <a:lnTo>
                    <a:pt x="2520109" y="774086"/>
                  </a:lnTo>
                  <a:lnTo>
                    <a:pt x="2500571" y="732967"/>
                  </a:lnTo>
                  <a:lnTo>
                    <a:pt x="2479670" y="692645"/>
                  </a:lnTo>
                  <a:lnTo>
                    <a:pt x="2457437" y="653148"/>
                  </a:lnTo>
                  <a:lnTo>
                    <a:pt x="2433902" y="614507"/>
                  </a:lnTo>
                  <a:lnTo>
                    <a:pt x="2409094" y="576751"/>
                  </a:lnTo>
                  <a:lnTo>
                    <a:pt x="2383043" y="539911"/>
                  </a:lnTo>
                  <a:lnTo>
                    <a:pt x="2355780" y="504015"/>
                  </a:lnTo>
                  <a:lnTo>
                    <a:pt x="2327332" y="469094"/>
                  </a:lnTo>
                  <a:lnTo>
                    <a:pt x="2297732" y="435177"/>
                  </a:lnTo>
                  <a:lnTo>
                    <a:pt x="2267007" y="402295"/>
                  </a:lnTo>
                  <a:lnTo>
                    <a:pt x="2235189" y="370477"/>
                  </a:lnTo>
                  <a:lnTo>
                    <a:pt x="2202307" y="339752"/>
                  </a:lnTo>
                  <a:lnTo>
                    <a:pt x="2168390" y="310152"/>
                  </a:lnTo>
                  <a:lnTo>
                    <a:pt x="2133469" y="281705"/>
                  </a:lnTo>
                  <a:lnTo>
                    <a:pt x="2097574" y="254441"/>
                  </a:lnTo>
                  <a:lnTo>
                    <a:pt x="2060733" y="228390"/>
                  </a:lnTo>
                  <a:lnTo>
                    <a:pt x="2022977" y="203582"/>
                  </a:lnTo>
                  <a:lnTo>
                    <a:pt x="1984336" y="180047"/>
                  </a:lnTo>
                  <a:lnTo>
                    <a:pt x="1944839" y="157814"/>
                  </a:lnTo>
                  <a:lnTo>
                    <a:pt x="1904517" y="136914"/>
                  </a:lnTo>
                  <a:lnTo>
                    <a:pt x="1863399" y="117375"/>
                  </a:lnTo>
                  <a:lnTo>
                    <a:pt x="1821514" y="99229"/>
                  </a:lnTo>
                  <a:lnTo>
                    <a:pt x="1778893" y="82504"/>
                  </a:lnTo>
                  <a:lnTo>
                    <a:pt x="1735566" y="67230"/>
                  </a:lnTo>
                  <a:lnTo>
                    <a:pt x="1691562" y="53438"/>
                  </a:lnTo>
                  <a:lnTo>
                    <a:pt x="1646911" y="41156"/>
                  </a:lnTo>
                  <a:lnTo>
                    <a:pt x="1601643" y="30416"/>
                  </a:lnTo>
                  <a:lnTo>
                    <a:pt x="1555787" y="21246"/>
                  </a:lnTo>
                  <a:lnTo>
                    <a:pt x="1509374" y="13677"/>
                  </a:lnTo>
                  <a:lnTo>
                    <a:pt x="1462433" y="7738"/>
                  </a:lnTo>
                  <a:lnTo>
                    <a:pt x="1414994" y="3459"/>
                  </a:lnTo>
                  <a:lnTo>
                    <a:pt x="1367087" y="869"/>
                  </a:lnTo>
                  <a:lnTo>
                    <a:pt x="1318742" y="0"/>
                  </a:lnTo>
                  <a:lnTo>
                    <a:pt x="1270397" y="869"/>
                  </a:lnTo>
                  <a:lnTo>
                    <a:pt x="1222490" y="3459"/>
                  </a:lnTo>
                  <a:lnTo>
                    <a:pt x="1175051" y="7738"/>
                  </a:lnTo>
                  <a:lnTo>
                    <a:pt x="1128110" y="13677"/>
                  </a:lnTo>
                  <a:lnTo>
                    <a:pt x="1081697" y="21246"/>
                  </a:lnTo>
                  <a:lnTo>
                    <a:pt x="1035841" y="30416"/>
                  </a:lnTo>
                  <a:lnTo>
                    <a:pt x="990573" y="41156"/>
                  </a:lnTo>
                  <a:lnTo>
                    <a:pt x="945922" y="53438"/>
                  </a:lnTo>
                  <a:lnTo>
                    <a:pt x="901918" y="67230"/>
                  </a:lnTo>
                  <a:lnTo>
                    <a:pt x="858591" y="82504"/>
                  </a:lnTo>
                  <a:lnTo>
                    <a:pt x="815970" y="99229"/>
                  </a:lnTo>
                  <a:lnTo>
                    <a:pt x="774086" y="117375"/>
                  </a:lnTo>
                  <a:lnTo>
                    <a:pt x="732967" y="136914"/>
                  </a:lnTo>
                  <a:lnTo>
                    <a:pt x="692645" y="157814"/>
                  </a:lnTo>
                  <a:lnTo>
                    <a:pt x="653148" y="180047"/>
                  </a:lnTo>
                  <a:lnTo>
                    <a:pt x="614507" y="203582"/>
                  </a:lnTo>
                  <a:lnTo>
                    <a:pt x="576751" y="228390"/>
                  </a:lnTo>
                  <a:lnTo>
                    <a:pt x="539911" y="254441"/>
                  </a:lnTo>
                  <a:lnTo>
                    <a:pt x="504015" y="281705"/>
                  </a:lnTo>
                  <a:lnTo>
                    <a:pt x="469094" y="310152"/>
                  </a:lnTo>
                  <a:lnTo>
                    <a:pt x="435177" y="339752"/>
                  </a:lnTo>
                  <a:lnTo>
                    <a:pt x="402295" y="370477"/>
                  </a:lnTo>
                  <a:lnTo>
                    <a:pt x="370477" y="402295"/>
                  </a:lnTo>
                  <a:lnTo>
                    <a:pt x="339752" y="435177"/>
                  </a:lnTo>
                  <a:lnTo>
                    <a:pt x="310152" y="469094"/>
                  </a:lnTo>
                  <a:lnTo>
                    <a:pt x="281705" y="504015"/>
                  </a:lnTo>
                  <a:lnTo>
                    <a:pt x="254441" y="539911"/>
                  </a:lnTo>
                  <a:lnTo>
                    <a:pt x="228390" y="576751"/>
                  </a:lnTo>
                  <a:lnTo>
                    <a:pt x="203582" y="614507"/>
                  </a:lnTo>
                  <a:lnTo>
                    <a:pt x="180047" y="653148"/>
                  </a:lnTo>
                  <a:lnTo>
                    <a:pt x="157814" y="692645"/>
                  </a:lnTo>
                  <a:lnTo>
                    <a:pt x="136914" y="732967"/>
                  </a:lnTo>
                  <a:lnTo>
                    <a:pt x="117375" y="774086"/>
                  </a:lnTo>
                  <a:lnTo>
                    <a:pt x="99229" y="815970"/>
                  </a:lnTo>
                  <a:lnTo>
                    <a:pt x="82504" y="858591"/>
                  </a:lnTo>
                  <a:lnTo>
                    <a:pt x="67230" y="901918"/>
                  </a:lnTo>
                  <a:lnTo>
                    <a:pt x="53438" y="945922"/>
                  </a:lnTo>
                  <a:lnTo>
                    <a:pt x="41156" y="990573"/>
                  </a:lnTo>
                  <a:lnTo>
                    <a:pt x="30416" y="1035841"/>
                  </a:lnTo>
                  <a:lnTo>
                    <a:pt x="21246" y="1081697"/>
                  </a:lnTo>
                  <a:lnTo>
                    <a:pt x="13677" y="1128110"/>
                  </a:lnTo>
                  <a:lnTo>
                    <a:pt x="7738" y="1175051"/>
                  </a:lnTo>
                  <a:lnTo>
                    <a:pt x="3459" y="1222490"/>
                  </a:lnTo>
                  <a:lnTo>
                    <a:pt x="869" y="1270397"/>
                  </a:lnTo>
                  <a:lnTo>
                    <a:pt x="0" y="1318742"/>
                  </a:lnTo>
                  <a:lnTo>
                    <a:pt x="869" y="1367087"/>
                  </a:lnTo>
                  <a:lnTo>
                    <a:pt x="3459" y="1414994"/>
                  </a:lnTo>
                  <a:lnTo>
                    <a:pt x="7738" y="1462433"/>
                  </a:lnTo>
                  <a:lnTo>
                    <a:pt x="13677" y="1509374"/>
                  </a:lnTo>
                  <a:lnTo>
                    <a:pt x="21246" y="1555787"/>
                  </a:lnTo>
                  <a:lnTo>
                    <a:pt x="30416" y="1601643"/>
                  </a:lnTo>
                  <a:lnTo>
                    <a:pt x="41156" y="1646911"/>
                  </a:lnTo>
                  <a:lnTo>
                    <a:pt x="53438" y="1691562"/>
                  </a:lnTo>
                  <a:lnTo>
                    <a:pt x="67230" y="1735566"/>
                  </a:lnTo>
                  <a:lnTo>
                    <a:pt x="82504" y="1778893"/>
                  </a:lnTo>
                  <a:lnTo>
                    <a:pt x="99229" y="1821514"/>
                  </a:lnTo>
                  <a:lnTo>
                    <a:pt x="117375" y="1863399"/>
                  </a:lnTo>
                  <a:lnTo>
                    <a:pt x="136914" y="1904517"/>
                  </a:lnTo>
                  <a:lnTo>
                    <a:pt x="157814" y="1944839"/>
                  </a:lnTo>
                  <a:lnTo>
                    <a:pt x="180047" y="1984336"/>
                  </a:lnTo>
                  <a:lnTo>
                    <a:pt x="203582" y="2022977"/>
                  </a:lnTo>
                  <a:lnTo>
                    <a:pt x="228390" y="2060733"/>
                  </a:lnTo>
                  <a:lnTo>
                    <a:pt x="254441" y="2097574"/>
                  </a:lnTo>
                  <a:lnTo>
                    <a:pt x="281705" y="2133469"/>
                  </a:lnTo>
                  <a:lnTo>
                    <a:pt x="310152" y="2168390"/>
                  </a:lnTo>
                  <a:lnTo>
                    <a:pt x="339752" y="2202307"/>
                  </a:lnTo>
                  <a:lnTo>
                    <a:pt x="370477" y="2235189"/>
                  </a:lnTo>
                  <a:lnTo>
                    <a:pt x="402295" y="2267007"/>
                  </a:lnTo>
                  <a:lnTo>
                    <a:pt x="435177" y="2297732"/>
                  </a:lnTo>
                  <a:lnTo>
                    <a:pt x="469094" y="2327332"/>
                  </a:lnTo>
                  <a:lnTo>
                    <a:pt x="504015" y="2355780"/>
                  </a:lnTo>
                  <a:lnTo>
                    <a:pt x="539911" y="2383043"/>
                  </a:lnTo>
                  <a:lnTo>
                    <a:pt x="576751" y="2409094"/>
                  </a:lnTo>
                  <a:lnTo>
                    <a:pt x="614507" y="2433902"/>
                  </a:lnTo>
                  <a:lnTo>
                    <a:pt x="653148" y="2457437"/>
                  </a:lnTo>
                  <a:lnTo>
                    <a:pt x="692645" y="2479670"/>
                  </a:lnTo>
                  <a:lnTo>
                    <a:pt x="732967" y="2500571"/>
                  </a:lnTo>
                  <a:lnTo>
                    <a:pt x="774086" y="2520109"/>
                  </a:lnTo>
                  <a:lnTo>
                    <a:pt x="815970" y="2538256"/>
                  </a:lnTo>
                  <a:lnTo>
                    <a:pt x="858591" y="2554981"/>
                  </a:lnTo>
                  <a:lnTo>
                    <a:pt x="901918" y="2570254"/>
                  </a:lnTo>
                  <a:lnTo>
                    <a:pt x="945922" y="2584046"/>
                  </a:lnTo>
                  <a:lnTo>
                    <a:pt x="990573" y="2596328"/>
                  </a:lnTo>
                  <a:lnTo>
                    <a:pt x="1035841" y="2607068"/>
                  </a:lnTo>
                  <a:lnTo>
                    <a:pt x="1081697" y="2616238"/>
                  </a:lnTo>
                  <a:lnTo>
                    <a:pt x="1128110" y="2623807"/>
                  </a:lnTo>
                  <a:lnTo>
                    <a:pt x="1175051" y="2629746"/>
                  </a:lnTo>
                  <a:lnTo>
                    <a:pt x="1222490" y="2634026"/>
                  </a:lnTo>
                  <a:lnTo>
                    <a:pt x="1270397" y="2636615"/>
                  </a:lnTo>
                  <a:lnTo>
                    <a:pt x="1318742" y="2637485"/>
                  </a:lnTo>
                  <a:close/>
                </a:path>
              </a:pathLst>
            </a:custGeom>
            <a:ln w="57150">
              <a:noFill/>
            </a:ln>
          </p:spPr>
          <p:txBody>
            <a:bodyPr wrap="square" lIns="0" tIns="0" rIns="0" bIns="0" rtlCol="0"/>
            <a:lstStyle/>
            <a:p>
              <a:endParaRPr/>
            </a:p>
          </p:txBody>
        </p:sp>
        <p:pic>
          <p:nvPicPr>
            <p:cNvPr id="16" name="object 16"/>
            <p:cNvPicPr/>
            <p:nvPr/>
          </p:nvPicPr>
          <p:blipFill>
            <a:blip r:embed="rId4" cstate="print"/>
            <a:stretch>
              <a:fillRect/>
            </a:stretch>
          </p:blipFill>
          <p:spPr>
            <a:xfrm>
              <a:off x="7785519" y="2475864"/>
              <a:ext cx="2637485" cy="2637485"/>
            </a:xfrm>
            <a:prstGeom prst="rect">
              <a:avLst/>
            </a:prstGeom>
          </p:spPr>
        </p:pic>
        <p:sp>
          <p:nvSpPr>
            <p:cNvPr id="17" name="object 17"/>
            <p:cNvSpPr/>
            <p:nvPr/>
          </p:nvSpPr>
          <p:spPr>
            <a:xfrm>
              <a:off x="7785521" y="2475859"/>
              <a:ext cx="2637790" cy="2637790"/>
            </a:xfrm>
            <a:custGeom>
              <a:avLst/>
              <a:gdLst/>
              <a:ahLst/>
              <a:cxnLst/>
              <a:rect l="l" t="t" r="r" b="b"/>
              <a:pathLst>
                <a:path w="2637790" h="2637790">
                  <a:moveTo>
                    <a:pt x="1318742" y="2637485"/>
                  </a:moveTo>
                  <a:lnTo>
                    <a:pt x="1367087" y="2636615"/>
                  </a:lnTo>
                  <a:lnTo>
                    <a:pt x="1414994" y="2634026"/>
                  </a:lnTo>
                  <a:lnTo>
                    <a:pt x="1462433" y="2629746"/>
                  </a:lnTo>
                  <a:lnTo>
                    <a:pt x="1509374" y="2623807"/>
                  </a:lnTo>
                  <a:lnTo>
                    <a:pt x="1555787" y="2616238"/>
                  </a:lnTo>
                  <a:lnTo>
                    <a:pt x="1601643" y="2607068"/>
                  </a:lnTo>
                  <a:lnTo>
                    <a:pt x="1646911" y="2596328"/>
                  </a:lnTo>
                  <a:lnTo>
                    <a:pt x="1691562" y="2584046"/>
                  </a:lnTo>
                  <a:lnTo>
                    <a:pt x="1735566" y="2570254"/>
                  </a:lnTo>
                  <a:lnTo>
                    <a:pt x="1778893" y="2554981"/>
                  </a:lnTo>
                  <a:lnTo>
                    <a:pt x="1821514" y="2538256"/>
                  </a:lnTo>
                  <a:lnTo>
                    <a:pt x="1863399" y="2520109"/>
                  </a:lnTo>
                  <a:lnTo>
                    <a:pt x="1904517" y="2500571"/>
                  </a:lnTo>
                  <a:lnTo>
                    <a:pt x="1944839" y="2479670"/>
                  </a:lnTo>
                  <a:lnTo>
                    <a:pt x="1984336" y="2457437"/>
                  </a:lnTo>
                  <a:lnTo>
                    <a:pt x="2022977" y="2433902"/>
                  </a:lnTo>
                  <a:lnTo>
                    <a:pt x="2060733" y="2409094"/>
                  </a:lnTo>
                  <a:lnTo>
                    <a:pt x="2097574" y="2383043"/>
                  </a:lnTo>
                  <a:lnTo>
                    <a:pt x="2133469" y="2355780"/>
                  </a:lnTo>
                  <a:lnTo>
                    <a:pt x="2168390" y="2327332"/>
                  </a:lnTo>
                  <a:lnTo>
                    <a:pt x="2202307" y="2297732"/>
                  </a:lnTo>
                  <a:lnTo>
                    <a:pt x="2235189" y="2267007"/>
                  </a:lnTo>
                  <a:lnTo>
                    <a:pt x="2267007" y="2235189"/>
                  </a:lnTo>
                  <a:lnTo>
                    <a:pt x="2297732" y="2202307"/>
                  </a:lnTo>
                  <a:lnTo>
                    <a:pt x="2327332" y="2168390"/>
                  </a:lnTo>
                  <a:lnTo>
                    <a:pt x="2355780" y="2133469"/>
                  </a:lnTo>
                  <a:lnTo>
                    <a:pt x="2383043" y="2097574"/>
                  </a:lnTo>
                  <a:lnTo>
                    <a:pt x="2409094" y="2060733"/>
                  </a:lnTo>
                  <a:lnTo>
                    <a:pt x="2433902" y="2022977"/>
                  </a:lnTo>
                  <a:lnTo>
                    <a:pt x="2457437" y="1984336"/>
                  </a:lnTo>
                  <a:lnTo>
                    <a:pt x="2479670" y="1944839"/>
                  </a:lnTo>
                  <a:lnTo>
                    <a:pt x="2500571" y="1904517"/>
                  </a:lnTo>
                  <a:lnTo>
                    <a:pt x="2520109" y="1863399"/>
                  </a:lnTo>
                  <a:lnTo>
                    <a:pt x="2538256" y="1821514"/>
                  </a:lnTo>
                  <a:lnTo>
                    <a:pt x="2554981" y="1778893"/>
                  </a:lnTo>
                  <a:lnTo>
                    <a:pt x="2570254" y="1735566"/>
                  </a:lnTo>
                  <a:lnTo>
                    <a:pt x="2584046" y="1691562"/>
                  </a:lnTo>
                  <a:lnTo>
                    <a:pt x="2596328" y="1646911"/>
                  </a:lnTo>
                  <a:lnTo>
                    <a:pt x="2607068" y="1601643"/>
                  </a:lnTo>
                  <a:lnTo>
                    <a:pt x="2616238" y="1555787"/>
                  </a:lnTo>
                  <a:lnTo>
                    <a:pt x="2623807" y="1509374"/>
                  </a:lnTo>
                  <a:lnTo>
                    <a:pt x="2629746" y="1462433"/>
                  </a:lnTo>
                  <a:lnTo>
                    <a:pt x="2634026" y="1414994"/>
                  </a:lnTo>
                  <a:lnTo>
                    <a:pt x="2636615" y="1367087"/>
                  </a:lnTo>
                  <a:lnTo>
                    <a:pt x="2637485" y="1318742"/>
                  </a:lnTo>
                  <a:lnTo>
                    <a:pt x="2636615" y="1270397"/>
                  </a:lnTo>
                  <a:lnTo>
                    <a:pt x="2634026" y="1222490"/>
                  </a:lnTo>
                  <a:lnTo>
                    <a:pt x="2629746" y="1175051"/>
                  </a:lnTo>
                  <a:lnTo>
                    <a:pt x="2623807" y="1128110"/>
                  </a:lnTo>
                  <a:lnTo>
                    <a:pt x="2616238" y="1081697"/>
                  </a:lnTo>
                  <a:lnTo>
                    <a:pt x="2607068" y="1035841"/>
                  </a:lnTo>
                  <a:lnTo>
                    <a:pt x="2596328" y="990573"/>
                  </a:lnTo>
                  <a:lnTo>
                    <a:pt x="2584046" y="945922"/>
                  </a:lnTo>
                  <a:lnTo>
                    <a:pt x="2570254" y="901918"/>
                  </a:lnTo>
                  <a:lnTo>
                    <a:pt x="2554981" y="858591"/>
                  </a:lnTo>
                  <a:lnTo>
                    <a:pt x="2538256" y="815970"/>
                  </a:lnTo>
                  <a:lnTo>
                    <a:pt x="2520109" y="774086"/>
                  </a:lnTo>
                  <a:lnTo>
                    <a:pt x="2500571" y="732967"/>
                  </a:lnTo>
                  <a:lnTo>
                    <a:pt x="2479670" y="692645"/>
                  </a:lnTo>
                  <a:lnTo>
                    <a:pt x="2457437" y="653148"/>
                  </a:lnTo>
                  <a:lnTo>
                    <a:pt x="2433902" y="614507"/>
                  </a:lnTo>
                  <a:lnTo>
                    <a:pt x="2409094" y="576751"/>
                  </a:lnTo>
                  <a:lnTo>
                    <a:pt x="2383043" y="539911"/>
                  </a:lnTo>
                  <a:lnTo>
                    <a:pt x="2355780" y="504015"/>
                  </a:lnTo>
                  <a:lnTo>
                    <a:pt x="2327332" y="469094"/>
                  </a:lnTo>
                  <a:lnTo>
                    <a:pt x="2297732" y="435177"/>
                  </a:lnTo>
                  <a:lnTo>
                    <a:pt x="2267007" y="402295"/>
                  </a:lnTo>
                  <a:lnTo>
                    <a:pt x="2235189" y="370477"/>
                  </a:lnTo>
                  <a:lnTo>
                    <a:pt x="2202307" y="339752"/>
                  </a:lnTo>
                  <a:lnTo>
                    <a:pt x="2168390" y="310152"/>
                  </a:lnTo>
                  <a:lnTo>
                    <a:pt x="2133469" y="281705"/>
                  </a:lnTo>
                  <a:lnTo>
                    <a:pt x="2097574" y="254441"/>
                  </a:lnTo>
                  <a:lnTo>
                    <a:pt x="2060733" y="228390"/>
                  </a:lnTo>
                  <a:lnTo>
                    <a:pt x="2022977" y="203582"/>
                  </a:lnTo>
                  <a:lnTo>
                    <a:pt x="1984336" y="180047"/>
                  </a:lnTo>
                  <a:lnTo>
                    <a:pt x="1944839" y="157814"/>
                  </a:lnTo>
                  <a:lnTo>
                    <a:pt x="1904517" y="136914"/>
                  </a:lnTo>
                  <a:lnTo>
                    <a:pt x="1863399" y="117375"/>
                  </a:lnTo>
                  <a:lnTo>
                    <a:pt x="1821514" y="99229"/>
                  </a:lnTo>
                  <a:lnTo>
                    <a:pt x="1778893" y="82504"/>
                  </a:lnTo>
                  <a:lnTo>
                    <a:pt x="1735566" y="67230"/>
                  </a:lnTo>
                  <a:lnTo>
                    <a:pt x="1691562" y="53438"/>
                  </a:lnTo>
                  <a:lnTo>
                    <a:pt x="1646911" y="41156"/>
                  </a:lnTo>
                  <a:lnTo>
                    <a:pt x="1601643" y="30416"/>
                  </a:lnTo>
                  <a:lnTo>
                    <a:pt x="1555787" y="21246"/>
                  </a:lnTo>
                  <a:lnTo>
                    <a:pt x="1509374" y="13677"/>
                  </a:lnTo>
                  <a:lnTo>
                    <a:pt x="1462433" y="7738"/>
                  </a:lnTo>
                  <a:lnTo>
                    <a:pt x="1414994" y="3459"/>
                  </a:lnTo>
                  <a:lnTo>
                    <a:pt x="1367087" y="869"/>
                  </a:lnTo>
                  <a:lnTo>
                    <a:pt x="1318742" y="0"/>
                  </a:lnTo>
                  <a:lnTo>
                    <a:pt x="1270397" y="869"/>
                  </a:lnTo>
                  <a:lnTo>
                    <a:pt x="1222490" y="3459"/>
                  </a:lnTo>
                  <a:lnTo>
                    <a:pt x="1175051" y="7738"/>
                  </a:lnTo>
                  <a:lnTo>
                    <a:pt x="1128110" y="13677"/>
                  </a:lnTo>
                  <a:lnTo>
                    <a:pt x="1081697" y="21246"/>
                  </a:lnTo>
                  <a:lnTo>
                    <a:pt x="1035841" y="30416"/>
                  </a:lnTo>
                  <a:lnTo>
                    <a:pt x="990573" y="41156"/>
                  </a:lnTo>
                  <a:lnTo>
                    <a:pt x="945922" y="53438"/>
                  </a:lnTo>
                  <a:lnTo>
                    <a:pt x="901918" y="67230"/>
                  </a:lnTo>
                  <a:lnTo>
                    <a:pt x="858591" y="82504"/>
                  </a:lnTo>
                  <a:lnTo>
                    <a:pt x="815970" y="99229"/>
                  </a:lnTo>
                  <a:lnTo>
                    <a:pt x="774086" y="117375"/>
                  </a:lnTo>
                  <a:lnTo>
                    <a:pt x="732967" y="136914"/>
                  </a:lnTo>
                  <a:lnTo>
                    <a:pt x="692645" y="157814"/>
                  </a:lnTo>
                  <a:lnTo>
                    <a:pt x="653148" y="180047"/>
                  </a:lnTo>
                  <a:lnTo>
                    <a:pt x="614507" y="203582"/>
                  </a:lnTo>
                  <a:lnTo>
                    <a:pt x="576751" y="228390"/>
                  </a:lnTo>
                  <a:lnTo>
                    <a:pt x="539911" y="254441"/>
                  </a:lnTo>
                  <a:lnTo>
                    <a:pt x="504015" y="281705"/>
                  </a:lnTo>
                  <a:lnTo>
                    <a:pt x="469094" y="310152"/>
                  </a:lnTo>
                  <a:lnTo>
                    <a:pt x="435177" y="339752"/>
                  </a:lnTo>
                  <a:lnTo>
                    <a:pt x="402295" y="370477"/>
                  </a:lnTo>
                  <a:lnTo>
                    <a:pt x="370477" y="402295"/>
                  </a:lnTo>
                  <a:lnTo>
                    <a:pt x="339752" y="435177"/>
                  </a:lnTo>
                  <a:lnTo>
                    <a:pt x="310152" y="469094"/>
                  </a:lnTo>
                  <a:lnTo>
                    <a:pt x="281705" y="504015"/>
                  </a:lnTo>
                  <a:lnTo>
                    <a:pt x="254441" y="539911"/>
                  </a:lnTo>
                  <a:lnTo>
                    <a:pt x="228390" y="576751"/>
                  </a:lnTo>
                  <a:lnTo>
                    <a:pt x="203582" y="614507"/>
                  </a:lnTo>
                  <a:lnTo>
                    <a:pt x="180047" y="653148"/>
                  </a:lnTo>
                  <a:lnTo>
                    <a:pt x="157814" y="692645"/>
                  </a:lnTo>
                  <a:lnTo>
                    <a:pt x="136914" y="732967"/>
                  </a:lnTo>
                  <a:lnTo>
                    <a:pt x="117375" y="774086"/>
                  </a:lnTo>
                  <a:lnTo>
                    <a:pt x="99229" y="815970"/>
                  </a:lnTo>
                  <a:lnTo>
                    <a:pt x="82504" y="858591"/>
                  </a:lnTo>
                  <a:lnTo>
                    <a:pt x="67230" y="901918"/>
                  </a:lnTo>
                  <a:lnTo>
                    <a:pt x="53438" y="945922"/>
                  </a:lnTo>
                  <a:lnTo>
                    <a:pt x="41156" y="990573"/>
                  </a:lnTo>
                  <a:lnTo>
                    <a:pt x="30416" y="1035841"/>
                  </a:lnTo>
                  <a:lnTo>
                    <a:pt x="21246" y="1081697"/>
                  </a:lnTo>
                  <a:lnTo>
                    <a:pt x="13677" y="1128110"/>
                  </a:lnTo>
                  <a:lnTo>
                    <a:pt x="7738" y="1175051"/>
                  </a:lnTo>
                  <a:lnTo>
                    <a:pt x="3459" y="1222490"/>
                  </a:lnTo>
                  <a:lnTo>
                    <a:pt x="869" y="1270397"/>
                  </a:lnTo>
                  <a:lnTo>
                    <a:pt x="0" y="1318742"/>
                  </a:lnTo>
                  <a:lnTo>
                    <a:pt x="869" y="1367087"/>
                  </a:lnTo>
                  <a:lnTo>
                    <a:pt x="3459" y="1414994"/>
                  </a:lnTo>
                  <a:lnTo>
                    <a:pt x="7738" y="1462433"/>
                  </a:lnTo>
                  <a:lnTo>
                    <a:pt x="13677" y="1509374"/>
                  </a:lnTo>
                  <a:lnTo>
                    <a:pt x="21246" y="1555787"/>
                  </a:lnTo>
                  <a:lnTo>
                    <a:pt x="30416" y="1601643"/>
                  </a:lnTo>
                  <a:lnTo>
                    <a:pt x="41156" y="1646911"/>
                  </a:lnTo>
                  <a:lnTo>
                    <a:pt x="53438" y="1691562"/>
                  </a:lnTo>
                  <a:lnTo>
                    <a:pt x="67230" y="1735566"/>
                  </a:lnTo>
                  <a:lnTo>
                    <a:pt x="82504" y="1778893"/>
                  </a:lnTo>
                  <a:lnTo>
                    <a:pt x="99229" y="1821514"/>
                  </a:lnTo>
                  <a:lnTo>
                    <a:pt x="117375" y="1863399"/>
                  </a:lnTo>
                  <a:lnTo>
                    <a:pt x="136914" y="1904517"/>
                  </a:lnTo>
                  <a:lnTo>
                    <a:pt x="157814" y="1944839"/>
                  </a:lnTo>
                  <a:lnTo>
                    <a:pt x="180047" y="1984336"/>
                  </a:lnTo>
                  <a:lnTo>
                    <a:pt x="203582" y="2022977"/>
                  </a:lnTo>
                  <a:lnTo>
                    <a:pt x="228390" y="2060733"/>
                  </a:lnTo>
                  <a:lnTo>
                    <a:pt x="254441" y="2097574"/>
                  </a:lnTo>
                  <a:lnTo>
                    <a:pt x="281705" y="2133469"/>
                  </a:lnTo>
                  <a:lnTo>
                    <a:pt x="310152" y="2168390"/>
                  </a:lnTo>
                  <a:lnTo>
                    <a:pt x="339752" y="2202307"/>
                  </a:lnTo>
                  <a:lnTo>
                    <a:pt x="370477" y="2235189"/>
                  </a:lnTo>
                  <a:lnTo>
                    <a:pt x="402295" y="2267007"/>
                  </a:lnTo>
                  <a:lnTo>
                    <a:pt x="435177" y="2297732"/>
                  </a:lnTo>
                  <a:lnTo>
                    <a:pt x="469094" y="2327332"/>
                  </a:lnTo>
                  <a:lnTo>
                    <a:pt x="504015" y="2355780"/>
                  </a:lnTo>
                  <a:lnTo>
                    <a:pt x="539911" y="2383043"/>
                  </a:lnTo>
                  <a:lnTo>
                    <a:pt x="576751" y="2409094"/>
                  </a:lnTo>
                  <a:lnTo>
                    <a:pt x="614507" y="2433902"/>
                  </a:lnTo>
                  <a:lnTo>
                    <a:pt x="653148" y="2457437"/>
                  </a:lnTo>
                  <a:lnTo>
                    <a:pt x="692645" y="2479670"/>
                  </a:lnTo>
                  <a:lnTo>
                    <a:pt x="732967" y="2500571"/>
                  </a:lnTo>
                  <a:lnTo>
                    <a:pt x="774086" y="2520109"/>
                  </a:lnTo>
                  <a:lnTo>
                    <a:pt x="815970" y="2538256"/>
                  </a:lnTo>
                  <a:lnTo>
                    <a:pt x="858591" y="2554981"/>
                  </a:lnTo>
                  <a:lnTo>
                    <a:pt x="901918" y="2570254"/>
                  </a:lnTo>
                  <a:lnTo>
                    <a:pt x="945922" y="2584046"/>
                  </a:lnTo>
                  <a:lnTo>
                    <a:pt x="990573" y="2596328"/>
                  </a:lnTo>
                  <a:lnTo>
                    <a:pt x="1035841" y="2607068"/>
                  </a:lnTo>
                  <a:lnTo>
                    <a:pt x="1081697" y="2616238"/>
                  </a:lnTo>
                  <a:lnTo>
                    <a:pt x="1128110" y="2623807"/>
                  </a:lnTo>
                  <a:lnTo>
                    <a:pt x="1175051" y="2629746"/>
                  </a:lnTo>
                  <a:lnTo>
                    <a:pt x="1222490" y="2634026"/>
                  </a:lnTo>
                  <a:lnTo>
                    <a:pt x="1270397" y="2636615"/>
                  </a:lnTo>
                  <a:lnTo>
                    <a:pt x="1318742" y="2637485"/>
                  </a:lnTo>
                  <a:close/>
                </a:path>
              </a:pathLst>
            </a:custGeom>
            <a:ln w="57150">
              <a:noFill/>
            </a:ln>
          </p:spPr>
          <p:txBody>
            <a:bodyPr wrap="square" lIns="0" tIns="0" rIns="0" bIns="0" rtlCol="0"/>
            <a:lstStyle/>
            <a:p>
              <a:endParaRPr/>
            </a:p>
          </p:txBody>
        </p:sp>
        <p:pic>
          <p:nvPicPr>
            <p:cNvPr id="18" name="object 18"/>
            <p:cNvPicPr/>
            <p:nvPr/>
          </p:nvPicPr>
          <p:blipFill>
            <a:blip r:embed="rId5" cstate="print"/>
            <a:stretch>
              <a:fillRect/>
            </a:stretch>
          </p:blipFill>
          <p:spPr>
            <a:xfrm>
              <a:off x="5165725" y="2475864"/>
              <a:ext cx="2589250" cy="2637485"/>
            </a:xfrm>
            <a:prstGeom prst="rect">
              <a:avLst/>
            </a:prstGeom>
          </p:spPr>
        </p:pic>
        <p:sp>
          <p:nvSpPr>
            <p:cNvPr id="19" name="object 19"/>
            <p:cNvSpPr/>
            <p:nvPr/>
          </p:nvSpPr>
          <p:spPr>
            <a:xfrm>
              <a:off x="5117490" y="2475859"/>
              <a:ext cx="2637790" cy="2637790"/>
            </a:xfrm>
            <a:custGeom>
              <a:avLst/>
              <a:gdLst/>
              <a:ahLst/>
              <a:cxnLst/>
              <a:rect l="l" t="t" r="r" b="b"/>
              <a:pathLst>
                <a:path w="2637790" h="2637790">
                  <a:moveTo>
                    <a:pt x="1318742" y="2637485"/>
                  </a:moveTo>
                  <a:lnTo>
                    <a:pt x="1367087" y="2636615"/>
                  </a:lnTo>
                  <a:lnTo>
                    <a:pt x="1414994" y="2634026"/>
                  </a:lnTo>
                  <a:lnTo>
                    <a:pt x="1462433" y="2629746"/>
                  </a:lnTo>
                  <a:lnTo>
                    <a:pt x="1509374" y="2623807"/>
                  </a:lnTo>
                  <a:lnTo>
                    <a:pt x="1555787" y="2616238"/>
                  </a:lnTo>
                  <a:lnTo>
                    <a:pt x="1601643" y="2607068"/>
                  </a:lnTo>
                  <a:lnTo>
                    <a:pt x="1646911" y="2596328"/>
                  </a:lnTo>
                  <a:lnTo>
                    <a:pt x="1691562" y="2584046"/>
                  </a:lnTo>
                  <a:lnTo>
                    <a:pt x="1735566" y="2570254"/>
                  </a:lnTo>
                  <a:lnTo>
                    <a:pt x="1778893" y="2554981"/>
                  </a:lnTo>
                  <a:lnTo>
                    <a:pt x="1821514" y="2538256"/>
                  </a:lnTo>
                  <a:lnTo>
                    <a:pt x="1863399" y="2520109"/>
                  </a:lnTo>
                  <a:lnTo>
                    <a:pt x="1904517" y="2500571"/>
                  </a:lnTo>
                  <a:lnTo>
                    <a:pt x="1944839" y="2479670"/>
                  </a:lnTo>
                  <a:lnTo>
                    <a:pt x="1984336" y="2457437"/>
                  </a:lnTo>
                  <a:lnTo>
                    <a:pt x="2022977" y="2433902"/>
                  </a:lnTo>
                  <a:lnTo>
                    <a:pt x="2060733" y="2409094"/>
                  </a:lnTo>
                  <a:lnTo>
                    <a:pt x="2097574" y="2383043"/>
                  </a:lnTo>
                  <a:lnTo>
                    <a:pt x="2133469" y="2355780"/>
                  </a:lnTo>
                  <a:lnTo>
                    <a:pt x="2168390" y="2327332"/>
                  </a:lnTo>
                  <a:lnTo>
                    <a:pt x="2202307" y="2297732"/>
                  </a:lnTo>
                  <a:lnTo>
                    <a:pt x="2235189" y="2267007"/>
                  </a:lnTo>
                  <a:lnTo>
                    <a:pt x="2267007" y="2235189"/>
                  </a:lnTo>
                  <a:lnTo>
                    <a:pt x="2297732" y="2202307"/>
                  </a:lnTo>
                  <a:lnTo>
                    <a:pt x="2327332" y="2168390"/>
                  </a:lnTo>
                  <a:lnTo>
                    <a:pt x="2355780" y="2133469"/>
                  </a:lnTo>
                  <a:lnTo>
                    <a:pt x="2383043" y="2097574"/>
                  </a:lnTo>
                  <a:lnTo>
                    <a:pt x="2409094" y="2060733"/>
                  </a:lnTo>
                  <a:lnTo>
                    <a:pt x="2433902" y="2022977"/>
                  </a:lnTo>
                  <a:lnTo>
                    <a:pt x="2457437" y="1984336"/>
                  </a:lnTo>
                  <a:lnTo>
                    <a:pt x="2479670" y="1944839"/>
                  </a:lnTo>
                  <a:lnTo>
                    <a:pt x="2500571" y="1904517"/>
                  </a:lnTo>
                  <a:lnTo>
                    <a:pt x="2520109" y="1863399"/>
                  </a:lnTo>
                  <a:lnTo>
                    <a:pt x="2538256" y="1821514"/>
                  </a:lnTo>
                  <a:lnTo>
                    <a:pt x="2554981" y="1778893"/>
                  </a:lnTo>
                  <a:lnTo>
                    <a:pt x="2570254" y="1735566"/>
                  </a:lnTo>
                  <a:lnTo>
                    <a:pt x="2584046" y="1691562"/>
                  </a:lnTo>
                  <a:lnTo>
                    <a:pt x="2596328" y="1646911"/>
                  </a:lnTo>
                  <a:lnTo>
                    <a:pt x="2607068" y="1601643"/>
                  </a:lnTo>
                  <a:lnTo>
                    <a:pt x="2616238" y="1555787"/>
                  </a:lnTo>
                  <a:lnTo>
                    <a:pt x="2623807" y="1509374"/>
                  </a:lnTo>
                  <a:lnTo>
                    <a:pt x="2629746" y="1462433"/>
                  </a:lnTo>
                  <a:lnTo>
                    <a:pt x="2634026" y="1414994"/>
                  </a:lnTo>
                  <a:lnTo>
                    <a:pt x="2636615" y="1367087"/>
                  </a:lnTo>
                  <a:lnTo>
                    <a:pt x="2637485" y="1318742"/>
                  </a:lnTo>
                  <a:lnTo>
                    <a:pt x="2636615" y="1270397"/>
                  </a:lnTo>
                  <a:lnTo>
                    <a:pt x="2634026" y="1222490"/>
                  </a:lnTo>
                  <a:lnTo>
                    <a:pt x="2629746" y="1175051"/>
                  </a:lnTo>
                  <a:lnTo>
                    <a:pt x="2623807" y="1128110"/>
                  </a:lnTo>
                  <a:lnTo>
                    <a:pt x="2616238" y="1081697"/>
                  </a:lnTo>
                  <a:lnTo>
                    <a:pt x="2607068" y="1035841"/>
                  </a:lnTo>
                  <a:lnTo>
                    <a:pt x="2596328" y="990573"/>
                  </a:lnTo>
                  <a:lnTo>
                    <a:pt x="2584046" y="945922"/>
                  </a:lnTo>
                  <a:lnTo>
                    <a:pt x="2570254" y="901918"/>
                  </a:lnTo>
                  <a:lnTo>
                    <a:pt x="2554981" y="858591"/>
                  </a:lnTo>
                  <a:lnTo>
                    <a:pt x="2538256" y="815970"/>
                  </a:lnTo>
                  <a:lnTo>
                    <a:pt x="2520109" y="774086"/>
                  </a:lnTo>
                  <a:lnTo>
                    <a:pt x="2500571" y="732967"/>
                  </a:lnTo>
                  <a:lnTo>
                    <a:pt x="2479670" y="692645"/>
                  </a:lnTo>
                  <a:lnTo>
                    <a:pt x="2457437" y="653148"/>
                  </a:lnTo>
                  <a:lnTo>
                    <a:pt x="2433902" y="614507"/>
                  </a:lnTo>
                  <a:lnTo>
                    <a:pt x="2409094" y="576751"/>
                  </a:lnTo>
                  <a:lnTo>
                    <a:pt x="2383043" y="539911"/>
                  </a:lnTo>
                  <a:lnTo>
                    <a:pt x="2355780" y="504015"/>
                  </a:lnTo>
                  <a:lnTo>
                    <a:pt x="2327332" y="469094"/>
                  </a:lnTo>
                  <a:lnTo>
                    <a:pt x="2297732" y="435177"/>
                  </a:lnTo>
                  <a:lnTo>
                    <a:pt x="2267007" y="402295"/>
                  </a:lnTo>
                  <a:lnTo>
                    <a:pt x="2235189" y="370477"/>
                  </a:lnTo>
                  <a:lnTo>
                    <a:pt x="2202307" y="339752"/>
                  </a:lnTo>
                  <a:lnTo>
                    <a:pt x="2168390" y="310152"/>
                  </a:lnTo>
                  <a:lnTo>
                    <a:pt x="2133469" y="281705"/>
                  </a:lnTo>
                  <a:lnTo>
                    <a:pt x="2097574" y="254441"/>
                  </a:lnTo>
                  <a:lnTo>
                    <a:pt x="2060733" y="228390"/>
                  </a:lnTo>
                  <a:lnTo>
                    <a:pt x="2022977" y="203582"/>
                  </a:lnTo>
                  <a:lnTo>
                    <a:pt x="1984336" y="180047"/>
                  </a:lnTo>
                  <a:lnTo>
                    <a:pt x="1944839" y="157814"/>
                  </a:lnTo>
                  <a:lnTo>
                    <a:pt x="1904517" y="136914"/>
                  </a:lnTo>
                  <a:lnTo>
                    <a:pt x="1863399" y="117375"/>
                  </a:lnTo>
                  <a:lnTo>
                    <a:pt x="1821514" y="99229"/>
                  </a:lnTo>
                  <a:lnTo>
                    <a:pt x="1778893" y="82504"/>
                  </a:lnTo>
                  <a:lnTo>
                    <a:pt x="1735566" y="67230"/>
                  </a:lnTo>
                  <a:lnTo>
                    <a:pt x="1691562" y="53438"/>
                  </a:lnTo>
                  <a:lnTo>
                    <a:pt x="1646911" y="41156"/>
                  </a:lnTo>
                  <a:lnTo>
                    <a:pt x="1601643" y="30416"/>
                  </a:lnTo>
                  <a:lnTo>
                    <a:pt x="1555787" y="21246"/>
                  </a:lnTo>
                  <a:lnTo>
                    <a:pt x="1509374" y="13677"/>
                  </a:lnTo>
                  <a:lnTo>
                    <a:pt x="1462433" y="7738"/>
                  </a:lnTo>
                  <a:lnTo>
                    <a:pt x="1414994" y="3459"/>
                  </a:lnTo>
                  <a:lnTo>
                    <a:pt x="1367087" y="869"/>
                  </a:lnTo>
                  <a:lnTo>
                    <a:pt x="1318742" y="0"/>
                  </a:lnTo>
                  <a:lnTo>
                    <a:pt x="1270397" y="869"/>
                  </a:lnTo>
                  <a:lnTo>
                    <a:pt x="1222490" y="3459"/>
                  </a:lnTo>
                  <a:lnTo>
                    <a:pt x="1175051" y="7738"/>
                  </a:lnTo>
                  <a:lnTo>
                    <a:pt x="1128110" y="13677"/>
                  </a:lnTo>
                  <a:lnTo>
                    <a:pt x="1081697" y="21246"/>
                  </a:lnTo>
                  <a:lnTo>
                    <a:pt x="1035841" y="30416"/>
                  </a:lnTo>
                  <a:lnTo>
                    <a:pt x="990573" y="41156"/>
                  </a:lnTo>
                  <a:lnTo>
                    <a:pt x="945922" y="53438"/>
                  </a:lnTo>
                  <a:lnTo>
                    <a:pt x="901918" y="67230"/>
                  </a:lnTo>
                  <a:lnTo>
                    <a:pt x="858591" y="82504"/>
                  </a:lnTo>
                  <a:lnTo>
                    <a:pt x="815970" y="99229"/>
                  </a:lnTo>
                  <a:lnTo>
                    <a:pt x="774086" y="117375"/>
                  </a:lnTo>
                  <a:lnTo>
                    <a:pt x="732967" y="136914"/>
                  </a:lnTo>
                  <a:lnTo>
                    <a:pt x="692645" y="157814"/>
                  </a:lnTo>
                  <a:lnTo>
                    <a:pt x="653148" y="180047"/>
                  </a:lnTo>
                  <a:lnTo>
                    <a:pt x="614507" y="203582"/>
                  </a:lnTo>
                  <a:lnTo>
                    <a:pt x="576751" y="228390"/>
                  </a:lnTo>
                  <a:lnTo>
                    <a:pt x="539911" y="254441"/>
                  </a:lnTo>
                  <a:lnTo>
                    <a:pt x="504015" y="281705"/>
                  </a:lnTo>
                  <a:lnTo>
                    <a:pt x="469094" y="310152"/>
                  </a:lnTo>
                  <a:lnTo>
                    <a:pt x="435177" y="339752"/>
                  </a:lnTo>
                  <a:lnTo>
                    <a:pt x="402295" y="370477"/>
                  </a:lnTo>
                  <a:lnTo>
                    <a:pt x="370477" y="402295"/>
                  </a:lnTo>
                  <a:lnTo>
                    <a:pt x="339752" y="435177"/>
                  </a:lnTo>
                  <a:lnTo>
                    <a:pt x="310152" y="469094"/>
                  </a:lnTo>
                  <a:lnTo>
                    <a:pt x="281705" y="504015"/>
                  </a:lnTo>
                  <a:lnTo>
                    <a:pt x="254441" y="539911"/>
                  </a:lnTo>
                  <a:lnTo>
                    <a:pt x="228390" y="576751"/>
                  </a:lnTo>
                  <a:lnTo>
                    <a:pt x="203582" y="614507"/>
                  </a:lnTo>
                  <a:lnTo>
                    <a:pt x="180047" y="653148"/>
                  </a:lnTo>
                  <a:lnTo>
                    <a:pt x="157814" y="692645"/>
                  </a:lnTo>
                  <a:lnTo>
                    <a:pt x="136914" y="732967"/>
                  </a:lnTo>
                  <a:lnTo>
                    <a:pt x="117375" y="774086"/>
                  </a:lnTo>
                  <a:lnTo>
                    <a:pt x="99229" y="815970"/>
                  </a:lnTo>
                  <a:lnTo>
                    <a:pt x="82504" y="858591"/>
                  </a:lnTo>
                  <a:lnTo>
                    <a:pt x="67230" y="901918"/>
                  </a:lnTo>
                  <a:lnTo>
                    <a:pt x="53438" y="945922"/>
                  </a:lnTo>
                  <a:lnTo>
                    <a:pt x="41156" y="990573"/>
                  </a:lnTo>
                  <a:lnTo>
                    <a:pt x="30416" y="1035841"/>
                  </a:lnTo>
                  <a:lnTo>
                    <a:pt x="21246" y="1081697"/>
                  </a:lnTo>
                  <a:lnTo>
                    <a:pt x="13677" y="1128110"/>
                  </a:lnTo>
                  <a:lnTo>
                    <a:pt x="7738" y="1175051"/>
                  </a:lnTo>
                  <a:lnTo>
                    <a:pt x="3459" y="1222490"/>
                  </a:lnTo>
                  <a:lnTo>
                    <a:pt x="869" y="1270397"/>
                  </a:lnTo>
                  <a:lnTo>
                    <a:pt x="0" y="1318742"/>
                  </a:lnTo>
                  <a:lnTo>
                    <a:pt x="869" y="1367087"/>
                  </a:lnTo>
                  <a:lnTo>
                    <a:pt x="3459" y="1414994"/>
                  </a:lnTo>
                  <a:lnTo>
                    <a:pt x="7738" y="1462433"/>
                  </a:lnTo>
                  <a:lnTo>
                    <a:pt x="13677" y="1509374"/>
                  </a:lnTo>
                  <a:lnTo>
                    <a:pt x="21246" y="1555787"/>
                  </a:lnTo>
                  <a:lnTo>
                    <a:pt x="30416" y="1601643"/>
                  </a:lnTo>
                  <a:lnTo>
                    <a:pt x="41156" y="1646911"/>
                  </a:lnTo>
                  <a:lnTo>
                    <a:pt x="53438" y="1691562"/>
                  </a:lnTo>
                  <a:lnTo>
                    <a:pt x="67230" y="1735566"/>
                  </a:lnTo>
                  <a:lnTo>
                    <a:pt x="82504" y="1778893"/>
                  </a:lnTo>
                  <a:lnTo>
                    <a:pt x="99229" y="1821514"/>
                  </a:lnTo>
                  <a:lnTo>
                    <a:pt x="117375" y="1863399"/>
                  </a:lnTo>
                  <a:lnTo>
                    <a:pt x="136914" y="1904517"/>
                  </a:lnTo>
                  <a:lnTo>
                    <a:pt x="157814" y="1944839"/>
                  </a:lnTo>
                  <a:lnTo>
                    <a:pt x="180047" y="1984336"/>
                  </a:lnTo>
                  <a:lnTo>
                    <a:pt x="203582" y="2022977"/>
                  </a:lnTo>
                  <a:lnTo>
                    <a:pt x="228390" y="2060733"/>
                  </a:lnTo>
                  <a:lnTo>
                    <a:pt x="254441" y="2097574"/>
                  </a:lnTo>
                  <a:lnTo>
                    <a:pt x="281705" y="2133469"/>
                  </a:lnTo>
                  <a:lnTo>
                    <a:pt x="310152" y="2168390"/>
                  </a:lnTo>
                  <a:lnTo>
                    <a:pt x="339752" y="2202307"/>
                  </a:lnTo>
                  <a:lnTo>
                    <a:pt x="370477" y="2235189"/>
                  </a:lnTo>
                  <a:lnTo>
                    <a:pt x="402295" y="2267007"/>
                  </a:lnTo>
                  <a:lnTo>
                    <a:pt x="435177" y="2297732"/>
                  </a:lnTo>
                  <a:lnTo>
                    <a:pt x="469094" y="2327332"/>
                  </a:lnTo>
                  <a:lnTo>
                    <a:pt x="504015" y="2355780"/>
                  </a:lnTo>
                  <a:lnTo>
                    <a:pt x="539911" y="2383043"/>
                  </a:lnTo>
                  <a:lnTo>
                    <a:pt x="576751" y="2409094"/>
                  </a:lnTo>
                  <a:lnTo>
                    <a:pt x="614507" y="2433902"/>
                  </a:lnTo>
                  <a:lnTo>
                    <a:pt x="653148" y="2457437"/>
                  </a:lnTo>
                  <a:lnTo>
                    <a:pt x="692645" y="2479670"/>
                  </a:lnTo>
                  <a:lnTo>
                    <a:pt x="732967" y="2500571"/>
                  </a:lnTo>
                  <a:lnTo>
                    <a:pt x="774086" y="2520109"/>
                  </a:lnTo>
                  <a:lnTo>
                    <a:pt x="815970" y="2538256"/>
                  </a:lnTo>
                  <a:lnTo>
                    <a:pt x="858591" y="2554981"/>
                  </a:lnTo>
                  <a:lnTo>
                    <a:pt x="901918" y="2570254"/>
                  </a:lnTo>
                  <a:lnTo>
                    <a:pt x="945922" y="2584046"/>
                  </a:lnTo>
                  <a:lnTo>
                    <a:pt x="990573" y="2596328"/>
                  </a:lnTo>
                  <a:lnTo>
                    <a:pt x="1035841" y="2607068"/>
                  </a:lnTo>
                  <a:lnTo>
                    <a:pt x="1081697" y="2616238"/>
                  </a:lnTo>
                  <a:lnTo>
                    <a:pt x="1128110" y="2623807"/>
                  </a:lnTo>
                  <a:lnTo>
                    <a:pt x="1175051" y="2629746"/>
                  </a:lnTo>
                  <a:lnTo>
                    <a:pt x="1222490" y="2634026"/>
                  </a:lnTo>
                  <a:lnTo>
                    <a:pt x="1270397" y="2636615"/>
                  </a:lnTo>
                  <a:lnTo>
                    <a:pt x="1318742" y="2637485"/>
                  </a:lnTo>
                  <a:close/>
                </a:path>
              </a:pathLst>
            </a:custGeom>
            <a:ln w="57150">
              <a:noFill/>
            </a:ln>
          </p:spPr>
          <p:txBody>
            <a:bodyPr wrap="square" lIns="0" tIns="0" rIns="0" bIns="0" rtlCol="0"/>
            <a:lstStyle/>
            <a:p>
              <a:endParaRPr/>
            </a:p>
          </p:txBody>
        </p:sp>
      </p:grpSp>
      <p:grpSp>
        <p:nvGrpSpPr>
          <p:cNvPr id="21" name="object 21"/>
          <p:cNvGrpSpPr/>
          <p:nvPr/>
        </p:nvGrpSpPr>
        <p:grpSpPr>
          <a:xfrm>
            <a:off x="2875123" y="5433092"/>
            <a:ext cx="5011980" cy="2491708"/>
            <a:chOff x="2449460" y="5776828"/>
            <a:chExt cx="5305820" cy="2637790"/>
          </a:xfrm>
        </p:grpSpPr>
        <p:pic>
          <p:nvPicPr>
            <p:cNvPr id="22" name="object 22"/>
            <p:cNvPicPr/>
            <p:nvPr/>
          </p:nvPicPr>
          <p:blipFill>
            <a:blip r:embed="rId6" cstate="print"/>
            <a:stretch>
              <a:fillRect/>
            </a:stretch>
          </p:blipFill>
          <p:spPr>
            <a:xfrm>
              <a:off x="2449461" y="5776836"/>
              <a:ext cx="2637485" cy="2637472"/>
            </a:xfrm>
            <a:prstGeom prst="rect">
              <a:avLst/>
            </a:prstGeom>
            <a:ln>
              <a:noFill/>
            </a:ln>
          </p:spPr>
        </p:pic>
        <p:sp>
          <p:nvSpPr>
            <p:cNvPr id="23" name="object 23"/>
            <p:cNvSpPr/>
            <p:nvPr/>
          </p:nvSpPr>
          <p:spPr>
            <a:xfrm>
              <a:off x="2449460" y="5776828"/>
              <a:ext cx="2637790" cy="2637790"/>
            </a:xfrm>
            <a:custGeom>
              <a:avLst/>
              <a:gdLst/>
              <a:ahLst/>
              <a:cxnLst/>
              <a:rect l="l" t="t" r="r" b="b"/>
              <a:pathLst>
                <a:path w="2637790" h="2637790">
                  <a:moveTo>
                    <a:pt x="1318742" y="2637485"/>
                  </a:moveTo>
                  <a:lnTo>
                    <a:pt x="1367087" y="2636615"/>
                  </a:lnTo>
                  <a:lnTo>
                    <a:pt x="1414994" y="2634026"/>
                  </a:lnTo>
                  <a:lnTo>
                    <a:pt x="1462433" y="2629746"/>
                  </a:lnTo>
                  <a:lnTo>
                    <a:pt x="1509374" y="2623807"/>
                  </a:lnTo>
                  <a:lnTo>
                    <a:pt x="1555787" y="2616238"/>
                  </a:lnTo>
                  <a:lnTo>
                    <a:pt x="1601643" y="2607068"/>
                  </a:lnTo>
                  <a:lnTo>
                    <a:pt x="1646911" y="2596328"/>
                  </a:lnTo>
                  <a:lnTo>
                    <a:pt x="1691562" y="2584046"/>
                  </a:lnTo>
                  <a:lnTo>
                    <a:pt x="1735566" y="2570254"/>
                  </a:lnTo>
                  <a:lnTo>
                    <a:pt x="1778893" y="2554981"/>
                  </a:lnTo>
                  <a:lnTo>
                    <a:pt x="1821514" y="2538256"/>
                  </a:lnTo>
                  <a:lnTo>
                    <a:pt x="1863399" y="2520109"/>
                  </a:lnTo>
                  <a:lnTo>
                    <a:pt x="1904517" y="2500571"/>
                  </a:lnTo>
                  <a:lnTo>
                    <a:pt x="1944839" y="2479670"/>
                  </a:lnTo>
                  <a:lnTo>
                    <a:pt x="1984336" y="2457437"/>
                  </a:lnTo>
                  <a:lnTo>
                    <a:pt x="2022977" y="2433902"/>
                  </a:lnTo>
                  <a:lnTo>
                    <a:pt x="2060733" y="2409094"/>
                  </a:lnTo>
                  <a:lnTo>
                    <a:pt x="2097574" y="2383043"/>
                  </a:lnTo>
                  <a:lnTo>
                    <a:pt x="2133469" y="2355780"/>
                  </a:lnTo>
                  <a:lnTo>
                    <a:pt x="2168390" y="2327332"/>
                  </a:lnTo>
                  <a:lnTo>
                    <a:pt x="2202307" y="2297732"/>
                  </a:lnTo>
                  <a:lnTo>
                    <a:pt x="2235189" y="2267007"/>
                  </a:lnTo>
                  <a:lnTo>
                    <a:pt x="2267007" y="2235189"/>
                  </a:lnTo>
                  <a:lnTo>
                    <a:pt x="2297732" y="2202307"/>
                  </a:lnTo>
                  <a:lnTo>
                    <a:pt x="2327332" y="2168390"/>
                  </a:lnTo>
                  <a:lnTo>
                    <a:pt x="2355780" y="2133469"/>
                  </a:lnTo>
                  <a:lnTo>
                    <a:pt x="2383043" y="2097574"/>
                  </a:lnTo>
                  <a:lnTo>
                    <a:pt x="2409094" y="2060733"/>
                  </a:lnTo>
                  <a:lnTo>
                    <a:pt x="2433902" y="2022977"/>
                  </a:lnTo>
                  <a:lnTo>
                    <a:pt x="2457437" y="1984336"/>
                  </a:lnTo>
                  <a:lnTo>
                    <a:pt x="2479670" y="1944839"/>
                  </a:lnTo>
                  <a:lnTo>
                    <a:pt x="2500571" y="1904517"/>
                  </a:lnTo>
                  <a:lnTo>
                    <a:pt x="2520109" y="1863399"/>
                  </a:lnTo>
                  <a:lnTo>
                    <a:pt x="2538256" y="1821514"/>
                  </a:lnTo>
                  <a:lnTo>
                    <a:pt x="2554981" y="1778893"/>
                  </a:lnTo>
                  <a:lnTo>
                    <a:pt x="2570254" y="1735566"/>
                  </a:lnTo>
                  <a:lnTo>
                    <a:pt x="2584046" y="1691562"/>
                  </a:lnTo>
                  <a:lnTo>
                    <a:pt x="2596328" y="1646911"/>
                  </a:lnTo>
                  <a:lnTo>
                    <a:pt x="2607068" y="1601643"/>
                  </a:lnTo>
                  <a:lnTo>
                    <a:pt x="2616238" y="1555787"/>
                  </a:lnTo>
                  <a:lnTo>
                    <a:pt x="2623807" y="1509374"/>
                  </a:lnTo>
                  <a:lnTo>
                    <a:pt x="2629746" y="1462433"/>
                  </a:lnTo>
                  <a:lnTo>
                    <a:pt x="2634026" y="1414994"/>
                  </a:lnTo>
                  <a:lnTo>
                    <a:pt x="2636615" y="1367087"/>
                  </a:lnTo>
                  <a:lnTo>
                    <a:pt x="2637485" y="1318742"/>
                  </a:lnTo>
                  <a:lnTo>
                    <a:pt x="2636615" y="1270397"/>
                  </a:lnTo>
                  <a:lnTo>
                    <a:pt x="2634026" y="1222490"/>
                  </a:lnTo>
                  <a:lnTo>
                    <a:pt x="2629746" y="1175051"/>
                  </a:lnTo>
                  <a:lnTo>
                    <a:pt x="2623807" y="1128110"/>
                  </a:lnTo>
                  <a:lnTo>
                    <a:pt x="2616238" y="1081697"/>
                  </a:lnTo>
                  <a:lnTo>
                    <a:pt x="2607068" y="1035841"/>
                  </a:lnTo>
                  <a:lnTo>
                    <a:pt x="2596328" y="990573"/>
                  </a:lnTo>
                  <a:lnTo>
                    <a:pt x="2584046" y="945922"/>
                  </a:lnTo>
                  <a:lnTo>
                    <a:pt x="2570254" y="901918"/>
                  </a:lnTo>
                  <a:lnTo>
                    <a:pt x="2554981" y="858591"/>
                  </a:lnTo>
                  <a:lnTo>
                    <a:pt x="2538256" y="815970"/>
                  </a:lnTo>
                  <a:lnTo>
                    <a:pt x="2520109" y="774086"/>
                  </a:lnTo>
                  <a:lnTo>
                    <a:pt x="2500571" y="732967"/>
                  </a:lnTo>
                  <a:lnTo>
                    <a:pt x="2479670" y="692645"/>
                  </a:lnTo>
                  <a:lnTo>
                    <a:pt x="2457437" y="653148"/>
                  </a:lnTo>
                  <a:lnTo>
                    <a:pt x="2433902" y="614507"/>
                  </a:lnTo>
                  <a:lnTo>
                    <a:pt x="2409094" y="576751"/>
                  </a:lnTo>
                  <a:lnTo>
                    <a:pt x="2383043" y="539911"/>
                  </a:lnTo>
                  <a:lnTo>
                    <a:pt x="2355780" y="504015"/>
                  </a:lnTo>
                  <a:lnTo>
                    <a:pt x="2327332" y="469094"/>
                  </a:lnTo>
                  <a:lnTo>
                    <a:pt x="2297732" y="435177"/>
                  </a:lnTo>
                  <a:lnTo>
                    <a:pt x="2267007" y="402295"/>
                  </a:lnTo>
                  <a:lnTo>
                    <a:pt x="2235189" y="370477"/>
                  </a:lnTo>
                  <a:lnTo>
                    <a:pt x="2202307" y="339752"/>
                  </a:lnTo>
                  <a:lnTo>
                    <a:pt x="2168390" y="310152"/>
                  </a:lnTo>
                  <a:lnTo>
                    <a:pt x="2133469" y="281705"/>
                  </a:lnTo>
                  <a:lnTo>
                    <a:pt x="2097574" y="254441"/>
                  </a:lnTo>
                  <a:lnTo>
                    <a:pt x="2060733" y="228390"/>
                  </a:lnTo>
                  <a:lnTo>
                    <a:pt x="2022977" y="203582"/>
                  </a:lnTo>
                  <a:lnTo>
                    <a:pt x="1984336" y="180047"/>
                  </a:lnTo>
                  <a:lnTo>
                    <a:pt x="1944839" y="157814"/>
                  </a:lnTo>
                  <a:lnTo>
                    <a:pt x="1904517" y="136914"/>
                  </a:lnTo>
                  <a:lnTo>
                    <a:pt x="1863399" y="117375"/>
                  </a:lnTo>
                  <a:lnTo>
                    <a:pt x="1821514" y="99229"/>
                  </a:lnTo>
                  <a:lnTo>
                    <a:pt x="1778893" y="82504"/>
                  </a:lnTo>
                  <a:lnTo>
                    <a:pt x="1735566" y="67230"/>
                  </a:lnTo>
                  <a:lnTo>
                    <a:pt x="1691562" y="53438"/>
                  </a:lnTo>
                  <a:lnTo>
                    <a:pt x="1646911" y="41156"/>
                  </a:lnTo>
                  <a:lnTo>
                    <a:pt x="1601643" y="30416"/>
                  </a:lnTo>
                  <a:lnTo>
                    <a:pt x="1555787" y="21246"/>
                  </a:lnTo>
                  <a:lnTo>
                    <a:pt x="1509374" y="13677"/>
                  </a:lnTo>
                  <a:lnTo>
                    <a:pt x="1462433" y="7738"/>
                  </a:lnTo>
                  <a:lnTo>
                    <a:pt x="1414994" y="3459"/>
                  </a:lnTo>
                  <a:lnTo>
                    <a:pt x="1367087" y="869"/>
                  </a:lnTo>
                  <a:lnTo>
                    <a:pt x="1318742" y="0"/>
                  </a:lnTo>
                  <a:lnTo>
                    <a:pt x="1270397" y="869"/>
                  </a:lnTo>
                  <a:lnTo>
                    <a:pt x="1222490" y="3459"/>
                  </a:lnTo>
                  <a:lnTo>
                    <a:pt x="1175051" y="7738"/>
                  </a:lnTo>
                  <a:lnTo>
                    <a:pt x="1128110" y="13677"/>
                  </a:lnTo>
                  <a:lnTo>
                    <a:pt x="1081697" y="21246"/>
                  </a:lnTo>
                  <a:lnTo>
                    <a:pt x="1035841" y="30416"/>
                  </a:lnTo>
                  <a:lnTo>
                    <a:pt x="990573" y="41156"/>
                  </a:lnTo>
                  <a:lnTo>
                    <a:pt x="945922" y="53438"/>
                  </a:lnTo>
                  <a:lnTo>
                    <a:pt x="901918" y="67230"/>
                  </a:lnTo>
                  <a:lnTo>
                    <a:pt x="858591" y="82504"/>
                  </a:lnTo>
                  <a:lnTo>
                    <a:pt x="815970" y="99229"/>
                  </a:lnTo>
                  <a:lnTo>
                    <a:pt x="774086" y="117375"/>
                  </a:lnTo>
                  <a:lnTo>
                    <a:pt x="732967" y="136914"/>
                  </a:lnTo>
                  <a:lnTo>
                    <a:pt x="692645" y="157814"/>
                  </a:lnTo>
                  <a:lnTo>
                    <a:pt x="653148" y="180047"/>
                  </a:lnTo>
                  <a:lnTo>
                    <a:pt x="614507" y="203582"/>
                  </a:lnTo>
                  <a:lnTo>
                    <a:pt x="576751" y="228390"/>
                  </a:lnTo>
                  <a:lnTo>
                    <a:pt x="539911" y="254441"/>
                  </a:lnTo>
                  <a:lnTo>
                    <a:pt x="504015" y="281705"/>
                  </a:lnTo>
                  <a:lnTo>
                    <a:pt x="469094" y="310152"/>
                  </a:lnTo>
                  <a:lnTo>
                    <a:pt x="435177" y="339752"/>
                  </a:lnTo>
                  <a:lnTo>
                    <a:pt x="402295" y="370477"/>
                  </a:lnTo>
                  <a:lnTo>
                    <a:pt x="370477" y="402295"/>
                  </a:lnTo>
                  <a:lnTo>
                    <a:pt x="339752" y="435177"/>
                  </a:lnTo>
                  <a:lnTo>
                    <a:pt x="310152" y="469094"/>
                  </a:lnTo>
                  <a:lnTo>
                    <a:pt x="281705" y="504015"/>
                  </a:lnTo>
                  <a:lnTo>
                    <a:pt x="254441" y="539911"/>
                  </a:lnTo>
                  <a:lnTo>
                    <a:pt x="228390" y="576751"/>
                  </a:lnTo>
                  <a:lnTo>
                    <a:pt x="203582" y="614507"/>
                  </a:lnTo>
                  <a:lnTo>
                    <a:pt x="180047" y="653148"/>
                  </a:lnTo>
                  <a:lnTo>
                    <a:pt x="157814" y="692645"/>
                  </a:lnTo>
                  <a:lnTo>
                    <a:pt x="136914" y="732967"/>
                  </a:lnTo>
                  <a:lnTo>
                    <a:pt x="117375" y="774086"/>
                  </a:lnTo>
                  <a:lnTo>
                    <a:pt x="99229" y="815970"/>
                  </a:lnTo>
                  <a:lnTo>
                    <a:pt x="82504" y="858591"/>
                  </a:lnTo>
                  <a:lnTo>
                    <a:pt x="67230" y="901918"/>
                  </a:lnTo>
                  <a:lnTo>
                    <a:pt x="53438" y="945922"/>
                  </a:lnTo>
                  <a:lnTo>
                    <a:pt x="41156" y="990573"/>
                  </a:lnTo>
                  <a:lnTo>
                    <a:pt x="30416" y="1035841"/>
                  </a:lnTo>
                  <a:lnTo>
                    <a:pt x="21246" y="1081697"/>
                  </a:lnTo>
                  <a:lnTo>
                    <a:pt x="13677" y="1128110"/>
                  </a:lnTo>
                  <a:lnTo>
                    <a:pt x="7738" y="1175051"/>
                  </a:lnTo>
                  <a:lnTo>
                    <a:pt x="3459" y="1222490"/>
                  </a:lnTo>
                  <a:lnTo>
                    <a:pt x="869" y="1270397"/>
                  </a:lnTo>
                  <a:lnTo>
                    <a:pt x="0" y="1318742"/>
                  </a:lnTo>
                  <a:lnTo>
                    <a:pt x="869" y="1367087"/>
                  </a:lnTo>
                  <a:lnTo>
                    <a:pt x="3459" y="1414994"/>
                  </a:lnTo>
                  <a:lnTo>
                    <a:pt x="7738" y="1462433"/>
                  </a:lnTo>
                  <a:lnTo>
                    <a:pt x="13677" y="1509374"/>
                  </a:lnTo>
                  <a:lnTo>
                    <a:pt x="21246" y="1555787"/>
                  </a:lnTo>
                  <a:lnTo>
                    <a:pt x="30416" y="1601643"/>
                  </a:lnTo>
                  <a:lnTo>
                    <a:pt x="41156" y="1646911"/>
                  </a:lnTo>
                  <a:lnTo>
                    <a:pt x="53438" y="1691562"/>
                  </a:lnTo>
                  <a:lnTo>
                    <a:pt x="67230" y="1735566"/>
                  </a:lnTo>
                  <a:lnTo>
                    <a:pt x="82504" y="1778893"/>
                  </a:lnTo>
                  <a:lnTo>
                    <a:pt x="99229" y="1821514"/>
                  </a:lnTo>
                  <a:lnTo>
                    <a:pt x="117375" y="1863399"/>
                  </a:lnTo>
                  <a:lnTo>
                    <a:pt x="136914" y="1904517"/>
                  </a:lnTo>
                  <a:lnTo>
                    <a:pt x="157814" y="1944839"/>
                  </a:lnTo>
                  <a:lnTo>
                    <a:pt x="180047" y="1984336"/>
                  </a:lnTo>
                  <a:lnTo>
                    <a:pt x="203582" y="2022977"/>
                  </a:lnTo>
                  <a:lnTo>
                    <a:pt x="228390" y="2060733"/>
                  </a:lnTo>
                  <a:lnTo>
                    <a:pt x="254441" y="2097574"/>
                  </a:lnTo>
                  <a:lnTo>
                    <a:pt x="281705" y="2133469"/>
                  </a:lnTo>
                  <a:lnTo>
                    <a:pt x="310152" y="2168390"/>
                  </a:lnTo>
                  <a:lnTo>
                    <a:pt x="339752" y="2202307"/>
                  </a:lnTo>
                  <a:lnTo>
                    <a:pt x="370477" y="2235189"/>
                  </a:lnTo>
                  <a:lnTo>
                    <a:pt x="402295" y="2267007"/>
                  </a:lnTo>
                  <a:lnTo>
                    <a:pt x="435177" y="2297732"/>
                  </a:lnTo>
                  <a:lnTo>
                    <a:pt x="469094" y="2327332"/>
                  </a:lnTo>
                  <a:lnTo>
                    <a:pt x="504015" y="2355780"/>
                  </a:lnTo>
                  <a:lnTo>
                    <a:pt x="539911" y="2383043"/>
                  </a:lnTo>
                  <a:lnTo>
                    <a:pt x="576751" y="2409094"/>
                  </a:lnTo>
                  <a:lnTo>
                    <a:pt x="614507" y="2433902"/>
                  </a:lnTo>
                  <a:lnTo>
                    <a:pt x="653148" y="2457437"/>
                  </a:lnTo>
                  <a:lnTo>
                    <a:pt x="692645" y="2479670"/>
                  </a:lnTo>
                  <a:lnTo>
                    <a:pt x="732967" y="2500571"/>
                  </a:lnTo>
                  <a:lnTo>
                    <a:pt x="774086" y="2520109"/>
                  </a:lnTo>
                  <a:lnTo>
                    <a:pt x="815970" y="2538256"/>
                  </a:lnTo>
                  <a:lnTo>
                    <a:pt x="858591" y="2554981"/>
                  </a:lnTo>
                  <a:lnTo>
                    <a:pt x="901918" y="2570254"/>
                  </a:lnTo>
                  <a:lnTo>
                    <a:pt x="945922" y="2584046"/>
                  </a:lnTo>
                  <a:lnTo>
                    <a:pt x="990573" y="2596328"/>
                  </a:lnTo>
                  <a:lnTo>
                    <a:pt x="1035841" y="2607068"/>
                  </a:lnTo>
                  <a:lnTo>
                    <a:pt x="1081697" y="2616238"/>
                  </a:lnTo>
                  <a:lnTo>
                    <a:pt x="1128110" y="2623807"/>
                  </a:lnTo>
                  <a:lnTo>
                    <a:pt x="1175051" y="2629746"/>
                  </a:lnTo>
                  <a:lnTo>
                    <a:pt x="1222490" y="2634026"/>
                  </a:lnTo>
                  <a:lnTo>
                    <a:pt x="1270397" y="2636615"/>
                  </a:lnTo>
                  <a:lnTo>
                    <a:pt x="1318742" y="2637485"/>
                  </a:lnTo>
                  <a:close/>
                </a:path>
              </a:pathLst>
            </a:custGeom>
            <a:ln w="57150">
              <a:noFill/>
            </a:ln>
          </p:spPr>
          <p:txBody>
            <a:bodyPr wrap="square" lIns="0" tIns="0" rIns="0" bIns="0" rtlCol="0"/>
            <a:lstStyle/>
            <a:p>
              <a:endParaRPr/>
            </a:p>
          </p:txBody>
        </p:sp>
        <p:pic>
          <p:nvPicPr>
            <p:cNvPr id="24" name="object 24"/>
            <p:cNvPicPr/>
            <p:nvPr/>
          </p:nvPicPr>
          <p:blipFill>
            <a:blip r:embed="rId7" cstate="print"/>
            <a:stretch>
              <a:fillRect/>
            </a:stretch>
          </p:blipFill>
          <p:spPr>
            <a:xfrm>
              <a:off x="5117502" y="5776836"/>
              <a:ext cx="2637472" cy="2637472"/>
            </a:xfrm>
            <a:prstGeom prst="rect">
              <a:avLst/>
            </a:prstGeom>
          </p:spPr>
        </p:pic>
        <p:sp>
          <p:nvSpPr>
            <p:cNvPr id="25" name="object 25"/>
            <p:cNvSpPr/>
            <p:nvPr/>
          </p:nvSpPr>
          <p:spPr>
            <a:xfrm>
              <a:off x="5117490" y="5776828"/>
              <a:ext cx="2637790" cy="2637790"/>
            </a:xfrm>
            <a:custGeom>
              <a:avLst/>
              <a:gdLst/>
              <a:ahLst/>
              <a:cxnLst/>
              <a:rect l="l" t="t" r="r" b="b"/>
              <a:pathLst>
                <a:path w="2637790" h="2637790">
                  <a:moveTo>
                    <a:pt x="1318742" y="2637485"/>
                  </a:moveTo>
                  <a:lnTo>
                    <a:pt x="1367087" y="2636615"/>
                  </a:lnTo>
                  <a:lnTo>
                    <a:pt x="1414994" y="2634026"/>
                  </a:lnTo>
                  <a:lnTo>
                    <a:pt x="1462433" y="2629746"/>
                  </a:lnTo>
                  <a:lnTo>
                    <a:pt x="1509374" y="2623807"/>
                  </a:lnTo>
                  <a:lnTo>
                    <a:pt x="1555787" y="2616238"/>
                  </a:lnTo>
                  <a:lnTo>
                    <a:pt x="1601643" y="2607068"/>
                  </a:lnTo>
                  <a:lnTo>
                    <a:pt x="1646911" y="2596328"/>
                  </a:lnTo>
                  <a:lnTo>
                    <a:pt x="1691562" y="2584046"/>
                  </a:lnTo>
                  <a:lnTo>
                    <a:pt x="1735566" y="2570254"/>
                  </a:lnTo>
                  <a:lnTo>
                    <a:pt x="1778893" y="2554981"/>
                  </a:lnTo>
                  <a:lnTo>
                    <a:pt x="1821514" y="2538256"/>
                  </a:lnTo>
                  <a:lnTo>
                    <a:pt x="1863399" y="2520109"/>
                  </a:lnTo>
                  <a:lnTo>
                    <a:pt x="1904517" y="2500571"/>
                  </a:lnTo>
                  <a:lnTo>
                    <a:pt x="1944839" y="2479670"/>
                  </a:lnTo>
                  <a:lnTo>
                    <a:pt x="1984336" y="2457437"/>
                  </a:lnTo>
                  <a:lnTo>
                    <a:pt x="2022977" y="2433902"/>
                  </a:lnTo>
                  <a:lnTo>
                    <a:pt x="2060733" y="2409094"/>
                  </a:lnTo>
                  <a:lnTo>
                    <a:pt x="2097574" y="2383043"/>
                  </a:lnTo>
                  <a:lnTo>
                    <a:pt x="2133469" y="2355780"/>
                  </a:lnTo>
                  <a:lnTo>
                    <a:pt x="2168390" y="2327332"/>
                  </a:lnTo>
                  <a:lnTo>
                    <a:pt x="2202307" y="2297732"/>
                  </a:lnTo>
                  <a:lnTo>
                    <a:pt x="2235189" y="2267007"/>
                  </a:lnTo>
                  <a:lnTo>
                    <a:pt x="2267007" y="2235189"/>
                  </a:lnTo>
                  <a:lnTo>
                    <a:pt x="2297732" y="2202307"/>
                  </a:lnTo>
                  <a:lnTo>
                    <a:pt x="2327332" y="2168390"/>
                  </a:lnTo>
                  <a:lnTo>
                    <a:pt x="2355780" y="2133469"/>
                  </a:lnTo>
                  <a:lnTo>
                    <a:pt x="2383043" y="2097574"/>
                  </a:lnTo>
                  <a:lnTo>
                    <a:pt x="2409094" y="2060733"/>
                  </a:lnTo>
                  <a:lnTo>
                    <a:pt x="2433902" y="2022977"/>
                  </a:lnTo>
                  <a:lnTo>
                    <a:pt x="2457437" y="1984336"/>
                  </a:lnTo>
                  <a:lnTo>
                    <a:pt x="2479670" y="1944839"/>
                  </a:lnTo>
                  <a:lnTo>
                    <a:pt x="2500571" y="1904517"/>
                  </a:lnTo>
                  <a:lnTo>
                    <a:pt x="2520109" y="1863399"/>
                  </a:lnTo>
                  <a:lnTo>
                    <a:pt x="2538256" y="1821514"/>
                  </a:lnTo>
                  <a:lnTo>
                    <a:pt x="2554981" y="1778893"/>
                  </a:lnTo>
                  <a:lnTo>
                    <a:pt x="2570254" y="1735566"/>
                  </a:lnTo>
                  <a:lnTo>
                    <a:pt x="2584046" y="1691562"/>
                  </a:lnTo>
                  <a:lnTo>
                    <a:pt x="2596328" y="1646911"/>
                  </a:lnTo>
                  <a:lnTo>
                    <a:pt x="2607068" y="1601643"/>
                  </a:lnTo>
                  <a:lnTo>
                    <a:pt x="2616238" y="1555787"/>
                  </a:lnTo>
                  <a:lnTo>
                    <a:pt x="2623807" y="1509374"/>
                  </a:lnTo>
                  <a:lnTo>
                    <a:pt x="2629746" y="1462433"/>
                  </a:lnTo>
                  <a:lnTo>
                    <a:pt x="2634026" y="1414994"/>
                  </a:lnTo>
                  <a:lnTo>
                    <a:pt x="2636615" y="1367087"/>
                  </a:lnTo>
                  <a:lnTo>
                    <a:pt x="2637485" y="1318742"/>
                  </a:lnTo>
                  <a:lnTo>
                    <a:pt x="2636615" y="1270397"/>
                  </a:lnTo>
                  <a:lnTo>
                    <a:pt x="2634026" y="1222490"/>
                  </a:lnTo>
                  <a:lnTo>
                    <a:pt x="2629746" y="1175051"/>
                  </a:lnTo>
                  <a:lnTo>
                    <a:pt x="2623807" y="1128110"/>
                  </a:lnTo>
                  <a:lnTo>
                    <a:pt x="2616238" y="1081697"/>
                  </a:lnTo>
                  <a:lnTo>
                    <a:pt x="2607068" y="1035841"/>
                  </a:lnTo>
                  <a:lnTo>
                    <a:pt x="2596328" y="990573"/>
                  </a:lnTo>
                  <a:lnTo>
                    <a:pt x="2584046" y="945922"/>
                  </a:lnTo>
                  <a:lnTo>
                    <a:pt x="2570254" y="901918"/>
                  </a:lnTo>
                  <a:lnTo>
                    <a:pt x="2554981" y="858591"/>
                  </a:lnTo>
                  <a:lnTo>
                    <a:pt x="2538256" y="815970"/>
                  </a:lnTo>
                  <a:lnTo>
                    <a:pt x="2520109" y="774086"/>
                  </a:lnTo>
                  <a:lnTo>
                    <a:pt x="2500571" y="732967"/>
                  </a:lnTo>
                  <a:lnTo>
                    <a:pt x="2479670" y="692645"/>
                  </a:lnTo>
                  <a:lnTo>
                    <a:pt x="2457437" y="653148"/>
                  </a:lnTo>
                  <a:lnTo>
                    <a:pt x="2433902" y="614507"/>
                  </a:lnTo>
                  <a:lnTo>
                    <a:pt x="2409094" y="576751"/>
                  </a:lnTo>
                  <a:lnTo>
                    <a:pt x="2383043" y="539911"/>
                  </a:lnTo>
                  <a:lnTo>
                    <a:pt x="2355780" y="504015"/>
                  </a:lnTo>
                  <a:lnTo>
                    <a:pt x="2327332" y="469094"/>
                  </a:lnTo>
                  <a:lnTo>
                    <a:pt x="2297732" y="435177"/>
                  </a:lnTo>
                  <a:lnTo>
                    <a:pt x="2267007" y="402295"/>
                  </a:lnTo>
                  <a:lnTo>
                    <a:pt x="2235189" y="370477"/>
                  </a:lnTo>
                  <a:lnTo>
                    <a:pt x="2202307" y="339752"/>
                  </a:lnTo>
                  <a:lnTo>
                    <a:pt x="2168390" y="310152"/>
                  </a:lnTo>
                  <a:lnTo>
                    <a:pt x="2133469" y="281705"/>
                  </a:lnTo>
                  <a:lnTo>
                    <a:pt x="2097574" y="254441"/>
                  </a:lnTo>
                  <a:lnTo>
                    <a:pt x="2060733" y="228390"/>
                  </a:lnTo>
                  <a:lnTo>
                    <a:pt x="2022977" y="203582"/>
                  </a:lnTo>
                  <a:lnTo>
                    <a:pt x="1984336" y="180047"/>
                  </a:lnTo>
                  <a:lnTo>
                    <a:pt x="1944839" y="157814"/>
                  </a:lnTo>
                  <a:lnTo>
                    <a:pt x="1904517" y="136914"/>
                  </a:lnTo>
                  <a:lnTo>
                    <a:pt x="1863399" y="117375"/>
                  </a:lnTo>
                  <a:lnTo>
                    <a:pt x="1821514" y="99229"/>
                  </a:lnTo>
                  <a:lnTo>
                    <a:pt x="1778893" y="82504"/>
                  </a:lnTo>
                  <a:lnTo>
                    <a:pt x="1735566" y="67230"/>
                  </a:lnTo>
                  <a:lnTo>
                    <a:pt x="1691562" y="53438"/>
                  </a:lnTo>
                  <a:lnTo>
                    <a:pt x="1646911" y="41156"/>
                  </a:lnTo>
                  <a:lnTo>
                    <a:pt x="1601643" y="30416"/>
                  </a:lnTo>
                  <a:lnTo>
                    <a:pt x="1555787" y="21246"/>
                  </a:lnTo>
                  <a:lnTo>
                    <a:pt x="1509374" y="13677"/>
                  </a:lnTo>
                  <a:lnTo>
                    <a:pt x="1462433" y="7738"/>
                  </a:lnTo>
                  <a:lnTo>
                    <a:pt x="1414994" y="3459"/>
                  </a:lnTo>
                  <a:lnTo>
                    <a:pt x="1367087" y="869"/>
                  </a:lnTo>
                  <a:lnTo>
                    <a:pt x="1318742" y="0"/>
                  </a:lnTo>
                  <a:lnTo>
                    <a:pt x="1270397" y="869"/>
                  </a:lnTo>
                  <a:lnTo>
                    <a:pt x="1222490" y="3459"/>
                  </a:lnTo>
                  <a:lnTo>
                    <a:pt x="1175051" y="7738"/>
                  </a:lnTo>
                  <a:lnTo>
                    <a:pt x="1128110" y="13677"/>
                  </a:lnTo>
                  <a:lnTo>
                    <a:pt x="1081697" y="21246"/>
                  </a:lnTo>
                  <a:lnTo>
                    <a:pt x="1035841" y="30416"/>
                  </a:lnTo>
                  <a:lnTo>
                    <a:pt x="990573" y="41156"/>
                  </a:lnTo>
                  <a:lnTo>
                    <a:pt x="945922" y="53438"/>
                  </a:lnTo>
                  <a:lnTo>
                    <a:pt x="901918" y="67230"/>
                  </a:lnTo>
                  <a:lnTo>
                    <a:pt x="858591" y="82504"/>
                  </a:lnTo>
                  <a:lnTo>
                    <a:pt x="815970" y="99229"/>
                  </a:lnTo>
                  <a:lnTo>
                    <a:pt x="774086" y="117375"/>
                  </a:lnTo>
                  <a:lnTo>
                    <a:pt x="732967" y="136914"/>
                  </a:lnTo>
                  <a:lnTo>
                    <a:pt x="692645" y="157814"/>
                  </a:lnTo>
                  <a:lnTo>
                    <a:pt x="653148" y="180047"/>
                  </a:lnTo>
                  <a:lnTo>
                    <a:pt x="614507" y="203582"/>
                  </a:lnTo>
                  <a:lnTo>
                    <a:pt x="576751" y="228390"/>
                  </a:lnTo>
                  <a:lnTo>
                    <a:pt x="539911" y="254441"/>
                  </a:lnTo>
                  <a:lnTo>
                    <a:pt x="504015" y="281705"/>
                  </a:lnTo>
                  <a:lnTo>
                    <a:pt x="469094" y="310152"/>
                  </a:lnTo>
                  <a:lnTo>
                    <a:pt x="435177" y="339752"/>
                  </a:lnTo>
                  <a:lnTo>
                    <a:pt x="402295" y="370477"/>
                  </a:lnTo>
                  <a:lnTo>
                    <a:pt x="370477" y="402295"/>
                  </a:lnTo>
                  <a:lnTo>
                    <a:pt x="339752" y="435177"/>
                  </a:lnTo>
                  <a:lnTo>
                    <a:pt x="310152" y="469094"/>
                  </a:lnTo>
                  <a:lnTo>
                    <a:pt x="281705" y="504015"/>
                  </a:lnTo>
                  <a:lnTo>
                    <a:pt x="254441" y="539911"/>
                  </a:lnTo>
                  <a:lnTo>
                    <a:pt x="228390" y="576751"/>
                  </a:lnTo>
                  <a:lnTo>
                    <a:pt x="203582" y="614507"/>
                  </a:lnTo>
                  <a:lnTo>
                    <a:pt x="180047" y="653148"/>
                  </a:lnTo>
                  <a:lnTo>
                    <a:pt x="157814" y="692645"/>
                  </a:lnTo>
                  <a:lnTo>
                    <a:pt x="136914" y="732967"/>
                  </a:lnTo>
                  <a:lnTo>
                    <a:pt x="117375" y="774086"/>
                  </a:lnTo>
                  <a:lnTo>
                    <a:pt x="99229" y="815970"/>
                  </a:lnTo>
                  <a:lnTo>
                    <a:pt x="82504" y="858591"/>
                  </a:lnTo>
                  <a:lnTo>
                    <a:pt x="67230" y="901918"/>
                  </a:lnTo>
                  <a:lnTo>
                    <a:pt x="53438" y="945922"/>
                  </a:lnTo>
                  <a:lnTo>
                    <a:pt x="41156" y="990573"/>
                  </a:lnTo>
                  <a:lnTo>
                    <a:pt x="30416" y="1035841"/>
                  </a:lnTo>
                  <a:lnTo>
                    <a:pt x="21246" y="1081697"/>
                  </a:lnTo>
                  <a:lnTo>
                    <a:pt x="13677" y="1128110"/>
                  </a:lnTo>
                  <a:lnTo>
                    <a:pt x="7738" y="1175051"/>
                  </a:lnTo>
                  <a:lnTo>
                    <a:pt x="3459" y="1222490"/>
                  </a:lnTo>
                  <a:lnTo>
                    <a:pt x="869" y="1270397"/>
                  </a:lnTo>
                  <a:lnTo>
                    <a:pt x="0" y="1318742"/>
                  </a:lnTo>
                  <a:lnTo>
                    <a:pt x="869" y="1367087"/>
                  </a:lnTo>
                  <a:lnTo>
                    <a:pt x="3459" y="1414994"/>
                  </a:lnTo>
                  <a:lnTo>
                    <a:pt x="7738" y="1462433"/>
                  </a:lnTo>
                  <a:lnTo>
                    <a:pt x="13677" y="1509374"/>
                  </a:lnTo>
                  <a:lnTo>
                    <a:pt x="21246" y="1555787"/>
                  </a:lnTo>
                  <a:lnTo>
                    <a:pt x="30416" y="1601643"/>
                  </a:lnTo>
                  <a:lnTo>
                    <a:pt x="41156" y="1646911"/>
                  </a:lnTo>
                  <a:lnTo>
                    <a:pt x="53438" y="1691562"/>
                  </a:lnTo>
                  <a:lnTo>
                    <a:pt x="67230" y="1735566"/>
                  </a:lnTo>
                  <a:lnTo>
                    <a:pt x="82504" y="1778893"/>
                  </a:lnTo>
                  <a:lnTo>
                    <a:pt x="99229" y="1821514"/>
                  </a:lnTo>
                  <a:lnTo>
                    <a:pt x="117375" y="1863399"/>
                  </a:lnTo>
                  <a:lnTo>
                    <a:pt x="136914" y="1904517"/>
                  </a:lnTo>
                  <a:lnTo>
                    <a:pt x="157814" y="1944839"/>
                  </a:lnTo>
                  <a:lnTo>
                    <a:pt x="180047" y="1984336"/>
                  </a:lnTo>
                  <a:lnTo>
                    <a:pt x="203582" y="2022977"/>
                  </a:lnTo>
                  <a:lnTo>
                    <a:pt x="228390" y="2060733"/>
                  </a:lnTo>
                  <a:lnTo>
                    <a:pt x="254441" y="2097574"/>
                  </a:lnTo>
                  <a:lnTo>
                    <a:pt x="281705" y="2133469"/>
                  </a:lnTo>
                  <a:lnTo>
                    <a:pt x="310152" y="2168390"/>
                  </a:lnTo>
                  <a:lnTo>
                    <a:pt x="339752" y="2202307"/>
                  </a:lnTo>
                  <a:lnTo>
                    <a:pt x="370477" y="2235189"/>
                  </a:lnTo>
                  <a:lnTo>
                    <a:pt x="402295" y="2267007"/>
                  </a:lnTo>
                  <a:lnTo>
                    <a:pt x="435177" y="2297732"/>
                  </a:lnTo>
                  <a:lnTo>
                    <a:pt x="469094" y="2327332"/>
                  </a:lnTo>
                  <a:lnTo>
                    <a:pt x="504015" y="2355780"/>
                  </a:lnTo>
                  <a:lnTo>
                    <a:pt x="539911" y="2383043"/>
                  </a:lnTo>
                  <a:lnTo>
                    <a:pt x="576751" y="2409094"/>
                  </a:lnTo>
                  <a:lnTo>
                    <a:pt x="614507" y="2433902"/>
                  </a:lnTo>
                  <a:lnTo>
                    <a:pt x="653148" y="2457437"/>
                  </a:lnTo>
                  <a:lnTo>
                    <a:pt x="692645" y="2479670"/>
                  </a:lnTo>
                  <a:lnTo>
                    <a:pt x="732967" y="2500571"/>
                  </a:lnTo>
                  <a:lnTo>
                    <a:pt x="774086" y="2520109"/>
                  </a:lnTo>
                  <a:lnTo>
                    <a:pt x="815970" y="2538256"/>
                  </a:lnTo>
                  <a:lnTo>
                    <a:pt x="858591" y="2554981"/>
                  </a:lnTo>
                  <a:lnTo>
                    <a:pt x="901918" y="2570254"/>
                  </a:lnTo>
                  <a:lnTo>
                    <a:pt x="945922" y="2584046"/>
                  </a:lnTo>
                  <a:lnTo>
                    <a:pt x="990573" y="2596328"/>
                  </a:lnTo>
                  <a:lnTo>
                    <a:pt x="1035841" y="2607068"/>
                  </a:lnTo>
                  <a:lnTo>
                    <a:pt x="1081697" y="2616238"/>
                  </a:lnTo>
                  <a:lnTo>
                    <a:pt x="1128110" y="2623807"/>
                  </a:lnTo>
                  <a:lnTo>
                    <a:pt x="1175051" y="2629746"/>
                  </a:lnTo>
                  <a:lnTo>
                    <a:pt x="1222490" y="2634026"/>
                  </a:lnTo>
                  <a:lnTo>
                    <a:pt x="1270397" y="2636615"/>
                  </a:lnTo>
                  <a:lnTo>
                    <a:pt x="1318742" y="2637485"/>
                  </a:lnTo>
                  <a:close/>
                </a:path>
              </a:pathLst>
            </a:custGeom>
            <a:ln w="57150">
              <a:noFill/>
            </a:ln>
          </p:spPr>
          <p:txBody>
            <a:bodyPr wrap="square" lIns="0" tIns="0" rIns="0" bIns="0" rtlCol="0"/>
            <a:lstStyle/>
            <a:p>
              <a:endParaRPr/>
            </a:p>
          </p:txBody>
        </p:sp>
      </p:grpSp>
      <p:sp>
        <p:nvSpPr>
          <p:cNvPr id="27" name="object 27"/>
          <p:cNvSpPr txBox="1"/>
          <p:nvPr/>
        </p:nvSpPr>
        <p:spPr>
          <a:xfrm>
            <a:off x="2930594" y="8127549"/>
            <a:ext cx="2317115" cy="289823"/>
          </a:xfrm>
          <a:prstGeom prst="rect">
            <a:avLst/>
          </a:prstGeom>
        </p:spPr>
        <p:txBody>
          <a:bodyPr vert="horz" wrap="square" lIns="0" tIns="12700" rIns="0" bIns="0" rtlCol="0">
            <a:spAutoFit/>
          </a:bodyPr>
          <a:lstStyle/>
          <a:p>
            <a:pPr marL="12700" algn="ctr">
              <a:lnSpc>
                <a:spcPct val="100000"/>
              </a:lnSpc>
              <a:spcBef>
                <a:spcPts val="100"/>
              </a:spcBef>
            </a:pPr>
            <a:r>
              <a:rPr b="1" dirty="0">
                <a:solidFill>
                  <a:srgbClr val="515254"/>
                </a:solidFill>
                <a:latin typeface="+mj-lt"/>
                <a:cs typeface="Tahoma"/>
              </a:rPr>
              <a:t>Ambulance</a:t>
            </a:r>
            <a:r>
              <a:rPr b="1" spc="-70" dirty="0">
                <a:solidFill>
                  <a:srgbClr val="515254"/>
                </a:solidFill>
                <a:latin typeface="+mj-lt"/>
                <a:cs typeface="Tahoma"/>
              </a:rPr>
              <a:t> </a:t>
            </a:r>
            <a:r>
              <a:rPr b="1" dirty="0">
                <a:solidFill>
                  <a:srgbClr val="515254"/>
                </a:solidFill>
                <a:latin typeface="+mj-lt"/>
                <a:cs typeface="Tahoma"/>
              </a:rPr>
              <a:t>-</a:t>
            </a:r>
            <a:r>
              <a:rPr b="1" spc="-65" dirty="0">
                <a:solidFill>
                  <a:srgbClr val="515254"/>
                </a:solidFill>
                <a:latin typeface="+mj-lt"/>
                <a:cs typeface="Tahoma"/>
              </a:rPr>
              <a:t> </a:t>
            </a:r>
            <a:r>
              <a:rPr b="1" spc="-10" dirty="0">
                <a:solidFill>
                  <a:srgbClr val="515254"/>
                </a:solidFill>
                <a:latin typeface="+mj-lt"/>
                <a:cs typeface="Tahoma"/>
              </a:rPr>
              <a:t>Ground</a:t>
            </a:r>
            <a:endParaRPr b="1">
              <a:latin typeface="+mj-lt"/>
              <a:cs typeface="Tahoma"/>
            </a:endParaRPr>
          </a:p>
        </p:txBody>
      </p:sp>
      <p:sp>
        <p:nvSpPr>
          <p:cNvPr id="28" name="object 28"/>
          <p:cNvSpPr txBox="1"/>
          <p:nvPr/>
        </p:nvSpPr>
        <p:spPr>
          <a:xfrm>
            <a:off x="5842000" y="8127549"/>
            <a:ext cx="1616075" cy="289823"/>
          </a:xfrm>
          <a:prstGeom prst="rect">
            <a:avLst/>
          </a:prstGeom>
        </p:spPr>
        <p:txBody>
          <a:bodyPr vert="horz" wrap="square" lIns="0" tIns="12700" rIns="0" bIns="0" rtlCol="0">
            <a:spAutoFit/>
          </a:bodyPr>
          <a:lstStyle/>
          <a:p>
            <a:pPr marL="12700" algn="ctr">
              <a:lnSpc>
                <a:spcPct val="100000"/>
              </a:lnSpc>
              <a:spcBef>
                <a:spcPts val="100"/>
              </a:spcBef>
            </a:pPr>
            <a:r>
              <a:rPr b="1" dirty="0">
                <a:solidFill>
                  <a:srgbClr val="515254"/>
                </a:solidFill>
                <a:latin typeface="+mj-lt"/>
                <a:cs typeface="Tahoma"/>
              </a:rPr>
              <a:t>Ambulance</a:t>
            </a:r>
            <a:r>
              <a:rPr b="1" spc="-70" dirty="0">
                <a:solidFill>
                  <a:srgbClr val="515254"/>
                </a:solidFill>
                <a:latin typeface="+mj-lt"/>
                <a:cs typeface="Tahoma"/>
              </a:rPr>
              <a:t> </a:t>
            </a:r>
            <a:r>
              <a:rPr b="1" spc="-25" dirty="0">
                <a:solidFill>
                  <a:srgbClr val="515254"/>
                </a:solidFill>
                <a:latin typeface="+mj-lt"/>
                <a:cs typeface="Tahoma"/>
              </a:rPr>
              <a:t>Air</a:t>
            </a:r>
            <a:endParaRPr b="1" dirty="0">
              <a:latin typeface="+mj-lt"/>
              <a:cs typeface="Tahoma"/>
            </a:endParaRPr>
          </a:p>
        </p:txBody>
      </p:sp>
      <p:sp>
        <p:nvSpPr>
          <p:cNvPr id="31" name="object 5"/>
          <p:cNvSpPr txBox="1">
            <a:spLocks noGrp="1"/>
          </p:cNvSpPr>
          <p:nvPr>
            <p:ph type="title"/>
          </p:nvPr>
        </p:nvSpPr>
        <p:spPr>
          <a:xfrm>
            <a:off x="736600" y="242002"/>
            <a:ext cx="12714605" cy="1454244"/>
          </a:xfrm>
          <a:prstGeom prst="rect">
            <a:avLst/>
          </a:prstGeom>
        </p:spPr>
        <p:txBody>
          <a:bodyPr vert="horz" wrap="square" lIns="0" tIns="0" rIns="0" bIns="0" rtlCol="0">
            <a:spAutoFit/>
          </a:bodyPr>
          <a:lstStyle/>
          <a:p>
            <a:pPr>
              <a:lnSpc>
                <a:spcPct val="100000"/>
              </a:lnSpc>
              <a:spcBef>
                <a:spcPts val="505"/>
              </a:spcBef>
            </a:pPr>
            <a:r>
              <a:rPr sz="5400" spc="-150" dirty="0">
                <a:solidFill>
                  <a:srgbClr val="062F6E"/>
                </a:solidFill>
              </a:rPr>
              <a:t>Medicare Part </a:t>
            </a:r>
            <a:r>
              <a:rPr lang="en-US" sz="5400" spc="-150" dirty="0">
                <a:solidFill>
                  <a:srgbClr val="062F6E"/>
                </a:solidFill>
              </a:rPr>
              <a:t>B</a:t>
            </a:r>
            <a:endParaRPr sz="5400" spc="-150" dirty="0">
              <a:solidFill>
                <a:srgbClr val="062F6E"/>
              </a:solidFill>
            </a:endParaRPr>
          </a:p>
          <a:p>
            <a:pPr>
              <a:lnSpc>
                <a:spcPct val="100000"/>
              </a:lnSpc>
              <a:spcBef>
                <a:spcPts val="260"/>
              </a:spcBef>
            </a:pPr>
            <a:r>
              <a:rPr lang="en-US" sz="3800" b="0" spc="-40" dirty="0">
                <a:solidFill>
                  <a:srgbClr val="062F6E"/>
                </a:solidFill>
                <a:latin typeface="+mj-lt"/>
                <a:cs typeface="Tahoma"/>
              </a:rPr>
              <a:t>Outpatient Services</a:t>
            </a:r>
            <a:endParaRPr sz="3800" b="0" dirty="0">
              <a:solidFill>
                <a:srgbClr val="062F6E"/>
              </a:solidFill>
              <a:latin typeface="+mj-lt"/>
              <a:cs typeface="Tahom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9857891" y="3137154"/>
            <a:ext cx="2296160" cy="5016246"/>
          </a:xfrm>
          <a:prstGeom prst="rect">
            <a:avLst/>
          </a:prstGeom>
          <a:noFill/>
          <a:ln w="38100">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6"/>
          <p:cNvSpPr txBox="1"/>
          <p:nvPr/>
        </p:nvSpPr>
        <p:spPr>
          <a:xfrm>
            <a:off x="10579887" y="3322423"/>
            <a:ext cx="852169"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515254"/>
                </a:solidFill>
                <a:latin typeface="Arial"/>
                <a:cs typeface="Arial"/>
              </a:rPr>
              <a:t>$</a:t>
            </a:r>
            <a:r>
              <a:rPr lang="en-US" spc="-10" dirty="0">
                <a:solidFill>
                  <a:srgbClr val="515254"/>
                </a:solidFill>
                <a:latin typeface="Arial"/>
                <a:cs typeface="Arial"/>
              </a:rPr>
              <a:t>202</a:t>
            </a:r>
            <a:r>
              <a:rPr sz="1800" spc="-10" dirty="0">
                <a:solidFill>
                  <a:srgbClr val="515254"/>
                </a:solidFill>
                <a:latin typeface="Arial"/>
                <a:cs typeface="Arial"/>
              </a:rPr>
              <a:t>.</a:t>
            </a:r>
            <a:r>
              <a:rPr lang="en-US" spc="-10" dirty="0">
                <a:solidFill>
                  <a:srgbClr val="515254"/>
                </a:solidFill>
                <a:latin typeface="Arial"/>
                <a:cs typeface="Arial"/>
              </a:rPr>
              <a:t>9</a:t>
            </a:r>
            <a:r>
              <a:rPr sz="1800" spc="-10" dirty="0">
                <a:solidFill>
                  <a:srgbClr val="515254"/>
                </a:solidFill>
                <a:latin typeface="Arial"/>
                <a:cs typeface="Arial"/>
              </a:rPr>
              <a:t>0</a:t>
            </a:r>
            <a:endParaRPr sz="1800" dirty="0">
              <a:latin typeface="Arial"/>
              <a:cs typeface="Arial"/>
            </a:endParaRPr>
          </a:p>
        </p:txBody>
      </p:sp>
      <p:sp>
        <p:nvSpPr>
          <p:cNvPr id="9" name="object 9"/>
          <p:cNvSpPr txBox="1"/>
          <p:nvPr/>
        </p:nvSpPr>
        <p:spPr>
          <a:xfrm>
            <a:off x="9769141" y="2394536"/>
            <a:ext cx="2473660" cy="566822"/>
          </a:xfrm>
          <a:prstGeom prst="rect">
            <a:avLst/>
          </a:prstGeom>
        </p:spPr>
        <p:txBody>
          <a:bodyPr vert="horz" wrap="square" lIns="0" tIns="12700" rIns="0" bIns="0" rtlCol="0">
            <a:spAutoFit/>
          </a:bodyPr>
          <a:lstStyle/>
          <a:p>
            <a:pPr marL="664210" marR="5080" indent="-652145">
              <a:lnSpc>
                <a:spcPct val="100000"/>
              </a:lnSpc>
              <a:spcBef>
                <a:spcPts val="100"/>
              </a:spcBef>
            </a:pPr>
            <a:r>
              <a:rPr sz="1800" b="1" spc="-10" dirty="0">
                <a:solidFill>
                  <a:srgbClr val="0082CC"/>
                </a:solidFill>
                <a:latin typeface="Arial"/>
                <a:cs typeface="Arial"/>
              </a:rPr>
              <a:t>You </a:t>
            </a:r>
            <a:r>
              <a:rPr sz="1800" b="1" dirty="0">
                <a:solidFill>
                  <a:srgbClr val="0082CC"/>
                </a:solidFill>
                <a:latin typeface="Arial"/>
                <a:cs typeface="Arial"/>
              </a:rPr>
              <a:t>Pay</a:t>
            </a:r>
            <a:r>
              <a:rPr sz="1800" b="1" spc="-10" dirty="0">
                <a:solidFill>
                  <a:srgbClr val="0082CC"/>
                </a:solidFill>
                <a:latin typeface="Arial"/>
                <a:cs typeface="Arial"/>
              </a:rPr>
              <a:t> </a:t>
            </a:r>
            <a:r>
              <a:rPr sz="1800" b="1" dirty="0">
                <a:solidFill>
                  <a:srgbClr val="0082CC"/>
                </a:solidFill>
                <a:latin typeface="Arial"/>
                <a:cs typeface="Arial"/>
              </a:rPr>
              <a:t>Each</a:t>
            </a:r>
            <a:r>
              <a:rPr sz="1800" b="1" spc="-5" dirty="0">
                <a:solidFill>
                  <a:srgbClr val="0082CC"/>
                </a:solidFill>
                <a:latin typeface="Arial"/>
                <a:cs typeface="Arial"/>
              </a:rPr>
              <a:t> </a:t>
            </a:r>
            <a:r>
              <a:rPr sz="1800" b="1" spc="50" dirty="0">
                <a:solidFill>
                  <a:srgbClr val="0082CC"/>
                </a:solidFill>
                <a:latin typeface="Arial"/>
                <a:cs typeface="Arial"/>
              </a:rPr>
              <a:t>Month </a:t>
            </a:r>
            <a:r>
              <a:rPr sz="1800" b="1" dirty="0">
                <a:solidFill>
                  <a:srgbClr val="0082CC"/>
                </a:solidFill>
                <a:latin typeface="Arial"/>
                <a:cs typeface="Arial"/>
              </a:rPr>
              <a:t>(in</a:t>
            </a:r>
            <a:r>
              <a:rPr sz="1800" b="1" spc="-50" dirty="0">
                <a:solidFill>
                  <a:srgbClr val="0082CC"/>
                </a:solidFill>
                <a:latin typeface="Arial"/>
                <a:cs typeface="Arial"/>
              </a:rPr>
              <a:t> </a:t>
            </a:r>
            <a:r>
              <a:rPr sz="1800" b="1" spc="-10" dirty="0">
                <a:solidFill>
                  <a:srgbClr val="0082CC"/>
                </a:solidFill>
                <a:latin typeface="Arial"/>
                <a:cs typeface="Arial"/>
              </a:rPr>
              <a:t>202</a:t>
            </a:r>
            <a:r>
              <a:rPr lang="en-US" sz="1800" b="1" spc="-10" dirty="0">
                <a:solidFill>
                  <a:srgbClr val="0082CC"/>
                </a:solidFill>
                <a:latin typeface="Arial"/>
                <a:cs typeface="Arial"/>
              </a:rPr>
              <a:t>5</a:t>
            </a:r>
            <a:r>
              <a:rPr sz="1800" b="1" spc="-10" dirty="0">
                <a:solidFill>
                  <a:srgbClr val="0082CC"/>
                </a:solidFill>
                <a:latin typeface="Arial"/>
                <a:cs typeface="Arial"/>
              </a:rPr>
              <a:t>)</a:t>
            </a:r>
            <a:endParaRPr sz="1800" b="1" dirty="0">
              <a:solidFill>
                <a:srgbClr val="0082CC"/>
              </a:solidFill>
              <a:latin typeface="Arial"/>
              <a:cs typeface="Arial"/>
            </a:endParaRPr>
          </a:p>
        </p:txBody>
      </p:sp>
      <p:graphicFrame>
        <p:nvGraphicFramePr>
          <p:cNvPr id="10" name="object 10"/>
          <p:cNvGraphicFramePr>
            <a:graphicFrameLocks noGrp="1"/>
          </p:cNvGraphicFramePr>
          <p:nvPr>
            <p:extLst>
              <p:ext uri="{D42A27DB-BD31-4B8C-83A1-F6EECF244321}">
                <p14:modId xmlns:p14="http://schemas.microsoft.com/office/powerpoint/2010/main" val="485859138"/>
              </p:ext>
            </p:extLst>
          </p:nvPr>
        </p:nvGraphicFramePr>
        <p:xfrm>
          <a:off x="663800" y="2394536"/>
          <a:ext cx="8724900" cy="5904230"/>
        </p:xfrm>
        <a:graphic>
          <a:graphicData uri="http://schemas.openxmlformats.org/drawingml/2006/table">
            <a:tbl>
              <a:tblPr firstRow="1" bandRow="1">
                <a:tableStyleId>{2D5ABB26-0587-4C30-8999-92F81FD0307C}</a:tableStyleId>
              </a:tblPr>
              <a:tblGrid>
                <a:gridCol w="3063726">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gridCol w="2460774">
                  <a:extLst>
                    <a:ext uri="{9D8B030D-6E8A-4147-A177-3AD203B41FA5}">
                      <a16:colId xmlns:a16="http://schemas.microsoft.com/office/drawing/2014/main" val="20002"/>
                    </a:ext>
                  </a:extLst>
                </a:gridCol>
              </a:tblGrid>
              <a:tr h="718820">
                <a:tc>
                  <a:txBody>
                    <a:bodyPr/>
                    <a:lstStyle/>
                    <a:p>
                      <a:pPr marL="50800" marR="0" lvl="0" indent="0" algn="l" defTabSz="914400" eaLnBrk="1" fontAlgn="auto" latinLnBrk="0" hangingPunct="1">
                        <a:lnSpc>
                          <a:spcPct val="100000"/>
                        </a:lnSpc>
                        <a:spcBef>
                          <a:spcPts val="1455"/>
                        </a:spcBef>
                        <a:spcAft>
                          <a:spcPts val="0"/>
                        </a:spcAft>
                        <a:buClrTx/>
                        <a:buSzTx/>
                        <a:buFontTx/>
                        <a:buNone/>
                        <a:tabLst/>
                        <a:defRPr/>
                      </a:pPr>
                      <a:r>
                        <a:rPr lang="en-US" sz="1600" b="1" dirty="0">
                          <a:solidFill>
                            <a:srgbClr val="062F6E"/>
                          </a:solidFill>
                          <a:latin typeface="+mn-lt"/>
                          <a:cs typeface="Arial"/>
                        </a:rPr>
                        <a:t>File</a:t>
                      </a:r>
                      <a:r>
                        <a:rPr lang="en-US" sz="1600" b="1" spc="200" dirty="0">
                          <a:solidFill>
                            <a:srgbClr val="062F6E"/>
                          </a:solidFill>
                          <a:latin typeface="+mn-lt"/>
                          <a:cs typeface="Arial"/>
                        </a:rPr>
                        <a:t> </a:t>
                      </a:r>
                      <a:r>
                        <a:rPr lang="en-US" sz="1600" b="1" dirty="0">
                          <a:solidFill>
                            <a:srgbClr val="062F6E"/>
                          </a:solidFill>
                          <a:latin typeface="+mn-lt"/>
                          <a:cs typeface="Arial"/>
                        </a:rPr>
                        <a:t>Individual</a:t>
                      </a:r>
                      <a:r>
                        <a:rPr lang="en-US" sz="1600" b="1" spc="204" dirty="0">
                          <a:solidFill>
                            <a:srgbClr val="062F6E"/>
                          </a:solidFill>
                          <a:latin typeface="+mn-lt"/>
                          <a:cs typeface="Arial"/>
                        </a:rPr>
                        <a:t> </a:t>
                      </a:r>
                      <a:r>
                        <a:rPr lang="en-US" sz="1600" b="1" spc="-60" dirty="0">
                          <a:solidFill>
                            <a:srgbClr val="062F6E"/>
                          </a:solidFill>
                          <a:latin typeface="+mn-lt"/>
                          <a:cs typeface="Arial"/>
                        </a:rPr>
                        <a:t>Tax </a:t>
                      </a:r>
                      <a:r>
                        <a:rPr lang="en-US" sz="1600" b="1" spc="-10" dirty="0">
                          <a:solidFill>
                            <a:srgbClr val="062F6E"/>
                          </a:solidFill>
                          <a:latin typeface="+mn-lt"/>
                          <a:cs typeface="Arial"/>
                        </a:rPr>
                        <a:t>Return</a:t>
                      </a:r>
                      <a:endParaRPr lang="en-US" sz="1600" b="1" dirty="0">
                        <a:solidFill>
                          <a:srgbClr val="062F6E"/>
                        </a:solidFill>
                        <a:latin typeface="+mn-lt"/>
                        <a:cs typeface="Arial"/>
                      </a:endParaRPr>
                    </a:p>
                  </a:txBody>
                  <a:tcPr marL="0" marR="0" marT="0" marB="0"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D4D4F"/>
                      </a:solidFill>
                      <a:prstDash val="solid"/>
                      <a:round/>
                      <a:headEnd type="none" w="med" len="med"/>
                      <a:tailEnd type="none" w="med" len="med"/>
                    </a:lnB>
                  </a:tcPr>
                </a:tc>
                <a:tc>
                  <a:txBody>
                    <a:bodyPr/>
                    <a:lstStyle/>
                    <a:p>
                      <a:pPr marL="353060" marR="0" lvl="0" indent="0" algn="l" defTabSz="914400" eaLnBrk="1" fontAlgn="auto" latinLnBrk="0" hangingPunct="1">
                        <a:lnSpc>
                          <a:spcPct val="100000"/>
                        </a:lnSpc>
                        <a:spcBef>
                          <a:spcPts val="1510"/>
                        </a:spcBef>
                        <a:spcAft>
                          <a:spcPts val="0"/>
                        </a:spcAft>
                        <a:buClrTx/>
                        <a:buSzTx/>
                        <a:buFontTx/>
                        <a:buNone/>
                        <a:tabLst/>
                        <a:defRPr/>
                      </a:pPr>
                      <a:r>
                        <a:rPr lang="en-US" sz="1600" b="1" dirty="0">
                          <a:solidFill>
                            <a:srgbClr val="062F6E"/>
                          </a:solidFill>
                          <a:latin typeface="+mn-lt"/>
                          <a:cs typeface="Arial"/>
                        </a:rPr>
                        <a:t>File</a:t>
                      </a:r>
                      <a:r>
                        <a:rPr lang="en-US" sz="1600" b="1" spc="-20" dirty="0">
                          <a:solidFill>
                            <a:srgbClr val="062F6E"/>
                          </a:solidFill>
                          <a:latin typeface="+mn-lt"/>
                          <a:cs typeface="Arial"/>
                        </a:rPr>
                        <a:t> </a:t>
                      </a:r>
                      <a:r>
                        <a:rPr lang="en-US" sz="1600" b="1" spc="50" dirty="0">
                          <a:solidFill>
                            <a:srgbClr val="062F6E"/>
                          </a:solidFill>
                          <a:latin typeface="+mn-lt"/>
                          <a:cs typeface="Arial"/>
                        </a:rPr>
                        <a:t>Joint</a:t>
                      </a:r>
                      <a:r>
                        <a:rPr lang="en-US" sz="1600" b="1" spc="-20" dirty="0">
                          <a:solidFill>
                            <a:srgbClr val="062F6E"/>
                          </a:solidFill>
                          <a:latin typeface="+mn-lt"/>
                          <a:cs typeface="Arial"/>
                        </a:rPr>
                        <a:t> Tax </a:t>
                      </a:r>
                      <a:r>
                        <a:rPr lang="en-US" sz="1600" b="1" spc="-10" dirty="0">
                          <a:solidFill>
                            <a:srgbClr val="062F6E"/>
                          </a:solidFill>
                          <a:latin typeface="+mn-lt"/>
                          <a:cs typeface="Arial"/>
                        </a:rPr>
                        <a:t>Return</a:t>
                      </a:r>
                      <a:endParaRPr lang="en-US" sz="1600" b="1" dirty="0">
                        <a:solidFill>
                          <a:srgbClr val="062F6E"/>
                        </a:solidFill>
                        <a:latin typeface="+mn-lt"/>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4D4D4F"/>
                      </a:solidFill>
                      <a:prstDash val="solid"/>
                      <a:round/>
                      <a:headEnd type="none" w="med" len="med"/>
                      <a:tailEnd type="none" w="med" len="med"/>
                    </a:lnB>
                  </a:tcPr>
                </a:tc>
                <a:tc>
                  <a:txBody>
                    <a:bodyPr/>
                    <a:lstStyle/>
                    <a:p>
                      <a:pPr marL="331470" marR="0" lvl="0" indent="0" algn="l" defTabSz="914400" eaLnBrk="1" fontAlgn="auto" latinLnBrk="0" hangingPunct="1">
                        <a:lnSpc>
                          <a:spcPct val="100000"/>
                        </a:lnSpc>
                        <a:spcBef>
                          <a:spcPts val="1510"/>
                        </a:spcBef>
                        <a:spcAft>
                          <a:spcPts val="0"/>
                        </a:spcAft>
                        <a:buClrTx/>
                        <a:buSzTx/>
                        <a:buFontTx/>
                        <a:buNone/>
                        <a:tabLst/>
                        <a:defRPr/>
                      </a:pPr>
                      <a:r>
                        <a:rPr lang="en-US" sz="1600" b="1" dirty="0">
                          <a:solidFill>
                            <a:srgbClr val="062F6E"/>
                          </a:solidFill>
                          <a:latin typeface="+mn-lt"/>
                          <a:cs typeface="Arial"/>
                        </a:rPr>
                        <a:t>Income-</a:t>
                      </a:r>
                      <a:r>
                        <a:rPr lang="en-US" sz="1600" b="1" spc="-10" dirty="0">
                          <a:solidFill>
                            <a:srgbClr val="062F6E"/>
                          </a:solidFill>
                          <a:latin typeface="+mn-lt"/>
                          <a:cs typeface="Arial"/>
                        </a:rPr>
                        <a:t>Related </a:t>
                      </a:r>
                      <a:r>
                        <a:rPr lang="en-US" sz="1600" b="1" spc="50" dirty="0">
                          <a:solidFill>
                            <a:srgbClr val="062F6E"/>
                          </a:solidFill>
                          <a:latin typeface="+mn-lt"/>
                          <a:cs typeface="Arial"/>
                        </a:rPr>
                        <a:t>Monthly</a:t>
                      </a:r>
                      <a:r>
                        <a:rPr lang="en-US" sz="1600" b="1" spc="25" dirty="0">
                          <a:solidFill>
                            <a:srgbClr val="062F6E"/>
                          </a:solidFill>
                          <a:latin typeface="+mn-lt"/>
                          <a:cs typeface="Arial"/>
                        </a:rPr>
                        <a:t> </a:t>
                      </a:r>
                      <a:r>
                        <a:rPr lang="en-US" sz="1600" b="1" spc="-10" dirty="0">
                          <a:solidFill>
                            <a:srgbClr val="062F6E"/>
                          </a:solidFill>
                          <a:latin typeface="+mn-lt"/>
                          <a:cs typeface="Arial"/>
                        </a:rPr>
                        <a:t>Adjustment</a:t>
                      </a:r>
                      <a:endParaRPr lang="en-US" sz="1600" b="1" dirty="0">
                        <a:solidFill>
                          <a:srgbClr val="062F6E"/>
                        </a:solidFill>
                        <a:latin typeface="+mn-lt"/>
                        <a:cs typeface="Arial"/>
                      </a:endParaRPr>
                    </a:p>
                  </a:txBody>
                  <a:tcPr marL="0" marR="0" marT="0" marB="0"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rgbClr val="4D4D4F"/>
                      </a:solidFill>
                      <a:prstDash val="solid"/>
                      <a:round/>
                      <a:headEnd type="none" w="med" len="med"/>
                      <a:tailEnd type="none" w="med" len="med"/>
                    </a:lnB>
                  </a:tcPr>
                </a:tc>
                <a:extLst>
                  <a:ext uri="{0D108BD9-81ED-4DB2-BD59-A6C34878D82A}">
                    <a16:rowId xmlns:a16="http://schemas.microsoft.com/office/drawing/2014/main" val="1208211641"/>
                  </a:ext>
                </a:extLst>
              </a:tr>
              <a:tr h="718820">
                <a:tc>
                  <a:txBody>
                    <a:bodyPr/>
                    <a:lstStyle/>
                    <a:p>
                      <a:pPr marL="12700" algn="ctr">
                        <a:lnSpc>
                          <a:spcPct val="100000"/>
                        </a:lnSpc>
                        <a:spcBef>
                          <a:spcPts val="100"/>
                        </a:spcBef>
                      </a:pPr>
                      <a:r>
                        <a:rPr lang="en-US" sz="1800" spc="-10" dirty="0">
                          <a:solidFill>
                            <a:srgbClr val="515254"/>
                          </a:solidFill>
                          <a:latin typeface="Arial"/>
                          <a:cs typeface="Arial"/>
                        </a:rPr>
                        <a:t>$109,000 or less</a:t>
                      </a:r>
                    </a:p>
                  </a:txBody>
                  <a:tcPr>
                    <a:lnR w="12700">
                      <a:solidFill>
                        <a:srgbClr val="6F7073"/>
                      </a:solidFill>
                      <a:prstDash val="solid"/>
                    </a:lnR>
                    <a:lnT w="12700" cap="flat" cmpd="sng" algn="ctr">
                      <a:solidFill>
                        <a:srgbClr val="4D4D4F"/>
                      </a:solidFill>
                      <a:prstDash val="solid"/>
                      <a:round/>
                      <a:headEnd type="none" w="med" len="med"/>
                      <a:tailEnd type="none" w="med" len="med"/>
                    </a:lnT>
                  </a:tcPr>
                </a:tc>
                <a:tc>
                  <a:txBody>
                    <a:bodyPr/>
                    <a:lstStyle/>
                    <a:p>
                      <a:pPr marL="12700" marR="0" lvl="0" indent="0" algn="ctr" defTabSz="914400" eaLnBrk="1" fontAlgn="auto" latinLnBrk="0" hangingPunct="1">
                        <a:lnSpc>
                          <a:spcPct val="100000"/>
                        </a:lnSpc>
                        <a:spcBef>
                          <a:spcPts val="100"/>
                        </a:spcBef>
                        <a:spcAft>
                          <a:spcPts val="0"/>
                        </a:spcAft>
                        <a:buClrTx/>
                        <a:buSzTx/>
                        <a:buFontTx/>
                        <a:buNone/>
                        <a:tabLst/>
                        <a:defRPr/>
                      </a:pPr>
                      <a:r>
                        <a:rPr lang="en-US" sz="1800" spc="-10" dirty="0">
                          <a:solidFill>
                            <a:srgbClr val="515254"/>
                          </a:solidFill>
                          <a:latin typeface="Arial"/>
                          <a:cs typeface="Arial"/>
                        </a:rPr>
                        <a:t>$218,000 or less</a:t>
                      </a:r>
                    </a:p>
                  </a:txBody>
                  <a:tcPr>
                    <a:lnL w="12700">
                      <a:solidFill>
                        <a:srgbClr val="6F7073"/>
                      </a:solidFill>
                      <a:prstDash val="solid"/>
                    </a:lnL>
                    <a:lnR w="12700">
                      <a:solidFill>
                        <a:srgbClr val="6F7073"/>
                      </a:solidFill>
                      <a:prstDash val="solid"/>
                    </a:lnR>
                    <a:lnT w="12700" cap="flat" cmpd="sng" algn="ctr">
                      <a:solidFill>
                        <a:srgbClr val="4D4D4F"/>
                      </a:solidFill>
                      <a:prstDash val="solid"/>
                      <a:round/>
                      <a:headEnd type="none" w="med" len="med"/>
                      <a:tailEnd type="none" w="med" len="med"/>
                    </a:lnT>
                  </a:tcPr>
                </a:tc>
                <a:tc>
                  <a:txBody>
                    <a:bodyPr/>
                    <a:lstStyle/>
                    <a:p>
                      <a:pPr marL="12700" algn="ctr">
                        <a:lnSpc>
                          <a:spcPct val="100000"/>
                        </a:lnSpc>
                        <a:spcBef>
                          <a:spcPts val="100"/>
                        </a:spcBef>
                      </a:pPr>
                      <a:r>
                        <a:rPr lang="en-US" sz="1800" spc="-10" dirty="0">
                          <a:solidFill>
                            <a:srgbClr val="515254"/>
                          </a:solidFill>
                          <a:latin typeface="Arial"/>
                          <a:cs typeface="Arial"/>
                        </a:rPr>
                        <a:t>$0</a:t>
                      </a:r>
                    </a:p>
                  </a:txBody>
                  <a:tcPr>
                    <a:lnL w="12700">
                      <a:solidFill>
                        <a:srgbClr val="6F7073"/>
                      </a:solidFill>
                      <a:prstDash val="solid"/>
                    </a:lnL>
                    <a:lnT w="12700" cap="flat" cmpd="sng" algn="ctr">
                      <a:solidFill>
                        <a:srgbClr val="4D4D4F"/>
                      </a:solidFill>
                      <a:prstDash val="solid"/>
                      <a:round/>
                      <a:headEnd type="none" w="med" len="med"/>
                      <a:tailEnd type="none" w="med" len="med"/>
                    </a:lnT>
                  </a:tcPr>
                </a:tc>
                <a:extLst>
                  <a:ext uri="{0D108BD9-81ED-4DB2-BD59-A6C34878D82A}">
                    <a16:rowId xmlns:a16="http://schemas.microsoft.com/office/drawing/2014/main" val="10000"/>
                  </a:ext>
                </a:extLst>
              </a:tr>
              <a:tr h="939165">
                <a:tc>
                  <a:txBody>
                    <a:bodyPr/>
                    <a:lstStyle/>
                    <a:p>
                      <a:pPr marL="12700" algn="ctr">
                        <a:lnSpc>
                          <a:spcPct val="100000"/>
                        </a:lnSpc>
                        <a:spcBef>
                          <a:spcPts val="100"/>
                        </a:spcBef>
                      </a:pPr>
                      <a:r>
                        <a:rPr lang="en-US" sz="1800" spc="-10" dirty="0">
                          <a:solidFill>
                            <a:srgbClr val="515254"/>
                          </a:solidFill>
                          <a:latin typeface="Arial"/>
                          <a:cs typeface="Arial"/>
                        </a:rPr>
                        <a:t>$109,001 - $137,000</a:t>
                      </a:r>
                    </a:p>
                  </a:txBody>
                  <a:tcPr>
                    <a:lnR w="12700">
                      <a:solidFill>
                        <a:srgbClr val="6F7073"/>
                      </a:solidFill>
                      <a:prstDash val="solid"/>
                    </a:lnR>
                  </a:tcPr>
                </a:tc>
                <a:tc>
                  <a:txBody>
                    <a:bodyPr/>
                    <a:lstStyle/>
                    <a:p>
                      <a:pPr marL="12700" algn="ctr">
                        <a:lnSpc>
                          <a:spcPct val="100000"/>
                        </a:lnSpc>
                        <a:spcBef>
                          <a:spcPts val="100"/>
                        </a:spcBef>
                      </a:pPr>
                      <a:r>
                        <a:rPr lang="en-US" sz="1800" spc="-10" dirty="0">
                          <a:solidFill>
                            <a:srgbClr val="515254"/>
                          </a:solidFill>
                          <a:latin typeface="Arial"/>
                          <a:cs typeface="Arial"/>
                        </a:rPr>
                        <a:t>$218,001 - $274,000</a:t>
                      </a:r>
                    </a:p>
                  </a:txBody>
                  <a:tcPr>
                    <a:lnL w="12700">
                      <a:solidFill>
                        <a:srgbClr val="6F7073"/>
                      </a:solidFill>
                      <a:prstDash val="solid"/>
                    </a:lnL>
                    <a:lnR w="12700">
                      <a:solidFill>
                        <a:srgbClr val="6F7073"/>
                      </a:solidFill>
                      <a:prstDash val="solid"/>
                    </a:lnR>
                  </a:tcPr>
                </a:tc>
                <a:tc>
                  <a:txBody>
                    <a:bodyPr/>
                    <a:lstStyle/>
                    <a:p>
                      <a:pPr marL="12700" algn="ctr">
                        <a:lnSpc>
                          <a:spcPct val="100000"/>
                        </a:lnSpc>
                        <a:spcBef>
                          <a:spcPts val="100"/>
                        </a:spcBef>
                      </a:pPr>
                      <a:r>
                        <a:rPr lang="en-US" sz="1800" spc="-10" dirty="0">
                          <a:solidFill>
                            <a:srgbClr val="515254"/>
                          </a:solidFill>
                          <a:latin typeface="Arial"/>
                          <a:cs typeface="Arial"/>
                        </a:rPr>
                        <a:t>$81.20</a:t>
                      </a:r>
                    </a:p>
                  </a:txBody>
                  <a:tcPr>
                    <a:lnL w="12700">
                      <a:solidFill>
                        <a:srgbClr val="6F7073"/>
                      </a:solidFill>
                      <a:prstDash val="solid"/>
                    </a:lnL>
                  </a:tcPr>
                </a:tc>
                <a:extLst>
                  <a:ext uri="{0D108BD9-81ED-4DB2-BD59-A6C34878D82A}">
                    <a16:rowId xmlns:a16="http://schemas.microsoft.com/office/drawing/2014/main" val="10001"/>
                  </a:ext>
                </a:extLst>
              </a:tr>
              <a:tr h="822960">
                <a:tc>
                  <a:txBody>
                    <a:bodyPr/>
                    <a:lstStyle/>
                    <a:p>
                      <a:pPr marL="12700" algn="ctr">
                        <a:lnSpc>
                          <a:spcPct val="100000"/>
                        </a:lnSpc>
                        <a:spcBef>
                          <a:spcPts val="100"/>
                        </a:spcBef>
                      </a:pPr>
                      <a:r>
                        <a:rPr lang="en-US" sz="1800" spc="-10" dirty="0">
                          <a:solidFill>
                            <a:srgbClr val="515254"/>
                          </a:solidFill>
                          <a:latin typeface="Arial"/>
                          <a:cs typeface="Arial"/>
                        </a:rPr>
                        <a:t>$137,001 - $171,000</a:t>
                      </a:r>
                    </a:p>
                  </a:txBody>
                  <a:tcPr>
                    <a:lnR w="12700">
                      <a:solidFill>
                        <a:srgbClr val="6F7073"/>
                      </a:solidFill>
                      <a:prstDash val="solid"/>
                    </a:lnR>
                  </a:tcPr>
                </a:tc>
                <a:tc>
                  <a:txBody>
                    <a:bodyPr/>
                    <a:lstStyle/>
                    <a:p>
                      <a:pPr marL="12700" algn="ctr">
                        <a:lnSpc>
                          <a:spcPct val="100000"/>
                        </a:lnSpc>
                        <a:spcBef>
                          <a:spcPts val="100"/>
                        </a:spcBef>
                      </a:pPr>
                      <a:r>
                        <a:rPr lang="en-US" sz="1800" spc="-10" dirty="0">
                          <a:solidFill>
                            <a:srgbClr val="515254"/>
                          </a:solidFill>
                          <a:latin typeface="Arial"/>
                          <a:cs typeface="Arial"/>
                        </a:rPr>
                        <a:t>$274,001 - $342,000</a:t>
                      </a:r>
                    </a:p>
                  </a:txBody>
                  <a:tcPr>
                    <a:lnL w="12700">
                      <a:solidFill>
                        <a:srgbClr val="6F7073"/>
                      </a:solidFill>
                      <a:prstDash val="solid"/>
                    </a:lnL>
                    <a:lnR w="12700">
                      <a:solidFill>
                        <a:srgbClr val="6F7073"/>
                      </a:solidFill>
                      <a:prstDash val="solid"/>
                    </a:lnR>
                  </a:tcPr>
                </a:tc>
                <a:tc>
                  <a:txBody>
                    <a:bodyPr/>
                    <a:lstStyle/>
                    <a:p>
                      <a:pPr marL="12700" algn="ctr">
                        <a:lnSpc>
                          <a:spcPct val="100000"/>
                        </a:lnSpc>
                        <a:spcBef>
                          <a:spcPts val="100"/>
                        </a:spcBef>
                      </a:pPr>
                      <a:r>
                        <a:rPr lang="en-US" sz="1800" spc="-10" dirty="0">
                          <a:solidFill>
                            <a:srgbClr val="515254"/>
                          </a:solidFill>
                          <a:latin typeface="Arial"/>
                          <a:cs typeface="Arial"/>
                        </a:rPr>
                        <a:t>$202.90</a:t>
                      </a:r>
                    </a:p>
                  </a:txBody>
                  <a:tcPr>
                    <a:lnL w="12700">
                      <a:solidFill>
                        <a:srgbClr val="6F7073"/>
                      </a:solidFill>
                      <a:prstDash val="solid"/>
                    </a:lnL>
                  </a:tcPr>
                </a:tc>
                <a:extLst>
                  <a:ext uri="{0D108BD9-81ED-4DB2-BD59-A6C34878D82A}">
                    <a16:rowId xmlns:a16="http://schemas.microsoft.com/office/drawing/2014/main" val="10002"/>
                  </a:ext>
                </a:extLst>
              </a:tr>
              <a:tr h="822960">
                <a:tc>
                  <a:txBody>
                    <a:bodyPr/>
                    <a:lstStyle/>
                    <a:p>
                      <a:pPr marL="12700" algn="ctr">
                        <a:lnSpc>
                          <a:spcPct val="100000"/>
                        </a:lnSpc>
                        <a:spcBef>
                          <a:spcPts val="100"/>
                        </a:spcBef>
                      </a:pPr>
                      <a:r>
                        <a:rPr lang="en-US" sz="1800" spc="-10" dirty="0">
                          <a:solidFill>
                            <a:srgbClr val="515254"/>
                          </a:solidFill>
                          <a:latin typeface="Arial"/>
                          <a:cs typeface="Arial"/>
                        </a:rPr>
                        <a:t>$171,001 - $205,000</a:t>
                      </a:r>
                    </a:p>
                  </a:txBody>
                  <a:tcPr>
                    <a:lnR w="12700">
                      <a:solidFill>
                        <a:srgbClr val="6F7073"/>
                      </a:solidFill>
                      <a:prstDash val="solid"/>
                    </a:lnR>
                  </a:tcPr>
                </a:tc>
                <a:tc>
                  <a:txBody>
                    <a:bodyPr/>
                    <a:lstStyle/>
                    <a:p>
                      <a:pPr marL="12700" algn="ctr">
                        <a:lnSpc>
                          <a:spcPct val="100000"/>
                        </a:lnSpc>
                        <a:spcBef>
                          <a:spcPts val="100"/>
                        </a:spcBef>
                      </a:pPr>
                      <a:r>
                        <a:rPr lang="en-US" sz="1800" spc="-10" dirty="0">
                          <a:solidFill>
                            <a:srgbClr val="515254"/>
                          </a:solidFill>
                          <a:latin typeface="Arial"/>
                          <a:cs typeface="Arial"/>
                        </a:rPr>
                        <a:t>$342,001 - $410,000</a:t>
                      </a:r>
                    </a:p>
                  </a:txBody>
                  <a:tcPr>
                    <a:lnL w="12700">
                      <a:solidFill>
                        <a:srgbClr val="6F7073"/>
                      </a:solidFill>
                      <a:prstDash val="solid"/>
                    </a:lnL>
                    <a:lnR w="12700">
                      <a:solidFill>
                        <a:srgbClr val="6F7073"/>
                      </a:solidFill>
                      <a:prstDash val="solid"/>
                    </a:lnR>
                  </a:tcPr>
                </a:tc>
                <a:tc>
                  <a:txBody>
                    <a:bodyPr/>
                    <a:lstStyle/>
                    <a:p>
                      <a:pPr marL="12700" algn="ctr">
                        <a:lnSpc>
                          <a:spcPct val="100000"/>
                        </a:lnSpc>
                        <a:spcBef>
                          <a:spcPts val="100"/>
                        </a:spcBef>
                      </a:pPr>
                      <a:r>
                        <a:rPr lang="en-US" sz="1800" spc="-10" dirty="0">
                          <a:solidFill>
                            <a:srgbClr val="515254"/>
                          </a:solidFill>
                          <a:latin typeface="Arial"/>
                          <a:cs typeface="Arial"/>
                        </a:rPr>
                        <a:t>$324.60</a:t>
                      </a:r>
                    </a:p>
                  </a:txBody>
                  <a:tcPr>
                    <a:lnL w="12700">
                      <a:solidFill>
                        <a:srgbClr val="6F7073"/>
                      </a:solidFill>
                      <a:prstDash val="solid"/>
                    </a:lnL>
                  </a:tcPr>
                </a:tc>
                <a:extLst>
                  <a:ext uri="{0D108BD9-81ED-4DB2-BD59-A6C34878D82A}">
                    <a16:rowId xmlns:a16="http://schemas.microsoft.com/office/drawing/2014/main" val="10003"/>
                  </a:ext>
                </a:extLst>
              </a:tr>
              <a:tr h="822960">
                <a:tc>
                  <a:txBody>
                    <a:bodyPr/>
                    <a:lstStyle/>
                    <a:p>
                      <a:pPr marL="12700" algn="ctr">
                        <a:lnSpc>
                          <a:spcPct val="100000"/>
                        </a:lnSpc>
                        <a:spcBef>
                          <a:spcPts val="100"/>
                        </a:spcBef>
                      </a:pPr>
                      <a:r>
                        <a:rPr lang="en-US" sz="1800" spc="-10" dirty="0">
                          <a:solidFill>
                            <a:srgbClr val="515254"/>
                          </a:solidFill>
                          <a:latin typeface="Arial"/>
                          <a:cs typeface="Arial"/>
                        </a:rPr>
                        <a:t>$205,001 - $499,999</a:t>
                      </a:r>
                    </a:p>
                  </a:txBody>
                  <a:tcPr>
                    <a:lnR w="12700">
                      <a:solidFill>
                        <a:srgbClr val="6F7073"/>
                      </a:solidFill>
                      <a:prstDash val="solid"/>
                    </a:lnR>
                  </a:tcPr>
                </a:tc>
                <a:tc>
                  <a:txBody>
                    <a:bodyPr/>
                    <a:lstStyle/>
                    <a:p>
                      <a:pPr marL="12700" algn="ctr">
                        <a:lnSpc>
                          <a:spcPct val="100000"/>
                        </a:lnSpc>
                        <a:spcBef>
                          <a:spcPts val="100"/>
                        </a:spcBef>
                      </a:pPr>
                      <a:r>
                        <a:rPr lang="en-US" sz="1800" spc="-10" dirty="0">
                          <a:solidFill>
                            <a:srgbClr val="515254"/>
                          </a:solidFill>
                          <a:latin typeface="Arial"/>
                          <a:cs typeface="Arial"/>
                        </a:rPr>
                        <a:t>$410,001 - $749,999</a:t>
                      </a:r>
                    </a:p>
                  </a:txBody>
                  <a:tcPr>
                    <a:lnL w="12700">
                      <a:solidFill>
                        <a:srgbClr val="6F7073"/>
                      </a:solidFill>
                      <a:prstDash val="solid"/>
                    </a:lnL>
                    <a:lnR w="12700">
                      <a:solidFill>
                        <a:srgbClr val="6F7073"/>
                      </a:solidFill>
                      <a:prstDash val="solid"/>
                    </a:lnR>
                  </a:tcPr>
                </a:tc>
                <a:tc>
                  <a:txBody>
                    <a:bodyPr/>
                    <a:lstStyle/>
                    <a:p>
                      <a:pPr marL="12700" algn="ctr">
                        <a:lnSpc>
                          <a:spcPct val="100000"/>
                        </a:lnSpc>
                        <a:spcBef>
                          <a:spcPts val="100"/>
                        </a:spcBef>
                      </a:pPr>
                      <a:r>
                        <a:rPr lang="en-US" sz="1800" spc="-10" dirty="0">
                          <a:solidFill>
                            <a:srgbClr val="515254"/>
                          </a:solidFill>
                          <a:latin typeface="Arial"/>
                          <a:cs typeface="Arial"/>
                        </a:rPr>
                        <a:t>$446.30</a:t>
                      </a:r>
                    </a:p>
                  </a:txBody>
                  <a:tcPr>
                    <a:lnL w="12700">
                      <a:solidFill>
                        <a:srgbClr val="6F7073"/>
                      </a:solidFill>
                      <a:prstDash val="solid"/>
                    </a:lnL>
                  </a:tcPr>
                </a:tc>
                <a:extLst>
                  <a:ext uri="{0D108BD9-81ED-4DB2-BD59-A6C34878D82A}">
                    <a16:rowId xmlns:a16="http://schemas.microsoft.com/office/drawing/2014/main" val="10004"/>
                  </a:ext>
                </a:extLst>
              </a:tr>
              <a:tr h="1058545">
                <a:tc>
                  <a:txBody>
                    <a:bodyPr/>
                    <a:lstStyle/>
                    <a:p>
                      <a:pPr marL="12700" algn="ctr">
                        <a:lnSpc>
                          <a:spcPct val="100000"/>
                        </a:lnSpc>
                        <a:spcBef>
                          <a:spcPts val="100"/>
                        </a:spcBef>
                      </a:pPr>
                      <a:r>
                        <a:rPr lang="en-US" sz="1800" spc="-10" dirty="0">
                          <a:solidFill>
                            <a:srgbClr val="515254"/>
                          </a:solidFill>
                          <a:latin typeface="Arial"/>
                          <a:cs typeface="Arial"/>
                        </a:rPr>
                        <a:t>$500,000 and above</a:t>
                      </a:r>
                    </a:p>
                  </a:txBody>
                  <a:tcPr>
                    <a:lnR w="12700">
                      <a:solidFill>
                        <a:srgbClr val="6F7073"/>
                      </a:solidFill>
                      <a:prstDash val="solid"/>
                    </a:lnR>
                  </a:tcPr>
                </a:tc>
                <a:tc>
                  <a:txBody>
                    <a:bodyPr/>
                    <a:lstStyle/>
                    <a:p>
                      <a:pPr marL="12700" algn="ctr">
                        <a:lnSpc>
                          <a:spcPct val="100000"/>
                        </a:lnSpc>
                        <a:spcBef>
                          <a:spcPts val="100"/>
                        </a:spcBef>
                      </a:pPr>
                      <a:r>
                        <a:rPr lang="en-US" sz="1800" spc="-10" dirty="0">
                          <a:solidFill>
                            <a:srgbClr val="515254"/>
                          </a:solidFill>
                          <a:latin typeface="Arial"/>
                          <a:cs typeface="Arial"/>
                        </a:rPr>
                        <a:t>$750,000 and above</a:t>
                      </a:r>
                    </a:p>
                  </a:txBody>
                  <a:tcPr>
                    <a:lnL w="12700">
                      <a:solidFill>
                        <a:srgbClr val="6F7073"/>
                      </a:solidFill>
                      <a:prstDash val="solid"/>
                    </a:lnL>
                    <a:lnR w="12700">
                      <a:solidFill>
                        <a:srgbClr val="6F7073"/>
                      </a:solidFill>
                      <a:prstDash val="solid"/>
                    </a:lnR>
                  </a:tcPr>
                </a:tc>
                <a:tc>
                  <a:txBody>
                    <a:bodyPr/>
                    <a:lstStyle/>
                    <a:p>
                      <a:pPr marL="12700" algn="ctr">
                        <a:lnSpc>
                          <a:spcPct val="100000"/>
                        </a:lnSpc>
                        <a:spcBef>
                          <a:spcPts val="100"/>
                        </a:spcBef>
                      </a:pPr>
                      <a:r>
                        <a:rPr lang="en-US" sz="1800" spc="-10" dirty="0">
                          <a:solidFill>
                            <a:srgbClr val="515254"/>
                          </a:solidFill>
                          <a:latin typeface="Arial"/>
                          <a:cs typeface="Arial"/>
                        </a:rPr>
                        <a:t>$487.00</a:t>
                      </a:r>
                    </a:p>
                  </a:txBody>
                  <a:tcPr>
                    <a:lnL w="12700">
                      <a:solidFill>
                        <a:srgbClr val="6F7073"/>
                      </a:solidFill>
                      <a:prstDash val="solid"/>
                    </a:lnL>
                  </a:tcPr>
                </a:tc>
                <a:extLst>
                  <a:ext uri="{0D108BD9-81ED-4DB2-BD59-A6C34878D82A}">
                    <a16:rowId xmlns:a16="http://schemas.microsoft.com/office/drawing/2014/main" val="10005"/>
                  </a:ext>
                </a:extLst>
              </a:tr>
            </a:tbl>
          </a:graphicData>
        </a:graphic>
      </p:graphicFrame>
      <p:sp>
        <p:nvSpPr>
          <p:cNvPr id="11" name="object 11"/>
          <p:cNvSpPr txBox="1"/>
          <p:nvPr/>
        </p:nvSpPr>
        <p:spPr>
          <a:xfrm>
            <a:off x="10579887" y="4973354"/>
            <a:ext cx="852169"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515254"/>
                </a:solidFill>
                <a:latin typeface="Arial"/>
                <a:cs typeface="Arial"/>
              </a:rPr>
              <a:t>$</a:t>
            </a:r>
            <a:r>
              <a:rPr lang="en-US" spc="-10" dirty="0">
                <a:solidFill>
                  <a:srgbClr val="515254"/>
                </a:solidFill>
                <a:latin typeface="Arial"/>
                <a:cs typeface="Arial"/>
              </a:rPr>
              <a:t>405</a:t>
            </a:r>
            <a:r>
              <a:rPr lang="en-US" sz="1800" spc="-10" dirty="0">
                <a:solidFill>
                  <a:srgbClr val="515254"/>
                </a:solidFill>
                <a:latin typeface="Arial"/>
                <a:cs typeface="Arial"/>
              </a:rPr>
              <a:t>.8</a:t>
            </a:r>
            <a:r>
              <a:rPr sz="1800" spc="-10" dirty="0">
                <a:solidFill>
                  <a:srgbClr val="515254"/>
                </a:solidFill>
                <a:latin typeface="Arial"/>
                <a:cs typeface="Arial"/>
              </a:rPr>
              <a:t>0</a:t>
            </a:r>
            <a:endParaRPr sz="1800" dirty="0">
              <a:latin typeface="Arial"/>
              <a:cs typeface="Arial"/>
            </a:endParaRPr>
          </a:p>
        </p:txBody>
      </p:sp>
      <p:sp>
        <p:nvSpPr>
          <p:cNvPr id="12" name="object 12"/>
          <p:cNvSpPr txBox="1"/>
          <p:nvPr/>
        </p:nvSpPr>
        <p:spPr>
          <a:xfrm>
            <a:off x="10579887" y="5797228"/>
            <a:ext cx="852169" cy="299720"/>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515254"/>
                </a:solidFill>
                <a:latin typeface="Arial"/>
                <a:cs typeface="Arial"/>
              </a:rPr>
              <a:t>$</a:t>
            </a:r>
            <a:r>
              <a:rPr lang="en-US" spc="-10" dirty="0">
                <a:solidFill>
                  <a:srgbClr val="515254"/>
                </a:solidFill>
                <a:latin typeface="Arial"/>
                <a:cs typeface="Arial"/>
              </a:rPr>
              <a:t>527</a:t>
            </a:r>
            <a:r>
              <a:rPr lang="en-US" sz="1800" spc="-10" dirty="0">
                <a:solidFill>
                  <a:srgbClr val="515254"/>
                </a:solidFill>
                <a:latin typeface="Arial"/>
                <a:cs typeface="Arial"/>
              </a:rPr>
              <a:t>.5</a:t>
            </a:r>
            <a:r>
              <a:rPr sz="1800" spc="-10" dirty="0">
                <a:solidFill>
                  <a:srgbClr val="515254"/>
                </a:solidFill>
                <a:latin typeface="Arial"/>
                <a:cs typeface="Arial"/>
              </a:rPr>
              <a:t>0</a:t>
            </a:r>
            <a:endParaRPr sz="1800" dirty="0">
              <a:latin typeface="Arial"/>
              <a:cs typeface="Arial"/>
            </a:endParaRPr>
          </a:p>
        </p:txBody>
      </p:sp>
      <p:sp>
        <p:nvSpPr>
          <p:cNvPr id="13" name="object 13"/>
          <p:cNvSpPr txBox="1"/>
          <p:nvPr/>
        </p:nvSpPr>
        <p:spPr>
          <a:xfrm>
            <a:off x="10579887" y="6620188"/>
            <a:ext cx="852169" cy="1143903"/>
          </a:xfrm>
          <a:prstGeom prst="rect">
            <a:avLst/>
          </a:prstGeom>
        </p:spPr>
        <p:txBody>
          <a:bodyPr vert="horz" wrap="square" lIns="0" tIns="12700" rIns="0" bIns="0" rtlCol="0">
            <a:spAutoFit/>
          </a:bodyPr>
          <a:lstStyle/>
          <a:p>
            <a:pPr marL="12700">
              <a:lnSpc>
                <a:spcPct val="100000"/>
              </a:lnSpc>
              <a:spcBef>
                <a:spcPts val="100"/>
              </a:spcBef>
            </a:pPr>
            <a:r>
              <a:rPr sz="1800" spc="-10" dirty="0">
                <a:solidFill>
                  <a:srgbClr val="515254"/>
                </a:solidFill>
                <a:latin typeface="Arial"/>
                <a:cs typeface="Arial"/>
              </a:rPr>
              <a:t>$</a:t>
            </a:r>
            <a:r>
              <a:rPr lang="en-US" spc="-10" dirty="0">
                <a:solidFill>
                  <a:srgbClr val="515254"/>
                </a:solidFill>
                <a:latin typeface="Arial"/>
                <a:cs typeface="Arial"/>
              </a:rPr>
              <a:t>649</a:t>
            </a:r>
            <a:r>
              <a:rPr sz="1800" spc="-10" dirty="0">
                <a:solidFill>
                  <a:srgbClr val="515254"/>
                </a:solidFill>
                <a:latin typeface="Arial"/>
                <a:cs typeface="Arial"/>
              </a:rPr>
              <a:t>.</a:t>
            </a:r>
            <a:r>
              <a:rPr lang="en-US" spc="-10" dirty="0">
                <a:solidFill>
                  <a:srgbClr val="515254"/>
                </a:solidFill>
                <a:latin typeface="Arial"/>
                <a:cs typeface="Arial"/>
              </a:rPr>
              <a:t>2</a:t>
            </a:r>
            <a:r>
              <a:rPr sz="1800" spc="-10" dirty="0">
                <a:solidFill>
                  <a:srgbClr val="515254"/>
                </a:solidFill>
                <a:latin typeface="Arial"/>
                <a:cs typeface="Arial"/>
              </a:rPr>
              <a:t>0</a:t>
            </a:r>
            <a:endParaRPr sz="1800" dirty="0">
              <a:latin typeface="Arial"/>
              <a:cs typeface="Arial"/>
            </a:endParaRPr>
          </a:p>
          <a:p>
            <a:pPr>
              <a:lnSpc>
                <a:spcPct val="100000"/>
              </a:lnSpc>
            </a:pPr>
            <a:endParaRPr sz="2100" dirty="0">
              <a:latin typeface="Arial"/>
              <a:cs typeface="Arial"/>
            </a:endParaRPr>
          </a:p>
          <a:p>
            <a:pPr>
              <a:lnSpc>
                <a:spcPct val="100000"/>
              </a:lnSpc>
              <a:spcBef>
                <a:spcPts val="5"/>
              </a:spcBef>
            </a:pPr>
            <a:endParaRPr sz="1650" dirty="0">
              <a:latin typeface="Arial"/>
              <a:cs typeface="Arial"/>
            </a:endParaRPr>
          </a:p>
          <a:p>
            <a:pPr marL="12700">
              <a:lnSpc>
                <a:spcPct val="100000"/>
              </a:lnSpc>
            </a:pPr>
            <a:r>
              <a:rPr sz="1800" spc="-10" dirty="0">
                <a:solidFill>
                  <a:srgbClr val="515254"/>
                </a:solidFill>
                <a:latin typeface="Arial"/>
                <a:cs typeface="Arial"/>
              </a:rPr>
              <a:t>$</a:t>
            </a:r>
            <a:r>
              <a:rPr lang="en-US" sz="1800" spc="-10" dirty="0">
                <a:solidFill>
                  <a:srgbClr val="515254"/>
                </a:solidFill>
                <a:latin typeface="Arial"/>
                <a:cs typeface="Arial"/>
              </a:rPr>
              <a:t>689.9</a:t>
            </a:r>
            <a:r>
              <a:rPr sz="1800" spc="-10" dirty="0">
                <a:solidFill>
                  <a:srgbClr val="515254"/>
                </a:solidFill>
                <a:latin typeface="Arial"/>
                <a:cs typeface="Arial"/>
              </a:rPr>
              <a:t>0</a:t>
            </a:r>
            <a:endParaRPr sz="1800" dirty="0">
              <a:latin typeface="Arial"/>
              <a:cs typeface="Arial"/>
            </a:endParaRPr>
          </a:p>
        </p:txBody>
      </p:sp>
      <p:sp>
        <p:nvSpPr>
          <p:cNvPr id="14" name="object 14"/>
          <p:cNvSpPr txBox="1"/>
          <p:nvPr/>
        </p:nvSpPr>
        <p:spPr>
          <a:xfrm>
            <a:off x="12851179" y="3082274"/>
            <a:ext cx="2846406" cy="1700466"/>
          </a:xfrm>
          <a:prstGeom prst="rect">
            <a:avLst/>
          </a:prstGeom>
        </p:spPr>
        <p:txBody>
          <a:bodyPr vert="horz" wrap="square" lIns="0" tIns="12700" rIns="0" bIns="0" rtlCol="0">
            <a:spAutoFit/>
          </a:bodyPr>
          <a:lstStyle/>
          <a:p>
            <a:pPr marL="12700" marR="5080">
              <a:lnSpc>
                <a:spcPct val="100000"/>
              </a:lnSpc>
              <a:spcBef>
                <a:spcPts val="100"/>
              </a:spcBef>
            </a:pPr>
            <a:r>
              <a:rPr sz="1800" spc="-30" dirty="0">
                <a:solidFill>
                  <a:srgbClr val="515254"/>
                </a:solidFill>
                <a:latin typeface="+mj-lt"/>
                <a:cs typeface="Tahoma"/>
              </a:rPr>
              <a:t>The</a:t>
            </a:r>
            <a:r>
              <a:rPr sz="1800" spc="-105" dirty="0">
                <a:solidFill>
                  <a:srgbClr val="515254"/>
                </a:solidFill>
                <a:latin typeface="+mj-lt"/>
                <a:cs typeface="Tahoma"/>
              </a:rPr>
              <a:t> </a:t>
            </a:r>
            <a:r>
              <a:rPr sz="1800" dirty="0">
                <a:solidFill>
                  <a:srgbClr val="515254"/>
                </a:solidFill>
                <a:latin typeface="+mj-lt"/>
                <a:cs typeface="Tahoma"/>
              </a:rPr>
              <a:t>attached</a:t>
            </a:r>
            <a:r>
              <a:rPr sz="1800" spc="-105" dirty="0">
                <a:solidFill>
                  <a:srgbClr val="515254"/>
                </a:solidFill>
                <a:latin typeface="+mj-lt"/>
                <a:cs typeface="Tahoma"/>
              </a:rPr>
              <a:t> </a:t>
            </a:r>
            <a:r>
              <a:rPr sz="1800" spc="-20" dirty="0">
                <a:solidFill>
                  <a:srgbClr val="515254"/>
                </a:solidFill>
                <a:latin typeface="+mj-lt"/>
                <a:cs typeface="Tahoma"/>
              </a:rPr>
              <a:t>chart</a:t>
            </a:r>
            <a:r>
              <a:rPr sz="1800" spc="-105" dirty="0">
                <a:solidFill>
                  <a:srgbClr val="515254"/>
                </a:solidFill>
                <a:latin typeface="+mj-lt"/>
                <a:cs typeface="Tahoma"/>
              </a:rPr>
              <a:t> </a:t>
            </a:r>
            <a:r>
              <a:rPr sz="1800" spc="-10" dirty="0">
                <a:solidFill>
                  <a:srgbClr val="515254"/>
                </a:solidFill>
                <a:latin typeface="+mj-lt"/>
                <a:cs typeface="Tahoma"/>
              </a:rPr>
              <a:t>shows </a:t>
            </a:r>
            <a:r>
              <a:rPr sz="1800" dirty="0">
                <a:solidFill>
                  <a:srgbClr val="515254"/>
                </a:solidFill>
                <a:latin typeface="+mj-lt"/>
                <a:cs typeface="Tahoma"/>
              </a:rPr>
              <a:t>how</a:t>
            </a:r>
            <a:r>
              <a:rPr sz="1800" spc="-90" dirty="0">
                <a:solidFill>
                  <a:srgbClr val="515254"/>
                </a:solidFill>
                <a:latin typeface="+mj-lt"/>
                <a:cs typeface="Tahoma"/>
              </a:rPr>
              <a:t> </a:t>
            </a:r>
            <a:r>
              <a:rPr sz="1800" spc="-35" dirty="0">
                <a:solidFill>
                  <a:srgbClr val="515254"/>
                </a:solidFill>
                <a:latin typeface="+mj-lt"/>
                <a:cs typeface="Tahoma"/>
              </a:rPr>
              <a:t>the</a:t>
            </a:r>
            <a:r>
              <a:rPr sz="1800" spc="-85" dirty="0">
                <a:solidFill>
                  <a:srgbClr val="515254"/>
                </a:solidFill>
                <a:latin typeface="+mj-lt"/>
                <a:cs typeface="Tahoma"/>
              </a:rPr>
              <a:t> </a:t>
            </a:r>
            <a:r>
              <a:rPr sz="1800" dirty="0">
                <a:solidFill>
                  <a:srgbClr val="515254"/>
                </a:solidFill>
                <a:latin typeface="+mj-lt"/>
                <a:cs typeface="Tahoma"/>
              </a:rPr>
              <a:t>Part</a:t>
            </a:r>
            <a:r>
              <a:rPr sz="1800" spc="-85" dirty="0">
                <a:solidFill>
                  <a:srgbClr val="515254"/>
                </a:solidFill>
                <a:latin typeface="+mj-lt"/>
                <a:cs typeface="Tahoma"/>
              </a:rPr>
              <a:t> </a:t>
            </a:r>
            <a:r>
              <a:rPr sz="1800" spc="135" dirty="0">
                <a:solidFill>
                  <a:srgbClr val="515254"/>
                </a:solidFill>
                <a:latin typeface="+mj-lt"/>
                <a:cs typeface="Tahoma"/>
              </a:rPr>
              <a:t>B</a:t>
            </a:r>
            <a:r>
              <a:rPr sz="1800" spc="-85" dirty="0">
                <a:solidFill>
                  <a:srgbClr val="515254"/>
                </a:solidFill>
                <a:latin typeface="+mj-lt"/>
                <a:cs typeface="Tahoma"/>
              </a:rPr>
              <a:t> </a:t>
            </a:r>
            <a:r>
              <a:rPr sz="1800" spc="-10" dirty="0">
                <a:solidFill>
                  <a:srgbClr val="515254"/>
                </a:solidFill>
                <a:latin typeface="+mj-lt"/>
                <a:cs typeface="Tahoma"/>
              </a:rPr>
              <a:t>premium </a:t>
            </a:r>
            <a:r>
              <a:rPr sz="1800" dirty="0">
                <a:solidFill>
                  <a:srgbClr val="515254"/>
                </a:solidFill>
                <a:latin typeface="+mj-lt"/>
                <a:cs typeface="Tahoma"/>
              </a:rPr>
              <a:t>could</a:t>
            </a:r>
            <a:r>
              <a:rPr sz="1800" spc="-60" dirty="0">
                <a:solidFill>
                  <a:srgbClr val="515254"/>
                </a:solidFill>
                <a:latin typeface="+mj-lt"/>
                <a:cs typeface="Tahoma"/>
              </a:rPr>
              <a:t> </a:t>
            </a:r>
            <a:r>
              <a:rPr sz="1800" dirty="0">
                <a:solidFill>
                  <a:srgbClr val="515254"/>
                </a:solidFill>
                <a:latin typeface="+mj-lt"/>
                <a:cs typeface="Tahoma"/>
              </a:rPr>
              <a:t>be</a:t>
            </a:r>
            <a:r>
              <a:rPr sz="1800" spc="-50" dirty="0">
                <a:solidFill>
                  <a:srgbClr val="515254"/>
                </a:solidFill>
                <a:latin typeface="+mj-lt"/>
                <a:cs typeface="Tahoma"/>
              </a:rPr>
              <a:t> </a:t>
            </a:r>
            <a:r>
              <a:rPr lang="en-US" spc="-30" dirty="0">
                <a:solidFill>
                  <a:srgbClr val="515254"/>
                </a:solidFill>
                <a:latin typeface="+mj-lt"/>
                <a:cs typeface="Tahoma"/>
              </a:rPr>
              <a:t>a</a:t>
            </a:r>
            <a:r>
              <a:rPr sz="1800" spc="-30" dirty="0">
                <a:solidFill>
                  <a:srgbClr val="515254"/>
                </a:solidFill>
                <a:latin typeface="+mj-lt"/>
                <a:cs typeface="Tahoma"/>
              </a:rPr>
              <a:t>ffected</a:t>
            </a:r>
            <a:r>
              <a:rPr sz="1800" spc="-50" dirty="0">
                <a:solidFill>
                  <a:srgbClr val="515254"/>
                </a:solidFill>
                <a:latin typeface="+mj-lt"/>
                <a:cs typeface="Tahoma"/>
              </a:rPr>
              <a:t> </a:t>
            </a:r>
            <a:r>
              <a:rPr sz="1800" spc="-10" dirty="0">
                <a:solidFill>
                  <a:srgbClr val="515254"/>
                </a:solidFill>
                <a:latin typeface="+mj-lt"/>
                <a:cs typeface="Tahoma"/>
              </a:rPr>
              <a:t>based </a:t>
            </a:r>
            <a:r>
              <a:rPr sz="1800" dirty="0">
                <a:solidFill>
                  <a:srgbClr val="515254"/>
                </a:solidFill>
                <a:latin typeface="+mj-lt"/>
                <a:cs typeface="Tahoma"/>
              </a:rPr>
              <a:t>on</a:t>
            </a:r>
            <a:r>
              <a:rPr sz="1800" spc="-105" dirty="0">
                <a:solidFill>
                  <a:srgbClr val="515254"/>
                </a:solidFill>
                <a:latin typeface="+mj-lt"/>
                <a:cs typeface="Tahoma"/>
              </a:rPr>
              <a:t> </a:t>
            </a:r>
            <a:r>
              <a:rPr sz="1800" dirty="0">
                <a:solidFill>
                  <a:srgbClr val="515254"/>
                </a:solidFill>
                <a:latin typeface="+mj-lt"/>
                <a:cs typeface="Tahoma"/>
              </a:rPr>
              <a:t>income</a:t>
            </a:r>
            <a:r>
              <a:rPr sz="1800" spc="-105" dirty="0">
                <a:solidFill>
                  <a:srgbClr val="515254"/>
                </a:solidFill>
                <a:latin typeface="+mj-lt"/>
                <a:cs typeface="Tahoma"/>
              </a:rPr>
              <a:t> </a:t>
            </a:r>
            <a:r>
              <a:rPr sz="1800" spc="-10" dirty="0">
                <a:solidFill>
                  <a:srgbClr val="515254"/>
                </a:solidFill>
                <a:latin typeface="+mj-lt"/>
                <a:cs typeface="Tahoma"/>
              </a:rPr>
              <a:t>amounts</a:t>
            </a:r>
            <a:endParaRPr lang="en-US" sz="1800" spc="-10" dirty="0">
              <a:solidFill>
                <a:srgbClr val="515254"/>
              </a:solidFill>
              <a:latin typeface="+mj-lt"/>
              <a:cs typeface="Tahoma"/>
            </a:endParaRPr>
          </a:p>
          <a:p>
            <a:pPr marL="12700" marR="5080">
              <a:spcBef>
                <a:spcPts val="100"/>
              </a:spcBef>
            </a:pPr>
            <a:endParaRPr lang="en-US" spc="-20" dirty="0">
              <a:solidFill>
                <a:srgbClr val="515254"/>
              </a:solidFill>
              <a:cs typeface="Tahoma"/>
            </a:endParaRPr>
          </a:p>
          <a:p>
            <a:pPr marL="12700" marR="5080">
              <a:spcBef>
                <a:spcPts val="100"/>
              </a:spcBef>
            </a:pPr>
            <a:r>
              <a:rPr lang="en-US" spc="-20" dirty="0">
                <a:solidFill>
                  <a:srgbClr val="515254"/>
                </a:solidFill>
                <a:cs typeface="Tahoma"/>
              </a:rPr>
              <a:t>This</a:t>
            </a:r>
            <a:r>
              <a:rPr lang="en-US" spc="-100" dirty="0">
                <a:solidFill>
                  <a:srgbClr val="515254"/>
                </a:solidFill>
                <a:cs typeface="Tahoma"/>
              </a:rPr>
              <a:t> </a:t>
            </a:r>
            <a:r>
              <a:rPr lang="en-US" spc="-20" dirty="0">
                <a:solidFill>
                  <a:srgbClr val="515254"/>
                </a:solidFill>
                <a:cs typeface="Tahoma"/>
              </a:rPr>
              <a:t>chart</a:t>
            </a:r>
            <a:r>
              <a:rPr lang="en-US" spc="-85" dirty="0">
                <a:solidFill>
                  <a:srgbClr val="515254"/>
                </a:solidFill>
                <a:cs typeface="Tahoma"/>
              </a:rPr>
              <a:t> </a:t>
            </a:r>
            <a:r>
              <a:rPr lang="en-US" dirty="0">
                <a:solidFill>
                  <a:srgbClr val="515254"/>
                </a:solidFill>
                <a:cs typeface="Tahoma"/>
              </a:rPr>
              <a:t>is</a:t>
            </a:r>
            <a:r>
              <a:rPr lang="en-US" spc="-90" dirty="0">
                <a:solidFill>
                  <a:srgbClr val="515254"/>
                </a:solidFill>
                <a:cs typeface="Tahoma"/>
              </a:rPr>
              <a:t> </a:t>
            </a:r>
            <a:r>
              <a:rPr lang="en-US" spc="-60" dirty="0">
                <a:solidFill>
                  <a:srgbClr val="515254"/>
                </a:solidFill>
                <a:cs typeface="Tahoma"/>
              </a:rPr>
              <a:t>for</a:t>
            </a:r>
            <a:r>
              <a:rPr lang="en-US" spc="-80" dirty="0">
                <a:solidFill>
                  <a:srgbClr val="515254"/>
                </a:solidFill>
                <a:cs typeface="Tahoma"/>
              </a:rPr>
              <a:t> </a:t>
            </a:r>
            <a:r>
              <a:rPr lang="en-US" spc="-10" dirty="0">
                <a:solidFill>
                  <a:srgbClr val="515254"/>
                </a:solidFill>
                <a:cs typeface="Tahoma"/>
              </a:rPr>
              <a:t>2026</a:t>
            </a:r>
            <a:r>
              <a:rPr sz="1800" spc="-10" dirty="0">
                <a:solidFill>
                  <a:srgbClr val="515254"/>
                </a:solidFill>
                <a:latin typeface="+mj-lt"/>
                <a:cs typeface="Tahoma"/>
              </a:rPr>
              <a:t>.</a:t>
            </a:r>
            <a:endParaRPr sz="1800" dirty="0">
              <a:latin typeface="+mj-lt"/>
              <a:cs typeface="Tahoma"/>
            </a:endParaRPr>
          </a:p>
        </p:txBody>
      </p:sp>
      <p:sp>
        <p:nvSpPr>
          <p:cNvPr id="15" name="object 15"/>
          <p:cNvSpPr txBox="1"/>
          <p:nvPr/>
        </p:nvSpPr>
        <p:spPr>
          <a:xfrm>
            <a:off x="10590773" y="4002812"/>
            <a:ext cx="944873" cy="352661"/>
          </a:xfrm>
          <a:prstGeom prst="rect">
            <a:avLst/>
          </a:prstGeom>
        </p:spPr>
        <p:txBody>
          <a:bodyPr vert="horz" wrap="square" lIns="0" tIns="74930" rIns="0" bIns="0" rtlCol="0">
            <a:spAutoFit/>
          </a:bodyPr>
          <a:lstStyle/>
          <a:p>
            <a:pPr marL="12700">
              <a:lnSpc>
                <a:spcPct val="100000"/>
              </a:lnSpc>
              <a:spcBef>
                <a:spcPts val="590"/>
              </a:spcBef>
            </a:pPr>
            <a:r>
              <a:rPr sz="1800" spc="-10" dirty="0">
                <a:solidFill>
                  <a:srgbClr val="515254"/>
                </a:solidFill>
                <a:latin typeface="Arial"/>
                <a:cs typeface="Arial"/>
              </a:rPr>
              <a:t>$2</a:t>
            </a:r>
            <a:r>
              <a:rPr lang="en-US" spc="-10" dirty="0">
                <a:solidFill>
                  <a:srgbClr val="515254"/>
                </a:solidFill>
                <a:latin typeface="Arial"/>
                <a:cs typeface="Arial"/>
              </a:rPr>
              <a:t>84</a:t>
            </a:r>
            <a:r>
              <a:rPr lang="en-US" sz="1800" spc="-10" dirty="0">
                <a:solidFill>
                  <a:srgbClr val="515254"/>
                </a:solidFill>
                <a:latin typeface="Arial"/>
                <a:cs typeface="Arial"/>
              </a:rPr>
              <a:t>.1</a:t>
            </a:r>
            <a:r>
              <a:rPr sz="1800" spc="-10" dirty="0">
                <a:solidFill>
                  <a:srgbClr val="515254"/>
                </a:solidFill>
                <a:latin typeface="Arial"/>
                <a:cs typeface="Arial"/>
              </a:rPr>
              <a:t>0</a:t>
            </a:r>
            <a:endParaRPr sz="1800" dirty="0">
              <a:latin typeface="Arial"/>
              <a:cs typeface="Arial"/>
            </a:endParaRPr>
          </a:p>
        </p:txBody>
      </p:sp>
      <p:sp>
        <p:nvSpPr>
          <p:cNvPr id="16" name="object 16"/>
          <p:cNvSpPr txBox="1"/>
          <p:nvPr/>
        </p:nvSpPr>
        <p:spPr>
          <a:xfrm>
            <a:off x="12882896" y="5149812"/>
            <a:ext cx="2544445" cy="574040"/>
          </a:xfrm>
          <a:prstGeom prst="rect">
            <a:avLst/>
          </a:prstGeom>
        </p:spPr>
        <p:txBody>
          <a:bodyPr vert="horz" wrap="square" lIns="0" tIns="12700" rIns="0" bIns="0" rtlCol="0">
            <a:spAutoFit/>
          </a:bodyPr>
          <a:lstStyle/>
          <a:p>
            <a:pPr marL="12700" marR="5080">
              <a:lnSpc>
                <a:spcPct val="100000"/>
              </a:lnSpc>
              <a:spcBef>
                <a:spcPts val="100"/>
              </a:spcBef>
            </a:pPr>
            <a:r>
              <a:rPr sz="1800" dirty="0">
                <a:solidFill>
                  <a:srgbClr val="515254"/>
                </a:solidFill>
                <a:latin typeface="+mj-lt"/>
                <a:cs typeface="Tahoma"/>
              </a:rPr>
              <a:t>For</a:t>
            </a:r>
            <a:r>
              <a:rPr sz="1800" spc="-95" dirty="0">
                <a:solidFill>
                  <a:srgbClr val="515254"/>
                </a:solidFill>
                <a:latin typeface="+mj-lt"/>
                <a:cs typeface="Tahoma"/>
              </a:rPr>
              <a:t> </a:t>
            </a:r>
            <a:r>
              <a:rPr sz="1800" spc="-30" dirty="0">
                <a:solidFill>
                  <a:srgbClr val="515254"/>
                </a:solidFill>
                <a:latin typeface="+mj-lt"/>
                <a:cs typeface="Tahoma"/>
              </a:rPr>
              <a:t>additional</a:t>
            </a:r>
            <a:r>
              <a:rPr sz="1800" spc="-95" dirty="0">
                <a:solidFill>
                  <a:srgbClr val="515254"/>
                </a:solidFill>
                <a:latin typeface="+mj-lt"/>
                <a:cs typeface="Tahoma"/>
              </a:rPr>
              <a:t> </a:t>
            </a:r>
            <a:r>
              <a:rPr sz="1800" spc="-25" dirty="0">
                <a:solidFill>
                  <a:srgbClr val="515254"/>
                </a:solidFill>
                <a:latin typeface="+mj-lt"/>
                <a:cs typeface="Tahoma"/>
              </a:rPr>
              <a:t>details,</a:t>
            </a:r>
            <a:r>
              <a:rPr sz="1800" spc="-95" dirty="0">
                <a:solidFill>
                  <a:srgbClr val="515254"/>
                </a:solidFill>
                <a:latin typeface="+mj-lt"/>
                <a:cs typeface="Tahoma"/>
              </a:rPr>
              <a:t> </a:t>
            </a:r>
            <a:r>
              <a:rPr sz="1800" spc="-40" dirty="0">
                <a:solidFill>
                  <a:srgbClr val="515254"/>
                </a:solidFill>
                <a:latin typeface="+mj-lt"/>
                <a:cs typeface="Tahoma"/>
              </a:rPr>
              <a:t>visit </a:t>
            </a:r>
            <a:r>
              <a:rPr sz="1800" spc="-10" dirty="0">
                <a:solidFill>
                  <a:srgbClr val="515254"/>
                </a:solidFill>
                <a:latin typeface="+mj-lt"/>
                <a:cs typeface="Tahoma"/>
              </a:rPr>
              <a:t>Medicare.gov.</a:t>
            </a:r>
            <a:endParaRPr sz="1800" dirty="0">
              <a:latin typeface="+mj-lt"/>
              <a:cs typeface="Tahoma"/>
            </a:endParaRPr>
          </a:p>
        </p:txBody>
      </p:sp>
      <p:sp>
        <p:nvSpPr>
          <p:cNvPr id="18" name="object 18"/>
          <p:cNvSpPr txBox="1"/>
          <p:nvPr/>
        </p:nvSpPr>
        <p:spPr>
          <a:xfrm>
            <a:off x="13538200" y="6168768"/>
            <a:ext cx="1586013" cy="293670"/>
          </a:xfrm>
          <a:prstGeom prst="rect">
            <a:avLst/>
          </a:prstGeom>
        </p:spPr>
        <p:txBody>
          <a:bodyPr vert="horz" wrap="square" lIns="0" tIns="16510" rIns="0" bIns="0" rtlCol="0">
            <a:spAutoFit/>
          </a:bodyPr>
          <a:lstStyle/>
          <a:p>
            <a:pPr marL="12700">
              <a:lnSpc>
                <a:spcPct val="100000"/>
              </a:lnSpc>
              <a:spcBef>
                <a:spcPts val="130"/>
              </a:spcBef>
            </a:pPr>
            <a:r>
              <a:rPr b="1" spc="-45" dirty="0">
                <a:latin typeface="+mj-lt"/>
                <a:cs typeface="Cambria"/>
                <a:hlinkClick r:id="rId2"/>
              </a:rPr>
              <a:t>Medicare.gov</a:t>
            </a:r>
            <a:endParaRPr b="1" dirty="0">
              <a:latin typeface="+mj-lt"/>
              <a:cs typeface="Cambria"/>
            </a:endParaRPr>
          </a:p>
        </p:txBody>
      </p:sp>
      <p:sp>
        <p:nvSpPr>
          <p:cNvPr id="27" name="object 5"/>
          <p:cNvSpPr txBox="1">
            <a:spLocks/>
          </p:cNvSpPr>
          <p:nvPr/>
        </p:nvSpPr>
        <p:spPr>
          <a:xfrm>
            <a:off x="736600" y="242002"/>
            <a:ext cx="12714605" cy="1454244"/>
          </a:xfrm>
          <a:prstGeom prst="rect">
            <a:avLst/>
          </a:prstGeom>
        </p:spPr>
        <p:txBody>
          <a:bodyPr vert="horz" wrap="square" lIns="0" tIns="0" rIns="0" bIns="0" rtlCol="0" anchor="ctr">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5400" spc="-150" dirty="0">
                <a:solidFill>
                  <a:srgbClr val="062F6E"/>
                </a:solidFill>
              </a:rPr>
              <a:t>Medicare Part B</a:t>
            </a:r>
          </a:p>
          <a:p>
            <a:pPr>
              <a:spcBef>
                <a:spcPts val="260"/>
              </a:spcBef>
            </a:pPr>
            <a:r>
              <a:rPr lang="en-US" sz="3800" b="0" spc="-40" dirty="0">
                <a:solidFill>
                  <a:srgbClr val="062F6E"/>
                </a:solidFill>
                <a:latin typeface="+mj-lt"/>
                <a:cs typeface="Tahoma"/>
              </a:rPr>
              <a:t>Outpatient Services</a:t>
            </a:r>
            <a:endParaRPr lang="en-US" sz="3800" b="0" dirty="0">
              <a:solidFill>
                <a:srgbClr val="062F6E"/>
              </a:solidFill>
              <a:latin typeface="+mj-lt"/>
              <a:cs typeface="Tahoma"/>
            </a:endParaRPr>
          </a:p>
        </p:txBody>
      </p:sp>
      <p:grpSp>
        <p:nvGrpSpPr>
          <p:cNvPr id="25" name="Group 24"/>
          <p:cNvGrpSpPr/>
          <p:nvPr/>
        </p:nvGrpSpPr>
        <p:grpSpPr>
          <a:xfrm>
            <a:off x="13013961" y="6116638"/>
            <a:ext cx="305569" cy="438196"/>
            <a:chOff x="1549664" y="3447941"/>
            <a:chExt cx="413468" cy="592927"/>
          </a:xfrm>
        </p:grpSpPr>
        <p:sp>
          <p:nvSpPr>
            <p:cNvPr id="28" name="Freeform 27"/>
            <p:cNvSpPr/>
            <p:nvPr/>
          </p:nvSpPr>
          <p:spPr>
            <a:xfrm rot="1800000">
              <a:off x="1732753" y="3447941"/>
              <a:ext cx="230379"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56241 w 705637"/>
                <a:gd name="connsiteY0" fmla="*/ 0 h 1341346"/>
                <a:gd name="connsiteX1" fmla="*/ 705637 w 705637"/>
                <a:gd name="connsiteY1" fmla="*/ 349396 h 1341346"/>
                <a:gd name="connsiteX2" fmla="*/ 703366 w 705637"/>
                <a:gd name="connsiteY2" fmla="*/ 371931 h 1341346"/>
                <a:gd name="connsiteX3" fmla="*/ 705637 w 705637"/>
                <a:gd name="connsiteY3" fmla="*/ 371931 h 1341346"/>
                <a:gd name="connsiteX4" fmla="*/ 705637 w 705637"/>
                <a:gd name="connsiteY4" fmla="*/ 991950 h 1341346"/>
                <a:gd name="connsiteX5" fmla="*/ 705637 w 705637"/>
                <a:gd name="connsiteY5" fmla="*/ 1003592 h 1341346"/>
                <a:gd name="connsiteX6" fmla="*/ 704464 w 705637"/>
                <a:gd name="connsiteY6" fmla="*/ 1003592 h 1341346"/>
                <a:gd name="connsiteX7" fmla="*/ 698539 w 705637"/>
                <a:gd name="connsiteY7" fmla="*/ 1062366 h 1341346"/>
                <a:gd name="connsiteX8" fmla="*/ 356241 w 705637"/>
                <a:gd name="connsiteY8" fmla="*/ 1341346 h 1341346"/>
                <a:gd name="connsiteX9" fmla="*/ 13944 w 705637"/>
                <a:gd name="connsiteY9" fmla="*/ 1062366 h 1341346"/>
                <a:gd name="connsiteX10" fmla="*/ 8019 w 705637"/>
                <a:gd name="connsiteY10" fmla="*/ 1003592 h 1341346"/>
                <a:gd name="connsiteX11" fmla="*/ 6845 w 705637"/>
                <a:gd name="connsiteY11" fmla="*/ 1003592 h 1341346"/>
                <a:gd name="connsiteX12" fmla="*/ 6845 w 705637"/>
                <a:gd name="connsiteY12" fmla="*/ 991950 h 1341346"/>
                <a:gd name="connsiteX13" fmla="*/ 0 w 705637"/>
                <a:gd name="connsiteY13" fmla="*/ 884987 h 1341346"/>
                <a:gd name="connsiteX14" fmla="*/ 6845 w 705637"/>
                <a:gd name="connsiteY14" fmla="*/ 371931 h 1341346"/>
                <a:gd name="connsiteX15" fmla="*/ 9117 w 705637"/>
                <a:gd name="connsiteY15" fmla="*/ 371931 h 1341346"/>
                <a:gd name="connsiteX16" fmla="*/ 6845 w 705637"/>
                <a:gd name="connsiteY16" fmla="*/ 349396 h 1341346"/>
                <a:gd name="connsiteX17" fmla="*/ 356241 w 705637"/>
                <a:gd name="connsiteY17" fmla="*/ 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16" fmla="*/ 98285 w 705637"/>
                <a:gd name="connsiteY16" fmla="*/ 108339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0" fmla="*/ 0 w 705637"/>
                <a:gd name="connsiteY0" fmla="*/ 884987 h 1341346"/>
                <a:gd name="connsiteX1" fmla="*/ 2955 w 705637"/>
                <a:gd name="connsiteY1" fmla="*/ 531328 h 1341346"/>
                <a:gd name="connsiteX2" fmla="*/ 6845 w 705637"/>
                <a:gd name="connsiteY2" fmla="*/ 371931 h 1341346"/>
                <a:gd name="connsiteX3" fmla="*/ 9117 w 705637"/>
                <a:gd name="connsiteY3" fmla="*/ 371931 h 1341346"/>
                <a:gd name="connsiteX4" fmla="*/ 6845 w 705637"/>
                <a:gd name="connsiteY4" fmla="*/ 349396 h 1341346"/>
                <a:gd name="connsiteX5" fmla="*/ 356241 w 705637"/>
                <a:gd name="connsiteY5" fmla="*/ 0 h 1341346"/>
                <a:gd name="connsiteX6" fmla="*/ 705637 w 705637"/>
                <a:gd name="connsiteY6" fmla="*/ 349396 h 1341346"/>
                <a:gd name="connsiteX7" fmla="*/ 703366 w 705637"/>
                <a:gd name="connsiteY7" fmla="*/ 371931 h 1341346"/>
                <a:gd name="connsiteX8" fmla="*/ 705637 w 705637"/>
                <a:gd name="connsiteY8" fmla="*/ 371931 h 1341346"/>
                <a:gd name="connsiteX9" fmla="*/ 705637 w 705637"/>
                <a:gd name="connsiteY9" fmla="*/ 991950 h 1341346"/>
                <a:gd name="connsiteX10" fmla="*/ 705637 w 705637"/>
                <a:gd name="connsiteY10" fmla="*/ 1003592 h 1341346"/>
                <a:gd name="connsiteX11" fmla="*/ 704464 w 705637"/>
                <a:gd name="connsiteY11" fmla="*/ 1003592 h 1341346"/>
                <a:gd name="connsiteX12" fmla="*/ 698539 w 705637"/>
                <a:gd name="connsiteY12" fmla="*/ 1062366 h 1341346"/>
                <a:gd name="connsiteX13" fmla="*/ 356241 w 705637"/>
                <a:gd name="connsiteY13" fmla="*/ 1341346 h 1341346"/>
                <a:gd name="connsiteX14" fmla="*/ 13944 w 705637"/>
                <a:gd name="connsiteY14" fmla="*/ 1062366 h 1341346"/>
                <a:gd name="connsiteX15" fmla="*/ 8019 w 705637"/>
                <a:gd name="connsiteY15" fmla="*/ 1003592 h 1341346"/>
                <a:gd name="connsiteX0" fmla="*/ 0 w 702682"/>
                <a:gd name="connsiteY0" fmla="*/ 531328 h 1341346"/>
                <a:gd name="connsiteX1" fmla="*/ 3890 w 702682"/>
                <a:gd name="connsiteY1" fmla="*/ 371931 h 1341346"/>
                <a:gd name="connsiteX2" fmla="*/ 6162 w 702682"/>
                <a:gd name="connsiteY2" fmla="*/ 371931 h 1341346"/>
                <a:gd name="connsiteX3" fmla="*/ 3890 w 702682"/>
                <a:gd name="connsiteY3" fmla="*/ 349396 h 1341346"/>
                <a:gd name="connsiteX4" fmla="*/ 353286 w 702682"/>
                <a:gd name="connsiteY4" fmla="*/ 0 h 1341346"/>
                <a:gd name="connsiteX5" fmla="*/ 702682 w 702682"/>
                <a:gd name="connsiteY5" fmla="*/ 349396 h 1341346"/>
                <a:gd name="connsiteX6" fmla="*/ 700411 w 702682"/>
                <a:gd name="connsiteY6" fmla="*/ 371931 h 1341346"/>
                <a:gd name="connsiteX7" fmla="*/ 702682 w 702682"/>
                <a:gd name="connsiteY7" fmla="*/ 371931 h 1341346"/>
                <a:gd name="connsiteX8" fmla="*/ 702682 w 702682"/>
                <a:gd name="connsiteY8" fmla="*/ 991950 h 1341346"/>
                <a:gd name="connsiteX9" fmla="*/ 702682 w 702682"/>
                <a:gd name="connsiteY9" fmla="*/ 1003592 h 1341346"/>
                <a:gd name="connsiteX10" fmla="*/ 701509 w 702682"/>
                <a:gd name="connsiteY10" fmla="*/ 1003592 h 1341346"/>
                <a:gd name="connsiteX11" fmla="*/ 695584 w 702682"/>
                <a:gd name="connsiteY11" fmla="*/ 1062366 h 1341346"/>
                <a:gd name="connsiteX12" fmla="*/ 353286 w 702682"/>
                <a:gd name="connsiteY12" fmla="*/ 1341346 h 1341346"/>
                <a:gd name="connsiteX13" fmla="*/ 10989 w 702682"/>
                <a:gd name="connsiteY13" fmla="*/ 1062366 h 1341346"/>
                <a:gd name="connsiteX14" fmla="*/ 5064 w 702682"/>
                <a:gd name="connsiteY14" fmla="*/ 1003592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2682" h="1341346">
                  <a:moveTo>
                    <a:pt x="0" y="531328"/>
                  </a:moveTo>
                  <a:cubicBezTo>
                    <a:pt x="1141" y="445819"/>
                    <a:pt x="2863" y="398497"/>
                    <a:pt x="3890" y="371931"/>
                  </a:cubicBezTo>
                  <a:lnTo>
                    <a:pt x="6162" y="371931"/>
                  </a:lnTo>
                  <a:lnTo>
                    <a:pt x="3890" y="349396"/>
                  </a:lnTo>
                  <a:cubicBezTo>
                    <a:pt x="3890" y="156430"/>
                    <a:pt x="160320" y="0"/>
                    <a:pt x="353286" y="0"/>
                  </a:cubicBezTo>
                  <a:cubicBezTo>
                    <a:pt x="546252" y="0"/>
                    <a:pt x="702682" y="156430"/>
                    <a:pt x="702682" y="349396"/>
                  </a:cubicBezTo>
                  <a:lnTo>
                    <a:pt x="700411" y="371931"/>
                  </a:lnTo>
                  <a:lnTo>
                    <a:pt x="702682" y="371931"/>
                  </a:lnTo>
                  <a:lnTo>
                    <a:pt x="702682" y="991950"/>
                  </a:lnTo>
                  <a:lnTo>
                    <a:pt x="702682" y="1003592"/>
                  </a:lnTo>
                  <a:lnTo>
                    <a:pt x="701509" y="1003592"/>
                  </a:lnTo>
                  <a:lnTo>
                    <a:pt x="695584" y="1062366"/>
                  </a:lnTo>
                  <a:cubicBezTo>
                    <a:pt x="663004" y="1221579"/>
                    <a:pt x="522131" y="1341346"/>
                    <a:pt x="353286" y="1341346"/>
                  </a:cubicBezTo>
                  <a:cubicBezTo>
                    <a:pt x="184441" y="1341346"/>
                    <a:pt x="43569" y="1221579"/>
                    <a:pt x="10989" y="1062366"/>
                  </a:cubicBezTo>
                  <a:lnTo>
                    <a:pt x="5064" y="1003592"/>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rot="1800000">
              <a:off x="1549664" y="3601099"/>
              <a:ext cx="231223"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49396 w 702020"/>
                <a:gd name="connsiteY0" fmla="*/ 0 h 1341346"/>
                <a:gd name="connsiteX1" fmla="*/ 698792 w 702020"/>
                <a:gd name="connsiteY1" fmla="*/ 349396 h 1341346"/>
                <a:gd name="connsiteX2" fmla="*/ 696521 w 702020"/>
                <a:gd name="connsiteY2" fmla="*/ 371931 h 1341346"/>
                <a:gd name="connsiteX3" fmla="*/ 698792 w 702020"/>
                <a:gd name="connsiteY3" fmla="*/ 371931 h 1341346"/>
                <a:gd name="connsiteX4" fmla="*/ 702020 w 702020"/>
                <a:gd name="connsiteY4" fmla="*/ 621202 h 1341346"/>
                <a:gd name="connsiteX5" fmla="*/ 698792 w 702020"/>
                <a:gd name="connsiteY5" fmla="*/ 991950 h 1341346"/>
                <a:gd name="connsiteX6" fmla="*/ 698792 w 702020"/>
                <a:gd name="connsiteY6" fmla="*/ 1003592 h 1341346"/>
                <a:gd name="connsiteX7" fmla="*/ 697619 w 702020"/>
                <a:gd name="connsiteY7" fmla="*/ 1003592 h 1341346"/>
                <a:gd name="connsiteX8" fmla="*/ 691694 w 702020"/>
                <a:gd name="connsiteY8" fmla="*/ 1062366 h 1341346"/>
                <a:gd name="connsiteX9" fmla="*/ 349396 w 702020"/>
                <a:gd name="connsiteY9" fmla="*/ 1341346 h 1341346"/>
                <a:gd name="connsiteX10" fmla="*/ 7099 w 702020"/>
                <a:gd name="connsiteY10" fmla="*/ 1062366 h 1341346"/>
                <a:gd name="connsiteX11" fmla="*/ 1174 w 702020"/>
                <a:gd name="connsiteY11" fmla="*/ 1003592 h 1341346"/>
                <a:gd name="connsiteX12" fmla="*/ 0 w 702020"/>
                <a:gd name="connsiteY12" fmla="*/ 1003592 h 1341346"/>
                <a:gd name="connsiteX13" fmla="*/ 0 w 702020"/>
                <a:gd name="connsiteY13" fmla="*/ 991950 h 1341346"/>
                <a:gd name="connsiteX14" fmla="*/ 0 w 702020"/>
                <a:gd name="connsiteY14" fmla="*/ 371931 h 1341346"/>
                <a:gd name="connsiteX15" fmla="*/ 2272 w 702020"/>
                <a:gd name="connsiteY15" fmla="*/ 371931 h 1341346"/>
                <a:gd name="connsiteX16" fmla="*/ 0 w 702020"/>
                <a:gd name="connsiteY16" fmla="*/ 349396 h 1341346"/>
                <a:gd name="connsiteX17" fmla="*/ 349396 w 702020"/>
                <a:gd name="connsiteY17" fmla="*/ 0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96749"/>
                <a:gd name="connsiteY0" fmla="*/ 621202 h 1341346"/>
                <a:gd name="connsiteX1" fmla="*/ 698792 w 796749"/>
                <a:gd name="connsiteY1" fmla="*/ 991950 h 1341346"/>
                <a:gd name="connsiteX2" fmla="*/ 698792 w 796749"/>
                <a:gd name="connsiteY2" fmla="*/ 1003592 h 1341346"/>
                <a:gd name="connsiteX3" fmla="*/ 697619 w 796749"/>
                <a:gd name="connsiteY3" fmla="*/ 1003592 h 1341346"/>
                <a:gd name="connsiteX4" fmla="*/ 691694 w 796749"/>
                <a:gd name="connsiteY4" fmla="*/ 1062366 h 1341346"/>
                <a:gd name="connsiteX5" fmla="*/ 349396 w 796749"/>
                <a:gd name="connsiteY5" fmla="*/ 1341346 h 1341346"/>
                <a:gd name="connsiteX6" fmla="*/ 7099 w 796749"/>
                <a:gd name="connsiteY6" fmla="*/ 1062366 h 1341346"/>
                <a:gd name="connsiteX7" fmla="*/ 1174 w 796749"/>
                <a:gd name="connsiteY7" fmla="*/ 1003592 h 1341346"/>
                <a:gd name="connsiteX8" fmla="*/ 0 w 796749"/>
                <a:gd name="connsiteY8" fmla="*/ 1003592 h 1341346"/>
                <a:gd name="connsiteX9" fmla="*/ 0 w 796749"/>
                <a:gd name="connsiteY9" fmla="*/ 991950 h 1341346"/>
                <a:gd name="connsiteX10" fmla="*/ 0 w 796749"/>
                <a:gd name="connsiteY10" fmla="*/ 371931 h 1341346"/>
                <a:gd name="connsiteX11" fmla="*/ 2272 w 796749"/>
                <a:gd name="connsiteY11" fmla="*/ 371931 h 1341346"/>
                <a:gd name="connsiteX12" fmla="*/ 0 w 796749"/>
                <a:gd name="connsiteY12" fmla="*/ 349396 h 1341346"/>
                <a:gd name="connsiteX13" fmla="*/ 349396 w 796749"/>
                <a:gd name="connsiteY13" fmla="*/ 0 h 1341346"/>
                <a:gd name="connsiteX14" fmla="*/ 698792 w 796749"/>
                <a:gd name="connsiteY14" fmla="*/ 349396 h 1341346"/>
                <a:gd name="connsiteX15" fmla="*/ 696521 w 796749"/>
                <a:gd name="connsiteY15" fmla="*/ 371931 h 1341346"/>
                <a:gd name="connsiteX16" fmla="*/ 790232 w 796749"/>
                <a:gd name="connsiteY16" fmla="*/ 463371 h 1341346"/>
                <a:gd name="connsiteX17" fmla="*/ 788701 w 796749"/>
                <a:gd name="connsiteY17" fmla="*/ 453839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02020"/>
                <a:gd name="connsiteY0" fmla="*/ 621202 h 1341346"/>
                <a:gd name="connsiteX1" fmla="*/ 698792 w 702020"/>
                <a:gd name="connsiteY1" fmla="*/ 991950 h 1341346"/>
                <a:gd name="connsiteX2" fmla="*/ 698792 w 702020"/>
                <a:gd name="connsiteY2" fmla="*/ 1003592 h 1341346"/>
                <a:gd name="connsiteX3" fmla="*/ 697619 w 702020"/>
                <a:gd name="connsiteY3" fmla="*/ 1003592 h 1341346"/>
                <a:gd name="connsiteX4" fmla="*/ 691694 w 702020"/>
                <a:gd name="connsiteY4" fmla="*/ 1062366 h 1341346"/>
                <a:gd name="connsiteX5" fmla="*/ 349396 w 702020"/>
                <a:gd name="connsiteY5" fmla="*/ 1341346 h 1341346"/>
                <a:gd name="connsiteX6" fmla="*/ 7099 w 702020"/>
                <a:gd name="connsiteY6" fmla="*/ 1062366 h 1341346"/>
                <a:gd name="connsiteX7" fmla="*/ 1174 w 702020"/>
                <a:gd name="connsiteY7" fmla="*/ 1003592 h 1341346"/>
                <a:gd name="connsiteX8" fmla="*/ 0 w 702020"/>
                <a:gd name="connsiteY8" fmla="*/ 1003592 h 1341346"/>
                <a:gd name="connsiteX9" fmla="*/ 0 w 702020"/>
                <a:gd name="connsiteY9" fmla="*/ 991950 h 1341346"/>
                <a:gd name="connsiteX10" fmla="*/ 0 w 702020"/>
                <a:gd name="connsiteY10" fmla="*/ 371931 h 1341346"/>
                <a:gd name="connsiteX11" fmla="*/ 2272 w 702020"/>
                <a:gd name="connsiteY11" fmla="*/ 371931 h 1341346"/>
                <a:gd name="connsiteX12" fmla="*/ 0 w 702020"/>
                <a:gd name="connsiteY12" fmla="*/ 349396 h 1341346"/>
                <a:gd name="connsiteX13" fmla="*/ 349396 w 702020"/>
                <a:gd name="connsiteY13" fmla="*/ 0 h 1341346"/>
                <a:gd name="connsiteX14" fmla="*/ 698792 w 702020"/>
                <a:gd name="connsiteY14" fmla="*/ 349396 h 1341346"/>
                <a:gd name="connsiteX15" fmla="*/ 696521 w 702020"/>
                <a:gd name="connsiteY15" fmla="*/ 371931 h 1341346"/>
                <a:gd name="connsiteX0" fmla="*/ 702020 w 705256"/>
                <a:gd name="connsiteY0" fmla="*/ 621202 h 1341346"/>
                <a:gd name="connsiteX1" fmla="*/ 705256 w 705256"/>
                <a:gd name="connsiteY1" fmla="*/ 817307 h 1341346"/>
                <a:gd name="connsiteX2" fmla="*/ 698792 w 705256"/>
                <a:gd name="connsiteY2" fmla="*/ 991950 h 1341346"/>
                <a:gd name="connsiteX3" fmla="*/ 698792 w 705256"/>
                <a:gd name="connsiteY3" fmla="*/ 1003592 h 1341346"/>
                <a:gd name="connsiteX4" fmla="*/ 697619 w 705256"/>
                <a:gd name="connsiteY4" fmla="*/ 1003592 h 1341346"/>
                <a:gd name="connsiteX5" fmla="*/ 691694 w 705256"/>
                <a:gd name="connsiteY5" fmla="*/ 1062366 h 1341346"/>
                <a:gd name="connsiteX6" fmla="*/ 349396 w 705256"/>
                <a:gd name="connsiteY6" fmla="*/ 1341346 h 1341346"/>
                <a:gd name="connsiteX7" fmla="*/ 7099 w 705256"/>
                <a:gd name="connsiteY7" fmla="*/ 1062366 h 1341346"/>
                <a:gd name="connsiteX8" fmla="*/ 1174 w 705256"/>
                <a:gd name="connsiteY8" fmla="*/ 1003592 h 1341346"/>
                <a:gd name="connsiteX9" fmla="*/ 0 w 705256"/>
                <a:gd name="connsiteY9" fmla="*/ 1003592 h 1341346"/>
                <a:gd name="connsiteX10" fmla="*/ 0 w 705256"/>
                <a:gd name="connsiteY10" fmla="*/ 991950 h 1341346"/>
                <a:gd name="connsiteX11" fmla="*/ 0 w 705256"/>
                <a:gd name="connsiteY11" fmla="*/ 371931 h 1341346"/>
                <a:gd name="connsiteX12" fmla="*/ 2272 w 705256"/>
                <a:gd name="connsiteY12" fmla="*/ 371931 h 1341346"/>
                <a:gd name="connsiteX13" fmla="*/ 0 w 705256"/>
                <a:gd name="connsiteY13" fmla="*/ 349396 h 1341346"/>
                <a:gd name="connsiteX14" fmla="*/ 349396 w 705256"/>
                <a:gd name="connsiteY14" fmla="*/ 0 h 1341346"/>
                <a:gd name="connsiteX15" fmla="*/ 698792 w 705256"/>
                <a:gd name="connsiteY15" fmla="*/ 349396 h 1341346"/>
                <a:gd name="connsiteX16" fmla="*/ 696521 w 705256"/>
                <a:gd name="connsiteY16" fmla="*/ 371931 h 1341346"/>
                <a:gd name="connsiteX0" fmla="*/ 705256 w 705256"/>
                <a:gd name="connsiteY0" fmla="*/ 817307 h 1341346"/>
                <a:gd name="connsiteX1" fmla="*/ 698792 w 705256"/>
                <a:gd name="connsiteY1" fmla="*/ 991950 h 1341346"/>
                <a:gd name="connsiteX2" fmla="*/ 698792 w 705256"/>
                <a:gd name="connsiteY2" fmla="*/ 1003592 h 1341346"/>
                <a:gd name="connsiteX3" fmla="*/ 697619 w 705256"/>
                <a:gd name="connsiteY3" fmla="*/ 1003592 h 1341346"/>
                <a:gd name="connsiteX4" fmla="*/ 691694 w 705256"/>
                <a:gd name="connsiteY4" fmla="*/ 1062366 h 1341346"/>
                <a:gd name="connsiteX5" fmla="*/ 349396 w 705256"/>
                <a:gd name="connsiteY5" fmla="*/ 1341346 h 1341346"/>
                <a:gd name="connsiteX6" fmla="*/ 7099 w 705256"/>
                <a:gd name="connsiteY6" fmla="*/ 1062366 h 1341346"/>
                <a:gd name="connsiteX7" fmla="*/ 1174 w 705256"/>
                <a:gd name="connsiteY7" fmla="*/ 1003592 h 1341346"/>
                <a:gd name="connsiteX8" fmla="*/ 0 w 705256"/>
                <a:gd name="connsiteY8" fmla="*/ 1003592 h 1341346"/>
                <a:gd name="connsiteX9" fmla="*/ 0 w 705256"/>
                <a:gd name="connsiteY9" fmla="*/ 991950 h 1341346"/>
                <a:gd name="connsiteX10" fmla="*/ 0 w 705256"/>
                <a:gd name="connsiteY10" fmla="*/ 371931 h 1341346"/>
                <a:gd name="connsiteX11" fmla="*/ 2272 w 705256"/>
                <a:gd name="connsiteY11" fmla="*/ 371931 h 1341346"/>
                <a:gd name="connsiteX12" fmla="*/ 0 w 705256"/>
                <a:gd name="connsiteY12" fmla="*/ 349396 h 1341346"/>
                <a:gd name="connsiteX13" fmla="*/ 349396 w 705256"/>
                <a:gd name="connsiteY13" fmla="*/ 0 h 1341346"/>
                <a:gd name="connsiteX14" fmla="*/ 698792 w 705256"/>
                <a:gd name="connsiteY14" fmla="*/ 349396 h 1341346"/>
                <a:gd name="connsiteX15" fmla="*/ 696521 w 705256"/>
                <a:gd name="connsiteY15" fmla="*/ 371931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256" h="1341346">
                  <a:moveTo>
                    <a:pt x="705256" y="817307"/>
                  </a:moveTo>
                  <a:lnTo>
                    <a:pt x="698792" y="991950"/>
                  </a:lnTo>
                  <a:lnTo>
                    <a:pt x="698792" y="1003592"/>
                  </a:lnTo>
                  <a:lnTo>
                    <a:pt x="697619" y="1003592"/>
                  </a:lnTo>
                  <a:lnTo>
                    <a:pt x="691694" y="1062366"/>
                  </a:lnTo>
                  <a:cubicBezTo>
                    <a:pt x="659114" y="1221579"/>
                    <a:pt x="518241" y="1341346"/>
                    <a:pt x="349396" y="1341346"/>
                  </a:cubicBezTo>
                  <a:cubicBezTo>
                    <a:pt x="180551" y="1341346"/>
                    <a:pt x="39679" y="1221579"/>
                    <a:pt x="7099" y="1062366"/>
                  </a:cubicBezTo>
                  <a:lnTo>
                    <a:pt x="1174" y="1003592"/>
                  </a:lnTo>
                  <a:lnTo>
                    <a:pt x="0" y="1003592"/>
                  </a:lnTo>
                  <a:lnTo>
                    <a:pt x="0" y="991950"/>
                  </a:lnTo>
                  <a:lnTo>
                    <a:pt x="0" y="371931"/>
                  </a:lnTo>
                  <a:lnTo>
                    <a:pt x="2272" y="371931"/>
                  </a:lnTo>
                  <a:lnTo>
                    <a:pt x="0" y="349396"/>
                  </a:lnTo>
                  <a:cubicBezTo>
                    <a:pt x="0" y="156430"/>
                    <a:pt x="156430" y="0"/>
                    <a:pt x="349396" y="0"/>
                  </a:cubicBezTo>
                  <a:cubicBezTo>
                    <a:pt x="542362" y="0"/>
                    <a:pt x="698792" y="156430"/>
                    <a:pt x="698792" y="349396"/>
                  </a:cubicBezTo>
                  <a:lnTo>
                    <a:pt x="696521" y="371931"/>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56942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bject 7"/>
          <p:cNvSpPr txBox="1"/>
          <p:nvPr/>
        </p:nvSpPr>
        <p:spPr>
          <a:xfrm>
            <a:off x="1291589" y="2577437"/>
            <a:ext cx="731520" cy="406400"/>
          </a:xfrm>
          <a:prstGeom prst="rect">
            <a:avLst/>
          </a:prstGeom>
        </p:spPr>
        <p:txBody>
          <a:bodyPr vert="horz" wrap="square" lIns="0" tIns="12700" rIns="0" bIns="0" rtlCol="0">
            <a:spAutoFit/>
          </a:bodyPr>
          <a:lstStyle/>
          <a:p>
            <a:pPr marL="12700">
              <a:lnSpc>
                <a:spcPct val="100000"/>
              </a:lnSpc>
              <a:spcBef>
                <a:spcPts val="100"/>
              </a:spcBef>
            </a:pPr>
            <a:r>
              <a:rPr sz="2500" spc="-20" dirty="0">
                <a:solidFill>
                  <a:srgbClr val="0082CC"/>
                </a:solidFill>
                <a:latin typeface="Arial"/>
                <a:cs typeface="Arial"/>
              </a:rPr>
              <a:t>202</a:t>
            </a:r>
            <a:r>
              <a:rPr lang="en-US" sz="2500" spc="-20" dirty="0">
                <a:solidFill>
                  <a:srgbClr val="0082CC"/>
                </a:solidFill>
                <a:latin typeface="Arial"/>
                <a:cs typeface="Arial"/>
              </a:rPr>
              <a:t>6</a:t>
            </a:r>
            <a:endParaRPr sz="2500" dirty="0">
              <a:solidFill>
                <a:srgbClr val="0082CC"/>
              </a:solidFill>
              <a:latin typeface="Arial"/>
              <a:cs typeface="Arial"/>
            </a:endParaRPr>
          </a:p>
        </p:txBody>
      </p:sp>
      <p:sp>
        <p:nvSpPr>
          <p:cNvPr id="8" name="object 8"/>
          <p:cNvSpPr txBox="1"/>
          <p:nvPr/>
        </p:nvSpPr>
        <p:spPr>
          <a:xfrm>
            <a:off x="3427817" y="2574262"/>
            <a:ext cx="1172845" cy="406400"/>
          </a:xfrm>
          <a:prstGeom prst="rect">
            <a:avLst/>
          </a:prstGeom>
        </p:spPr>
        <p:txBody>
          <a:bodyPr vert="horz" wrap="square" lIns="0" tIns="12700" rIns="0" bIns="0" rtlCol="0">
            <a:spAutoFit/>
          </a:bodyPr>
          <a:lstStyle/>
          <a:p>
            <a:pPr marL="12700">
              <a:lnSpc>
                <a:spcPct val="100000"/>
              </a:lnSpc>
              <a:spcBef>
                <a:spcPts val="100"/>
              </a:spcBef>
            </a:pPr>
            <a:r>
              <a:rPr sz="2500" spc="-10" dirty="0">
                <a:solidFill>
                  <a:srgbClr val="0082CC"/>
                </a:solidFill>
                <a:latin typeface="Arial"/>
                <a:cs typeface="Arial"/>
              </a:rPr>
              <a:t>$2</a:t>
            </a:r>
            <a:r>
              <a:rPr lang="en-US" sz="2500" spc="-10" dirty="0">
                <a:solidFill>
                  <a:srgbClr val="0082CC"/>
                </a:solidFill>
                <a:latin typeface="Arial"/>
                <a:cs typeface="Arial"/>
              </a:rPr>
              <a:t>83</a:t>
            </a:r>
            <a:r>
              <a:rPr sz="2500" spc="-10" dirty="0">
                <a:solidFill>
                  <a:srgbClr val="0082CC"/>
                </a:solidFill>
                <a:latin typeface="Arial"/>
                <a:cs typeface="Arial"/>
              </a:rPr>
              <a:t>.00</a:t>
            </a:r>
            <a:endParaRPr sz="2500" dirty="0">
              <a:solidFill>
                <a:srgbClr val="0082CC"/>
              </a:solidFill>
              <a:latin typeface="Arial"/>
              <a:cs typeface="Arial"/>
            </a:endParaRPr>
          </a:p>
        </p:txBody>
      </p:sp>
      <p:sp>
        <p:nvSpPr>
          <p:cNvPr id="9" name="object 9"/>
          <p:cNvSpPr txBox="1"/>
          <p:nvPr/>
        </p:nvSpPr>
        <p:spPr>
          <a:xfrm>
            <a:off x="5907070" y="2390746"/>
            <a:ext cx="1943735" cy="662940"/>
          </a:xfrm>
          <a:prstGeom prst="rect">
            <a:avLst/>
          </a:prstGeom>
        </p:spPr>
        <p:txBody>
          <a:bodyPr vert="horz" wrap="square" lIns="0" tIns="35560" rIns="0" bIns="0" rtlCol="0">
            <a:spAutoFit/>
          </a:bodyPr>
          <a:lstStyle/>
          <a:p>
            <a:pPr marL="12700" marR="5080" indent="488315">
              <a:lnSpc>
                <a:spcPct val="93900"/>
              </a:lnSpc>
              <a:spcBef>
                <a:spcPts val="280"/>
              </a:spcBef>
            </a:pPr>
            <a:r>
              <a:rPr sz="2500" spc="80" dirty="0">
                <a:solidFill>
                  <a:srgbClr val="0082CC"/>
                </a:solidFill>
                <a:latin typeface="Arial"/>
                <a:cs typeface="Arial"/>
              </a:rPr>
              <a:t>20%</a:t>
            </a:r>
            <a:r>
              <a:rPr sz="2500" spc="-190" dirty="0">
                <a:solidFill>
                  <a:srgbClr val="0082CC"/>
                </a:solidFill>
                <a:latin typeface="Arial"/>
                <a:cs typeface="Arial"/>
              </a:rPr>
              <a:t> </a:t>
            </a:r>
            <a:r>
              <a:rPr sz="1800" spc="35" dirty="0">
                <a:solidFill>
                  <a:srgbClr val="0082CC"/>
                </a:solidFill>
                <a:latin typeface="Arial"/>
                <a:cs typeface="Arial"/>
              </a:rPr>
              <a:t>of </a:t>
            </a:r>
            <a:r>
              <a:rPr sz="1800" dirty="0">
                <a:solidFill>
                  <a:srgbClr val="0082CC"/>
                </a:solidFill>
                <a:latin typeface="Arial"/>
                <a:cs typeface="Arial"/>
              </a:rPr>
              <a:t>Approved</a:t>
            </a:r>
            <a:r>
              <a:rPr sz="1800" spc="385" dirty="0">
                <a:solidFill>
                  <a:srgbClr val="0082CC"/>
                </a:solidFill>
                <a:latin typeface="Arial"/>
                <a:cs typeface="Arial"/>
              </a:rPr>
              <a:t> </a:t>
            </a:r>
            <a:r>
              <a:rPr sz="1800" spc="-10" dirty="0">
                <a:solidFill>
                  <a:srgbClr val="0082CC"/>
                </a:solidFill>
                <a:latin typeface="Arial"/>
                <a:cs typeface="Arial"/>
              </a:rPr>
              <a:t>Amount</a:t>
            </a:r>
            <a:endParaRPr sz="1800" dirty="0">
              <a:solidFill>
                <a:srgbClr val="0082CC"/>
              </a:solidFill>
              <a:latin typeface="Arial"/>
              <a:cs typeface="Arial"/>
            </a:endParaRPr>
          </a:p>
        </p:txBody>
      </p:sp>
      <p:sp>
        <p:nvSpPr>
          <p:cNvPr id="21" name="object 21"/>
          <p:cNvSpPr txBox="1"/>
          <p:nvPr/>
        </p:nvSpPr>
        <p:spPr>
          <a:xfrm>
            <a:off x="1643543" y="7111734"/>
            <a:ext cx="3865245" cy="335989"/>
          </a:xfrm>
          <a:prstGeom prst="rect">
            <a:avLst/>
          </a:prstGeom>
        </p:spPr>
        <p:txBody>
          <a:bodyPr vert="horz" wrap="square" lIns="0" tIns="12700" rIns="0" bIns="0" rtlCol="0">
            <a:spAutoFit/>
          </a:bodyPr>
          <a:lstStyle/>
          <a:p>
            <a:pPr marL="12700">
              <a:lnSpc>
                <a:spcPct val="100000"/>
              </a:lnSpc>
              <a:spcBef>
                <a:spcPts val="100"/>
              </a:spcBef>
            </a:pPr>
            <a:r>
              <a:rPr sz="2100" b="1" dirty="0">
                <a:solidFill>
                  <a:srgbClr val="0082CC"/>
                </a:solidFill>
                <a:latin typeface="+mj-lt"/>
                <a:cs typeface="Tahoma"/>
              </a:rPr>
              <a:t>2015</a:t>
            </a:r>
            <a:r>
              <a:rPr lang="en-US" sz="2100" b="1" dirty="0">
                <a:solidFill>
                  <a:srgbClr val="0082CC"/>
                </a:solidFill>
                <a:latin typeface="+mj-lt"/>
                <a:cs typeface="Tahoma"/>
              </a:rPr>
              <a:t>:</a:t>
            </a:r>
            <a:r>
              <a:rPr sz="2100" b="1" spc="-50" dirty="0">
                <a:solidFill>
                  <a:srgbClr val="0082CC"/>
                </a:solidFill>
                <a:latin typeface="+mj-lt"/>
                <a:cs typeface="Tahoma"/>
              </a:rPr>
              <a:t> </a:t>
            </a:r>
            <a:r>
              <a:rPr sz="2100" b="1" spc="-10" dirty="0">
                <a:solidFill>
                  <a:srgbClr val="0082CC"/>
                </a:solidFill>
                <a:latin typeface="+mj-lt"/>
                <a:cs typeface="Arial"/>
              </a:rPr>
              <a:t>997,700,000</a:t>
            </a:r>
            <a:r>
              <a:rPr sz="2100" b="1" spc="-65" dirty="0">
                <a:solidFill>
                  <a:srgbClr val="0082CC"/>
                </a:solidFill>
                <a:latin typeface="+mj-lt"/>
                <a:cs typeface="Arial"/>
              </a:rPr>
              <a:t> </a:t>
            </a:r>
            <a:r>
              <a:rPr sz="1500" dirty="0">
                <a:solidFill>
                  <a:srgbClr val="515254"/>
                </a:solidFill>
                <a:latin typeface="+mj-lt"/>
                <a:cs typeface="Tahoma"/>
              </a:rPr>
              <a:t>Claims</a:t>
            </a:r>
            <a:r>
              <a:rPr sz="1500" spc="-40" dirty="0">
                <a:solidFill>
                  <a:srgbClr val="515254"/>
                </a:solidFill>
                <a:latin typeface="+mj-lt"/>
                <a:cs typeface="Tahoma"/>
              </a:rPr>
              <a:t> </a:t>
            </a:r>
            <a:r>
              <a:rPr sz="1500" spc="-10" dirty="0">
                <a:solidFill>
                  <a:srgbClr val="515254"/>
                </a:solidFill>
                <a:latin typeface="+mj-lt"/>
                <a:cs typeface="Tahoma"/>
              </a:rPr>
              <a:t>Submitted</a:t>
            </a:r>
            <a:endParaRPr sz="1500" dirty="0">
              <a:latin typeface="+mj-lt"/>
              <a:cs typeface="Tahoma"/>
            </a:endParaRPr>
          </a:p>
        </p:txBody>
      </p:sp>
      <p:sp>
        <p:nvSpPr>
          <p:cNvPr id="23" name="object 23"/>
          <p:cNvSpPr txBox="1"/>
          <p:nvPr/>
        </p:nvSpPr>
        <p:spPr>
          <a:xfrm>
            <a:off x="9499600" y="2631367"/>
            <a:ext cx="5795366" cy="3362459"/>
          </a:xfrm>
          <a:prstGeom prst="rect">
            <a:avLst/>
          </a:prstGeom>
        </p:spPr>
        <p:txBody>
          <a:bodyPr vert="horz" wrap="square" lIns="0" tIns="12700" rIns="0" bIns="0" rtlCol="0">
            <a:spAutoFit/>
          </a:bodyPr>
          <a:lstStyle/>
          <a:p>
            <a:pPr marL="12700" marR="5080" algn="l">
              <a:spcBef>
                <a:spcPts val="100"/>
              </a:spcBef>
            </a:pPr>
            <a:r>
              <a:rPr sz="1800" dirty="0">
                <a:solidFill>
                  <a:srgbClr val="515254"/>
                </a:solidFill>
                <a:latin typeface="+mj-lt"/>
                <a:cs typeface="Tahoma"/>
              </a:rPr>
              <a:t>On all Medicare-covered expenses, a doctor or other health care provider may agree to accept Medicare </a:t>
            </a:r>
            <a:r>
              <a:rPr sz="1800" b="1" dirty="0">
                <a:solidFill>
                  <a:srgbClr val="0082CC"/>
                </a:solidFill>
                <a:latin typeface="+mj-lt"/>
                <a:cs typeface="Tahoma"/>
              </a:rPr>
              <a:t>“assignment”. </a:t>
            </a:r>
            <a:r>
              <a:rPr sz="1800" dirty="0">
                <a:solidFill>
                  <a:srgbClr val="515254"/>
                </a:solidFill>
                <a:latin typeface="+mj-lt"/>
                <a:cs typeface="Tahoma"/>
              </a:rPr>
              <a:t>This means the patient will not be required to pay any of the expenses</a:t>
            </a:r>
            <a:r>
              <a:rPr lang="en-US" sz="1800" dirty="0">
                <a:solidFill>
                  <a:srgbClr val="515254"/>
                </a:solidFill>
                <a:latin typeface="+mj-lt"/>
                <a:cs typeface="Tahoma"/>
              </a:rPr>
              <a:t> in excess of Medicare’s “approved” charge. The patient pays only 20% of the “approved” charge not paid by Medicare.</a:t>
            </a:r>
            <a:endParaRPr lang="en-US" sz="1800" dirty="0">
              <a:latin typeface="+mj-lt"/>
              <a:cs typeface="Tahoma"/>
            </a:endParaRPr>
          </a:p>
          <a:p>
            <a:pPr marL="12700" marR="5080" algn="l">
              <a:lnSpc>
                <a:spcPct val="100000"/>
              </a:lnSpc>
              <a:spcBef>
                <a:spcPts val="100"/>
              </a:spcBef>
            </a:pPr>
            <a:endParaRPr lang="en-US" sz="1800" dirty="0">
              <a:latin typeface="+mj-lt"/>
              <a:cs typeface="Tahoma"/>
            </a:endParaRPr>
          </a:p>
          <a:p>
            <a:pPr marL="12700" marR="5080" algn="l">
              <a:spcBef>
                <a:spcPts val="100"/>
              </a:spcBef>
            </a:pPr>
            <a:r>
              <a:rPr lang="en-US" sz="1800" dirty="0">
                <a:solidFill>
                  <a:srgbClr val="515254"/>
                </a:solidFill>
                <a:latin typeface="+mj-lt"/>
                <a:cs typeface="Tahoma"/>
              </a:rPr>
              <a:t>Physicians who do not accept assignment of a Medicare claim are limited as to the amount they can charge for the covered services. In 2024, the most a physician can charge for services covered by Medicare is </a:t>
            </a:r>
            <a:r>
              <a:rPr lang="en-US" sz="1800" b="1" dirty="0">
                <a:solidFill>
                  <a:srgbClr val="0082CC"/>
                </a:solidFill>
                <a:latin typeface="+mj-lt"/>
                <a:cs typeface="Tahoma"/>
              </a:rPr>
              <a:t>115% </a:t>
            </a:r>
            <a:r>
              <a:rPr lang="en-US" sz="1800" dirty="0">
                <a:solidFill>
                  <a:srgbClr val="515254"/>
                </a:solidFill>
                <a:latin typeface="+mj-lt"/>
                <a:cs typeface="Tahoma"/>
              </a:rPr>
              <a:t>of the fee schedule amount for non-participating physicians.</a:t>
            </a:r>
            <a:endParaRPr lang="en-US" sz="1800" dirty="0">
              <a:latin typeface="+mj-lt"/>
              <a:cs typeface="Tahoma"/>
            </a:endParaRPr>
          </a:p>
        </p:txBody>
      </p:sp>
      <p:sp>
        <p:nvSpPr>
          <p:cNvPr id="28" name="object 5"/>
          <p:cNvSpPr txBox="1">
            <a:spLocks/>
          </p:cNvSpPr>
          <p:nvPr/>
        </p:nvSpPr>
        <p:spPr>
          <a:xfrm>
            <a:off x="736600" y="242002"/>
            <a:ext cx="12714605" cy="1454244"/>
          </a:xfrm>
          <a:prstGeom prst="rect">
            <a:avLst/>
          </a:prstGeom>
        </p:spPr>
        <p:txBody>
          <a:bodyPr vert="horz" wrap="square" lIns="0" tIns="0" rIns="0" bIns="0" rtlCol="0" anchor="ctr">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5400" spc="-150" dirty="0">
                <a:solidFill>
                  <a:srgbClr val="062F6E"/>
                </a:solidFill>
              </a:rPr>
              <a:t>Part B</a:t>
            </a:r>
          </a:p>
          <a:p>
            <a:pPr>
              <a:spcBef>
                <a:spcPts val="260"/>
              </a:spcBef>
            </a:pPr>
            <a:r>
              <a:rPr lang="en-US" sz="3800" b="0" spc="-40" dirty="0">
                <a:solidFill>
                  <a:srgbClr val="062F6E"/>
                </a:solidFill>
                <a:latin typeface="+mj-lt"/>
                <a:cs typeface="Tahoma"/>
              </a:rPr>
              <a:t>Medical Insurance</a:t>
            </a:r>
            <a:endParaRPr lang="en-US" sz="3800" b="0" dirty="0">
              <a:solidFill>
                <a:srgbClr val="062F6E"/>
              </a:solidFill>
              <a:latin typeface="+mj-lt"/>
              <a:cs typeface="Tahoma"/>
            </a:endParaRPr>
          </a:p>
        </p:txBody>
      </p:sp>
      <p:sp>
        <p:nvSpPr>
          <p:cNvPr id="30" name="Rectangle 29"/>
          <p:cNvSpPr/>
          <p:nvPr/>
        </p:nvSpPr>
        <p:spPr>
          <a:xfrm>
            <a:off x="2925301" y="3250451"/>
            <a:ext cx="2177876" cy="1275439"/>
          </a:xfrm>
          <a:prstGeom prst="rect">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1915" marR="5080" indent="-69850" algn="ctr">
              <a:lnSpc>
                <a:spcPct val="100000"/>
              </a:lnSpc>
              <a:spcBef>
                <a:spcPts val="100"/>
              </a:spcBef>
            </a:pPr>
            <a:r>
              <a:rPr lang="en-US" sz="1800">
                <a:solidFill>
                  <a:srgbClr val="515254"/>
                </a:solidFill>
                <a:latin typeface="+mn-lt"/>
                <a:ea typeface="+mn-ea"/>
                <a:cs typeface="Cambria"/>
              </a:rPr>
              <a:t>Annual Deductible Covered Services</a:t>
            </a:r>
            <a:endParaRPr lang="en-US" sz="1800" dirty="0">
              <a:solidFill>
                <a:schemeClr val="lt1"/>
              </a:solidFill>
              <a:latin typeface="+mn-lt"/>
              <a:ea typeface="+mn-ea"/>
              <a:cs typeface="Cambria"/>
            </a:endParaRPr>
          </a:p>
        </p:txBody>
      </p:sp>
      <p:sp>
        <p:nvSpPr>
          <p:cNvPr id="31" name="Rectangle 30"/>
          <p:cNvSpPr/>
          <p:nvPr/>
        </p:nvSpPr>
        <p:spPr>
          <a:xfrm>
            <a:off x="5789999" y="3250451"/>
            <a:ext cx="2177876" cy="1275439"/>
          </a:xfrm>
          <a:prstGeom prst="rect">
            <a:avLst/>
          </a:prstGeom>
          <a:noFill/>
          <a:ln w="952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indent="193040" algn="ctr">
              <a:lnSpc>
                <a:spcPct val="100000"/>
              </a:lnSpc>
              <a:spcBef>
                <a:spcPts val="100"/>
              </a:spcBef>
            </a:pPr>
            <a:r>
              <a:rPr lang="en-US" sz="1800">
                <a:solidFill>
                  <a:srgbClr val="515254"/>
                </a:solidFill>
                <a:latin typeface="+mn-lt"/>
                <a:ea typeface="+mn-ea"/>
                <a:cs typeface="Cambria"/>
              </a:rPr>
              <a:t>Coinsurance Covered Services</a:t>
            </a:r>
            <a:endParaRPr lang="en-US" sz="1800" dirty="0">
              <a:solidFill>
                <a:schemeClr val="lt1"/>
              </a:solidFill>
              <a:latin typeface="+mn-lt"/>
              <a:ea typeface="+mn-ea"/>
              <a:cs typeface="Cambria"/>
            </a:endParaRPr>
          </a:p>
        </p:txBody>
      </p:sp>
      <p:cxnSp>
        <p:nvCxnSpPr>
          <p:cNvPr id="3" name="Straight Connector 2"/>
          <p:cNvCxnSpPr/>
          <p:nvPr/>
        </p:nvCxnSpPr>
        <p:spPr>
          <a:xfrm>
            <a:off x="0" y="7010968"/>
            <a:ext cx="6146800" cy="0"/>
          </a:xfrm>
          <a:prstGeom prst="line">
            <a:avLst/>
          </a:prstGeom>
          <a:ln w="28575">
            <a:solidFill>
              <a:srgbClr val="0082CC"/>
            </a:solidFill>
          </a:ln>
        </p:spPr>
        <p:style>
          <a:lnRef idx="1">
            <a:schemeClr val="accent1"/>
          </a:lnRef>
          <a:fillRef idx="0">
            <a:schemeClr val="accent1"/>
          </a:fillRef>
          <a:effectRef idx="0">
            <a:schemeClr val="accent1"/>
          </a:effectRef>
          <a:fontRef idx="minor">
            <a:schemeClr val="tx1"/>
          </a:fontRef>
        </p:style>
      </p:cxnSp>
      <p:sp>
        <p:nvSpPr>
          <p:cNvPr id="4" name="Oval 3"/>
          <p:cNvSpPr/>
          <p:nvPr/>
        </p:nvSpPr>
        <p:spPr>
          <a:xfrm>
            <a:off x="6154057" y="5993826"/>
            <a:ext cx="1761995" cy="1761995"/>
          </a:xfrm>
          <a:prstGeom prst="ellipse">
            <a:avLst/>
          </a:prstGeom>
          <a:solidFill>
            <a:schemeClr val="bg1"/>
          </a:solidFill>
          <a:ln>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50"/>
              </a:lnSpc>
              <a:spcBef>
                <a:spcPts val="100"/>
              </a:spcBef>
            </a:pPr>
            <a:r>
              <a:rPr lang="en-US" sz="2800" b="1" spc="40" dirty="0">
                <a:solidFill>
                  <a:srgbClr val="0082CC"/>
                </a:solidFill>
                <a:cs typeface="Arial"/>
              </a:rPr>
              <a:t>99.5%</a:t>
            </a:r>
            <a:endParaRPr lang="en-US" sz="2800" b="1" dirty="0">
              <a:solidFill>
                <a:srgbClr val="0082CC"/>
              </a:solidFill>
              <a:cs typeface="Arial"/>
            </a:endParaRPr>
          </a:p>
          <a:p>
            <a:pPr algn="ctr">
              <a:lnSpc>
                <a:spcPts val="1650"/>
              </a:lnSpc>
            </a:pPr>
            <a:r>
              <a:rPr lang="en-US" sz="1200" dirty="0">
                <a:solidFill>
                  <a:srgbClr val="515254"/>
                </a:solidFill>
                <a:latin typeface="+mj-lt"/>
                <a:cs typeface="Tahoma"/>
              </a:rPr>
              <a:t>Accepted</a:t>
            </a:r>
            <a:r>
              <a:rPr lang="en-US" sz="1200" spc="125" dirty="0">
                <a:solidFill>
                  <a:srgbClr val="515254"/>
                </a:solidFill>
                <a:latin typeface="+mj-lt"/>
                <a:cs typeface="Tahoma"/>
              </a:rPr>
              <a:t> </a:t>
            </a:r>
            <a:r>
              <a:rPr lang="en-US" sz="1200" spc="-25" dirty="0">
                <a:solidFill>
                  <a:srgbClr val="515254"/>
                </a:solidFill>
                <a:latin typeface="+mj-lt"/>
                <a:cs typeface="Tahoma"/>
              </a:rPr>
              <a:t>by</a:t>
            </a:r>
            <a:endParaRPr lang="en-US" sz="1200" dirty="0">
              <a:latin typeface="+mj-lt"/>
              <a:cs typeface="Tahoma"/>
            </a:endParaRPr>
          </a:p>
          <a:p>
            <a:pPr marL="92075" marR="84455" algn="ctr">
              <a:lnSpc>
                <a:spcPct val="100000"/>
              </a:lnSpc>
            </a:pPr>
            <a:r>
              <a:rPr lang="en-US" sz="1200" spc="-10" dirty="0">
                <a:solidFill>
                  <a:srgbClr val="515254"/>
                </a:solidFill>
                <a:latin typeface="+mj-lt"/>
                <a:cs typeface="Tahoma"/>
              </a:rPr>
              <a:t>Medicare Assignment</a:t>
            </a:r>
            <a:endParaRPr lang="en-US" sz="1200" dirty="0">
              <a:latin typeface="+mj-lt"/>
              <a:cs typeface="Tahoma"/>
            </a:endParaRPr>
          </a:p>
        </p:txBody>
      </p:sp>
      <p:sp>
        <p:nvSpPr>
          <p:cNvPr id="26" name="object 17"/>
          <p:cNvSpPr txBox="1"/>
          <p:nvPr/>
        </p:nvSpPr>
        <p:spPr>
          <a:xfrm>
            <a:off x="1643543" y="6595886"/>
            <a:ext cx="3568548" cy="289823"/>
          </a:xfrm>
          <a:prstGeom prst="rect">
            <a:avLst/>
          </a:prstGeom>
        </p:spPr>
        <p:txBody>
          <a:bodyPr vert="horz" wrap="square" lIns="0" tIns="12700" rIns="0" bIns="0" rtlCol="0">
            <a:spAutoFit/>
          </a:bodyPr>
          <a:lstStyle/>
          <a:p>
            <a:pPr marL="12700">
              <a:lnSpc>
                <a:spcPct val="100000"/>
              </a:lnSpc>
              <a:spcBef>
                <a:spcPts val="100"/>
              </a:spcBef>
            </a:pPr>
            <a:r>
              <a:rPr sz="1800" spc="-25" dirty="0">
                <a:solidFill>
                  <a:srgbClr val="515254"/>
                </a:solidFill>
                <a:latin typeface="+mj-lt"/>
                <a:cs typeface="Tahoma"/>
              </a:rPr>
              <a:t>History</a:t>
            </a:r>
            <a:r>
              <a:rPr sz="1800" spc="-105" dirty="0">
                <a:solidFill>
                  <a:srgbClr val="515254"/>
                </a:solidFill>
                <a:latin typeface="+mj-lt"/>
                <a:cs typeface="Tahoma"/>
              </a:rPr>
              <a:t> </a:t>
            </a:r>
            <a:r>
              <a:rPr sz="1800" spc="-35" dirty="0">
                <a:solidFill>
                  <a:srgbClr val="515254"/>
                </a:solidFill>
                <a:latin typeface="+mj-lt"/>
                <a:cs typeface="Tahoma"/>
              </a:rPr>
              <a:t>of</a:t>
            </a:r>
            <a:r>
              <a:rPr sz="1800" spc="-105" dirty="0">
                <a:solidFill>
                  <a:srgbClr val="515254"/>
                </a:solidFill>
                <a:latin typeface="+mj-lt"/>
                <a:cs typeface="Tahoma"/>
              </a:rPr>
              <a:t> </a:t>
            </a:r>
            <a:r>
              <a:rPr sz="1800" dirty="0">
                <a:solidFill>
                  <a:srgbClr val="515254"/>
                </a:solidFill>
                <a:latin typeface="+mj-lt"/>
                <a:cs typeface="Tahoma"/>
              </a:rPr>
              <a:t>Medicare</a:t>
            </a:r>
            <a:r>
              <a:rPr sz="1800" spc="-100" dirty="0">
                <a:solidFill>
                  <a:srgbClr val="515254"/>
                </a:solidFill>
                <a:latin typeface="+mj-lt"/>
                <a:cs typeface="Tahoma"/>
              </a:rPr>
              <a:t> </a:t>
            </a:r>
            <a:r>
              <a:rPr sz="1800" spc="-10" dirty="0">
                <a:solidFill>
                  <a:srgbClr val="515254"/>
                </a:solidFill>
                <a:latin typeface="+mj-lt"/>
                <a:cs typeface="Tahoma"/>
              </a:rPr>
              <a:t>Assignment</a:t>
            </a:r>
            <a:endParaRPr sz="1800" dirty="0">
              <a:latin typeface="+mj-lt"/>
              <a:cs typeface="Tahoma"/>
            </a:endParaRPr>
          </a:p>
        </p:txBody>
      </p:sp>
    </p:spTree>
    <p:extLst>
      <p:ext uri="{BB962C8B-B14F-4D97-AF65-F5344CB8AC3E}">
        <p14:creationId xmlns:p14="http://schemas.microsoft.com/office/powerpoint/2010/main" val="2775417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84200" y="1447800"/>
            <a:ext cx="15308007" cy="609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ject 6"/>
          <p:cNvSpPr/>
          <p:nvPr/>
        </p:nvSpPr>
        <p:spPr>
          <a:xfrm>
            <a:off x="3627998" y="2638561"/>
            <a:ext cx="0" cy="5117465"/>
          </a:xfrm>
          <a:custGeom>
            <a:avLst/>
            <a:gdLst/>
            <a:ahLst/>
            <a:cxnLst/>
            <a:rect l="l" t="t" r="r" b="b"/>
            <a:pathLst>
              <a:path h="5117465">
                <a:moveTo>
                  <a:pt x="0" y="0"/>
                </a:moveTo>
                <a:lnTo>
                  <a:pt x="0" y="5117338"/>
                </a:lnTo>
              </a:path>
            </a:pathLst>
          </a:custGeom>
          <a:ln w="12700">
            <a:solidFill>
              <a:srgbClr val="6F7073"/>
            </a:solidFill>
          </a:ln>
        </p:spPr>
        <p:txBody>
          <a:bodyPr wrap="square" lIns="0" tIns="0" rIns="0" bIns="0" rtlCol="0"/>
          <a:lstStyle/>
          <a:p>
            <a:endParaRPr sz="1100">
              <a:latin typeface="+mj-lt"/>
            </a:endParaRPr>
          </a:p>
        </p:txBody>
      </p:sp>
      <p:grpSp>
        <p:nvGrpSpPr>
          <p:cNvPr id="7" name="object 7"/>
          <p:cNvGrpSpPr/>
          <p:nvPr/>
        </p:nvGrpSpPr>
        <p:grpSpPr>
          <a:xfrm>
            <a:off x="596900" y="1929843"/>
            <a:ext cx="10765790" cy="379095"/>
            <a:chOff x="730250" y="2225738"/>
            <a:chExt cx="10765790" cy="379095"/>
          </a:xfrm>
        </p:grpSpPr>
        <p:sp>
          <p:nvSpPr>
            <p:cNvPr id="8" name="object 8"/>
            <p:cNvSpPr/>
            <p:nvPr/>
          </p:nvSpPr>
          <p:spPr>
            <a:xfrm>
              <a:off x="736600" y="2597906"/>
              <a:ext cx="10753090" cy="0"/>
            </a:xfrm>
            <a:custGeom>
              <a:avLst/>
              <a:gdLst/>
              <a:ahLst/>
              <a:cxnLst/>
              <a:rect l="l" t="t" r="r" b="b"/>
              <a:pathLst>
                <a:path w="10753090">
                  <a:moveTo>
                    <a:pt x="0" y="0"/>
                  </a:moveTo>
                  <a:lnTo>
                    <a:pt x="10752696" y="0"/>
                  </a:lnTo>
                </a:path>
              </a:pathLst>
            </a:custGeom>
            <a:ln w="12700">
              <a:solidFill>
                <a:srgbClr val="6F7073"/>
              </a:solidFill>
            </a:ln>
          </p:spPr>
          <p:txBody>
            <a:bodyPr wrap="square" lIns="0" tIns="0" rIns="0" bIns="0" rtlCol="0"/>
            <a:lstStyle/>
            <a:p>
              <a:endParaRPr/>
            </a:p>
          </p:txBody>
        </p:sp>
        <p:sp>
          <p:nvSpPr>
            <p:cNvPr id="9" name="object 9"/>
            <p:cNvSpPr/>
            <p:nvPr/>
          </p:nvSpPr>
          <p:spPr>
            <a:xfrm>
              <a:off x="3987800" y="2225738"/>
              <a:ext cx="745490" cy="366395"/>
            </a:xfrm>
            <a:custGeom>
              <a:avLst/>
              <a:gdLst/>
              <a:ahLst/>
              <a:cxnLst/>
              <a:rect l="l" t="t" r="r" b="b"/>
              <a:pathLst>
                <a:path w="745489" h="366394">
                  <a:moveTo>
                    <a:pt x="745096" y="0"/>
                  </a:moveTo>
                  <a:lnTo>
                    <a:pt x="0" y="0"/>
                  </a:lnTo>
                  <a:lnTo>
                    <a:pt x="0" y="365823"/>
                  </a:lnTo>
                  <a:lnTo>
                    <a:pt x="745096" y="365823"/>
                  </a:lnTo>
                  <a:lnTo>
                    <a:pt x="745096" y="0"/>
                  </a:lnTo>
                  <a:close/>
                </a:path>
              </a:pathLst>
            </a:custGeom>
            <a:solidFill>
              <a:srgbClr val="062F6E"/>
            </a:solidFill>
          </p:spPr>
          <p:txBody>
            <a:bodyPr wrap="square" lIns="0" tIns="0" rIns="0" bIns="0" rtlCol="0"/>
            <a:lstStyle/>
            <a:p>
              <a:endParaRPr/>
            </a:p>
          </p:txBody>
        </p:sp>
      </p:grpSp>
      <p:sp>
        <p:nvSpPr>
          <p:cNvPr id="10" name="object 10"/>
          <p:cNvSpPr txBox="1"/>
          <p:nvPr/>
        </p:nvSpPr>
        <p:spPr>
          <a:xfrm>
            <a:off x="1334827" y="1911416"/>
            <a:ext cx="1070574" cy="289823"/>
          </a:xfrm>
          <a:prstGeom prst="rect">
            <a:avLst/>
          </a:prstGeom>
        </p:spPr>
        <p:txBody>
          <a:bodyPr vert="horz" wrap="square" lIns="0" tIns="12700" rIns="0" bIns="0" rtlCol="0">
            <a:spAutoFit/>
          </a:bodyPr>
          <a:lstStyle/>
          <a:p>
            <a:pPr marL="12700" algn="ctr">
              <a:lnSpc>
                <a:spcPct val="100000"/>
              </a:lnSpc>
              <a:spcBef>
                <a:spcPts val="100"/>
              </a:spcBef>
            </a:pPr>
            <a:r>
              <a:rPr sz="1800" b="1" spc="-10" dirty="0">
                <a:solidFill>
                  <a:srgbClr val="0082CC"/>
                </a:solidFill>
                <a:latin typeface="+mj-lt"/>
                <a:cs typeface="Century Gothic"/>
              </a:rPr>
              <a:t>Benefits</a:t>
            </a:r>
            <a:endParaRPr sz="1800" b="1" dirty="0">
              <a:solidFill>
                <a:srgbClr val="0082CC"/>
              </a:solidFill>
              <a:latin typeface="+mj-lt"/>
              <a:cs typeface="Century Gothic"/>
            </a:endParaRPr>
          </a:p>
        </p:txBody>
      </p:sp>
      <p:sp>
        <p:nvSpPr>
          <p:cNvPr id="11" name="object 11"/>
          <p:cNvSpPr txBox="1"/>
          <p:nvPr/>
        </p:nvSpPr>
        <p:spPr>
          <a:xfrm>
            <a:off x="4138062" y="1911416"/>
            <a:ext cx="178435"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FFFFFF"/>
                </a:solidFill>
                <a:latin typeface="Arial"/>
                <a:cs typeface="Arial"/>
              </a:rPr>
              <a:t>A</a:t>
            </a:r>
            <a:endParaRPr sz="1800" b="1" dirty="0">
              <a:latin typeface="Arial"/>
              <a:cs typeface="Arial"/>
            </a:endParaRPr>
          </a:p>
        </p:txBody>
      </p:sp>
      <p:sp>
        <p:nvSpPr>
          <p:cNvPr id="12" name="object 12"/>
          <p:cNvSpPr/>
          <p:nvPr/>
        </p:nvSpPr>
        <p:spPr>
          <a:xfrm>
            <a:off x="4819650" y="1929843"/>
            <a:ext cx="745490" cy="366395"/>
          </a:xfrm>
          <a:custGeom>
            <a:avLst/>
            <a:gdLst/>
            <a:ahLst/>
            <a:cxnLst/>
            <a:rect l="l" t="t" r="r" b="b"/>
            <a:pathLst>
              <a:path w="745489" h="366394">
                <a:moveTo>
                  <a:pt x="745096" y="0"/>
                </a:moveTo>
                <a:lnTo>
                  <a:pt x="0" y="0"/>
                </a:lnTo>
                <a:lnTo>
                  <a:pt x="0" y="365823"/>
                </a:lnTo>
                <a:lnTo>
                  <a:pt x="745096" y="365823"/>
                </a:lnTo>
                <a:lnTo>
                  <a:pt x="745096" y="0"/>
                </a:lnTo>
                <a:close/>
              </a:path>
            </a:pathLst>
          </a:custGeom>
          <a:solidFill>
            <a:srgbClr val="062F6E"/>
          </a:solidFill>
        </p:spPr>
        <p:txBody>
          <a:bodyPr wrap="square" lIns="0" tIns="0" rIns="0" bIns="0" rtlCol="0"/>
          <a:lstStyle/>
          <a:p>
            <a:endParaRPr/>
          </a:p>
        </p:txBody>
      </p:sp>
      <p:sp>
        <p:nvSpPr>
          <p:cNvPr id="13" name="object 13"/>
          <p:cNvSpPr txBox="1"/>
          <p:nvPr/>
        </p:nvSpPr>
        <p:spPr>
          <a:xfrm>
            <a:off x="5099032" y="1911416"/>
            <a:ext cx="186690" cy="299720"/>
          </a:xfrm>
          <a:prstGeom prst="rect">
            <a:avLst/>
          </a:prstGeom>
        </p:spPr>
        <p:txBody>
          <a:bodyPr vert="horz" wrap="square" lIns="0" tIns="12700" rIns="0" bIns="0" rtlCol="0">
            <a:spAutoFit/>
          </a:bodyPr>
          <a:lstStyle/>
          <a:p>
            <a:pPr marL="12700">
              <a:lnSpc>
                <a:spcPct val="100000"/>
              </a:lnSpc>
              <a:spcBef>
                <a:spcPts val="100"/>
              </a:spcBef>
            </a:pPr>
            <a:r>
              <a:rPr sz="1800" b="1" spc="65" dirty="0">
                <a:solidFill>
                  <a:srgbClr val="FFFFFF"/>
                </a:solidFill>
                <a:latin typeface="Arial"/>
                <a:cs typeface="Arial"/>
              </a:rPr>
              <a:t>B</a:t>
            </a:r>
            <a:endParaRPr sz="1800" b="1">
              <a:latin typeface="Arial"/>
              <a:cs typeface="Arial"/>
            </a:endParaRPr>
          </a:p>
        </p:txBody>
      </p:sp>
      <p:sp>
        <p:nvSpPr>
          <p:cNvPr id="14" name="object 14"/>
          <p:cNvSpPr/>
          <p:nvPr/>
        </p:nvSpPr>
        <p:spPr>
          <a:xfrm>
            <a:off x="5784850" y="1929843"/>
            <a:ext cx="745490" cy="366395"/>
          </a:xfrm>
          <a:custGeom>
            <a:avLst/>
            <a:gdLst/>
            <a:ahLst/>
            <a:cxnLst/>
            <a:rect l="l" t="t" r="r" b="b"/>
            <a:pathLst>
              <a:path w="745490" h="366394">
                <a:moveTo>
                  <a:pt x="745096" y="0"/>
                </a:moveTo>
                <a:lnTo>
                  <a:pt x="0" y="0"/>
                </a:lnTo>
                <a:lnTo>
                  <a:pt x="0" y="365823"/>
                </a:lnTo>
                <a:lnTo>
                  <a:pt x="745096" y="365823"/>
                </a:lnTo>
                <a:lnTo>
                  <a:pt x="745096" y="0"/>
                </a:lnTo>
                <a:close/>
              </a:path>
            </a:pathLst>
          </a:custGeom>
          <a:solidFill>
            <a:srgbClr val="062F6E"/>
          </a:solidFill>
        </p:spPr>
        <p:txBody>
          <a:bodyPr wrap="square" lIns="0" tIns="0" rIns="0" bIns="0" rtlCol="0"/>
          <a:lstStyle/>
          <a:p>
            <a:endParaRPr/>
          </a:p>
        </p:txBody>
      </p:sp>
      <p:sp>
        <p:nvSpPr>
          <p:cNvPr id="15" name="object 15"/>
          <p:cNvSpPr txBox="1"/>
          <p:nvPr/>
        </p:nvSpPr>
        <p:spPr>
          <a:xfrm>
            <a:off x="6062176" y="1911416"/>
            <a:ext cx="190500" cy="299720"/>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FFFFFF"/>
                </a:solidFill>
                <a:latin typeface="Arial"/>
                <a:cs typeface="Arial"/>
              </a:rPr>
              <a:t>D</a:t>
            </a:r>
            <a:endParaRPr sz="1800" b="1" dirty="0">
              <a:latin typeface="Arial"/>
              <a:cs typeface="Arial"/>
            </a:endParaRPr>
          </a:p>
        </p:txBody>
      </p:sp>
      <p:sp>
        <p:nvSpPr>
          <p:cNvPr id="16" name="object 16"/>
          <p:cNvSpPr/>
          <p:nvPr/>
        </p:nvSpPr>
        <p:spPr>
          <a:xfrm>
            <a:off x="6750050" y="1929843"/>
            <a:ext cx="745490" cy="366395"/>
          </a:xfrm>
          <a:custGeom>
            <a:avLst/>
            <a:gdLst/>
            <a:ahLst/>
            <a:cxnLst/>
            <a:rect l="l" t="t" r="r" b="b"/>
            <a:pathLst>
              <a:path w="745490" h="366394">
                <a:moveTo>
                  <a:pt x="745096" y="0"/>
                </a:moveTo>
                <a:lnTo>
                  <a:pt x="0" y="0"/>
                </a:lnTo>
                <a:lnTo>
                  <a:pt x="0" y="365823"/>
                </a:lnTo>
                <a:lnTo>
                  <a:pt x="745096" y="365823"/>
                </a:lnTo>
                <a:lnTo>
                  <a:pt x="745096" y="0"/>
                </a:lnTo>
                <a:close/>
              </a:path>
            </a:pathLst>
          </a:custGeom>
          <a:solidFill>
            <a:srgbClr val="062F6E"/>
          </a:solidFill>
        </p:spPr>
        <p:txBody>
          <a:bodyPr wrap="square" lIns="0" tIns="0" rIns="0" bIns="0" rtlCol="0"/>
          <a:lstStyle/>
          <a:p>
            <a:endParaRPr/>
          </a:p>
        </p:txBody>
      </p:sp>
      <p:sp>
        <p:nvSpPr>
          <p:cNvPr id="17" name="object 17"/>
          <p:cNvSpPr txBox="1"/>
          <p:nvPr/>
        </p:nvSpPr>
        <p:spPr>
          <a:xfrm>
            <a:off x="6980856" y="1911416"/>
            <a:ext cx="283845" cy="299720"/>
          </a:xfrm>
          <a:prstGeom prst="rect">
            <a:avLst/>
          </a:prstGeom>
        </p:spPr>
        <p:txBody>
          <a:bodyPr vert="horz" wrap="square" lIns="0" tIns="12700" rIns="0" bIns="0" rtlCol="0">
            <a:spAutoFit/>
          </a:bodyPr>
          <a:lstStyle/>
          <a:p>
            <a:pPr marL="12700">
              <a:lnSpc>
                <a:spcPct val="100000"/>
              </a:lnSpc>
              <a:spcBef>
                <a:spcPts val="100"/>
              </a:spcBef>
            </a:pPr>
            <a:r>
              <a:rPr sz="1800" b="1" spc="-25" dirty="0">
                <a:solidFill>
                  <a:srgbClr val="FFFFFF"/>
                </a:solidFill>
                <a:latin typeface="Arial"/>
                <a:cs typeface="Arial"/>
              </a:rPr>
              <a:t>G*</a:t>
            </a:r>
            <a:endParaRPr sz="1800" b="1" dirty="0">
              <a:latin typeface="Arial"/>
              <a:cs typeface="Arial"/>
            </a:endParaRPr>
          </a:p>
        </p:txBody>
      </p:sp>
      <p:sp>
        <p:nvSpPr>
          <p:cNvPr id="18" name="object 18"/>
          <p:cNvSpPr/>
          <p:nvPr/>
        </p:nvSpPr>
        <p:spPr>
          <a:xfrm>
            <a:off x="7715250" y="1929843"/>
            <a:ext cx="745490" cy="366395"/>
          </a:xfrm>
          <a:custGeom>
            <a:avLst/>
            <a:gdLst/>
            <a:ahLst/>
            <a:cxnLst/>
            <a:rect l="l" t="t" r="r" b="b"/>
            <a:pathLst>
              <a:path w="745490" h="366394">
                <a:moveTo>
                  <a:pt x="745096" y="0"/>
                </a:moveTo>
                <a:lnTo>
                  <a:pt x="0" y="0"/>
                </a:lnTo>
                <a:lnTo>
                  <a:pt x="0" y="365823"/>
                </a:lnTo>
                <a:lnTo>
                  <a:pt x="745096" y="365823"/>
                </a:lnTo>
                <a:lnTo>
                  <a:pt x="745096" y="0"/>
                </a:lnTo>
                <a:close/>
              </a:path>
            </a:pathLst>
          </a:custGeom>
          <a:solidFill>
            <a:srgbClr val="062F6E"/>
          </a:solidFill>
        </p:spPr>
        <p:txBody>
          <a:bodyPr wrap="square" lIns="0" tIns="0" rIns="0" bIns="0" rtlCol="0"/>
          <a:lstStyle/>
          <a:p>
            <a:endParaRPr/>
          </a:p>
        </p:txBody>
      </p:sp>
      <p:sp>
        <p:nvSpPr>
          <p:cNvPr id="19" name="object 19"/>
          <p:cNvSpPr txBox="1"/>
          <p:nvPr/>
        </p:nvSpPr>
        <p:spPr>
          <a:xfrm>
            <a:off x="7996804" y="1911416"/>
            <a:ext cx="182245" cy="299720"/>
          </a:xfrm>
          <a:prstGeom prst="rect">
            <a:avLst/>
          </a:prstGeom>
        </p:spPr>
        <p:txBody>
          <a:bodyPr vert="horz" wrap="square" lIns="0" tIns="12700" rIns="0" bIns="0" rtlCol="0">
            <a:spAutoFit/>
          </a:bodyPr>
          <a:lstStyle/>
          <a:p>
            <a:pPr marL="12700">
              <a:lnSpc>
                <a:spcPct val="100000"/>
              </a:lnSpc>
              <a:spcBef>
                <a:spcPts val="100"/>
              </a:spcBef>
            </a:pPr>
            <a:r>
              <a:rPr sz="1800" b="1" spc="30" dirty="0">
                <a:solidFill>
                  <a:srgbClr val="FFFFFF"/>
                </a:solidFill>
                <a:latin typeface="Arial"/>
                <a:cs typeface="Arial"/>
              </a:rPr>
              <a:t>K</a:t>
            </a:r>
            <a:endParaRPr sz="1800" b="1" dirty="0">
              <a:latin typeface="Arial"/>
              <a:cs typeface="Arial"/>
            </a:endParaRPr>
          </a:p>
        </p:txBody>
      </p:sp>
      <p:sp>
        <p:nvSpPr>
          <p:cNvPr id="20" name="object 20"/>
          <p:cNvSpPr/>
          <p:nvPr/>
        </p:nvSpPr>
        <p:spPr>
          <a:xfrm>
            <a:off x="8680450" y="1929843"/>
            <a:ext cx="745490" cy="366395"/>
          </a:xfrm>
          <a:custGeom>
            <a:avLst/>
            <a:gdLst/>
            <a:ahLst/>
            <a:cxnLst/>
            <a:rect l="l" t="t" r="r" b="b"/>
            <a:pathLst>
              <a:path w="745490" h="366394">
                <a:moveTo>
                  <a:pt x="745096" y="0"/>
                </a:moveTo>
                <a:lnTo>
                  <a:pt x="0" y="0"/>
                </a:lnTo>
                <a:lnTo>
                  <a:pt x="0" y="365823"/>
                </a:lnTo>
                <a:lnTo>
                  <a:pt x="745096" y="365823"/>
                </a:lnTo>
                <a:lnTo>
                  <a:pt x="745096" y="0"/>
                </a:lnTo>
                <a:close/>
              </a:path>
            </a:pathLst>
          </a:custGeom>
          <a:solidFill>
            <a:srgbClr val="062F6E"/>
          </a:solidFill>
        </p:spPr>
        <p:txBody>
          <a:bodyPr wrap="square" lIns="0" tIns="0" rIns="0" bIns="0" rtlCol="0"/>
          <a:lstStyle/>
          <a:p>
            <a:endParaRPr/>
          </a:p>
        </p:txBody>
      </p:sp>
      <p:sp>
        <p:nvSpPr>
          <p:cNvPr id="21" name="object 21"/>
          <p:cNvSpPr txBox="1"/>
          <p:nvPr/>
        </p:nvSpPr>
        <p:spPr>
          <a:xfrm>
            <a:off x="8974692" y="1911416"/>
            <a:ext cx="156845" cy="299720"/>
          </a:xfrm>
          <a:prstGeom prst="rect">
            <a:avLst/>
          </a:prstGeom>
        </p:spPr>
        <p:txBody>
          <a:bodyPr vert="horz" wrap="square" lIns="0" tIns="12700" rIns="0" bIns="0" rtlCol="0">
            <a:spAutoFit/>
          </a:bodyPr>
          <a:lstStyle/>
          <a:p>
            <a:pPr marL="12700">
              <a:lnSpc>
                <a:spcPct val="100000"/>
              </a:lnSpc>
              <a:spcBef>
                <a:spcPts val="100"/>
              </a:spcBef>
            </a:pPr>
            <a:r>
              <a:rPr sz="1800" b="1" spc="30" dirty="0">
                <a:solidFill>
                  <a:srgbClr val="FFFFFF"/>
                </a:solidFill>
                <a:latin typeface="Arial"/>
                <a:cs typeface="Arial"/>
              </a:rPr>
              <a:t>L</a:t>
            </a:r>
            <a:endParaRPr sz="1800" b="1" dirty="0">
              <a:latin typeface="Arial"/>
              <a:cs typeface="Arial"/>
            </a:endParaRPr>
          </a:p>
        </p:txBody>
      </p:sp>
      <p:sp>
        <p:nvSpPr>
          <p:cNvPr id="22" name="object 22"/>
          <p:cNvSpPr txBox="1"/>
          <p:nvPr/>
        </p:nvSpPr>
        <p:spPr>
          <a:xfrm>
            <a:off x="9903951" y="1911416"/>
            <a:ext cx="229235" cy="299720"/>
          </a:xfrm>
          <a:prstGeom prst="rect">
            <a:avLst/>
          </a:prstGeom>
        </p:spPr>
        <p:txBody>
          <a:bodyPr vert="horz" wrap="square" lIns="0" tIns="12700" rIns="0" bIns="0" rtlCol="0">
            <a:spAutoFit/>
          </a:bodyPr>
          <a:lstStyle/>
          <a:p>
            <a:pPr marL="12700">
              <a:lnSpc>
                <a:spcPct val="100000"/>
              </a:lnSpc>
              <a:spcBef>
                <a:spcPts val="100"/>
              </a:spcBef>
            </a:pPr>
            <a:r>
              <a:rPr sz="1800" b="1" spc="100" dirty="0">
                <a:solidFill>
                  <a:srgbClr val="062F6E"/>
                </a:solidFill>
                <a:latin typeface="Arial"/>
                <a:cs typeface="Arial"/>
              </a:rPr>
              <a:t>M</a:t>
            </a:r>
            <a:endParaRPr sz="1800" b="1" dirty="0">
              <a:solidFill>
                <a:srgbClr val="062F6E"/>
              </a:solidFill>
              <a:latin typeface="Arial"/>
              <a:cs typeface="Arial"/>
            </a:endParaRPr>
          </a:p>
        </p:txBody>
      </p:sp>
      <p:sp>
        <p:nvSpPr>
          <p:cNvPr id="23" name="object 23"/>
          <p:cNvSpPr txBox="1"/>
          <p:nvPr/>
        </p:nvSpPr>
        <p:spPr>
          <a:xfrm>
            <a:off x="10803721" y="1911416"/>
            <a:ext cx="360045" cy="299720"/>
          </a:xfrm>
          <a:prstGeom prst="rect">
            <a:avLst/>
          </a:prstGeom>
        </p:spPr>
        <p:txBody>
          <a:bodyPr vert="horz" wrap="square" lIns="0" tIns="12700" rIns="0" bIns="0" rtlCol="0">
            <a:spAutoFit/>
          </a:bodyPr>
          <a:lstStyle/>
          <a:p>
            <a:pPr marL="12700">
              <a:lnSpc>
                <a:spcPct val="100000"/>
              </a:lnSpc>
              <a:spcBef>
                <a:spcPts val="100"/>
              </a:spcBef>
            </a:pPr>
            <a:r>
              <a:rPr sz="1800" b="1" spc="-25" dirty="0">
                <a:solidFill>
                  <a:srgbClr val="062F6E"/>
                </a:solidFill>
                <a:latin typeface="Arial"/>
                <a:cs typeface="Arial"/>
              </a:rPr>
              <a:t>N**</a:t>
            </a:r>
            <a:endParaRPr sz="1800" b="1" dirty="0">
              <a:solidFill>
                <a:srgbClr val="062F6E"/>
              </a:solidFill>
              <a:latin typeface="Arial"/>
              <a:cs typeface="Arial"/>
            </a:endParaRPr>
          </a:p>
        </p:txBody>
      </p:sp>
      <p:sp>
        <p:nvSpPr>
          <p:cNvPr id="24" name="object 24"/>
          <p:cNvSpPr txBox="1"/>
          <p:nvPr/>
        </p:nvSpPr>
        <p:spPr>
          <a:xfrm>
            <a:off x="590550" y="2620831"/>
            <a:ext cx="2879090" cy="906467"/>
          </a:xfrm>
          <a:prstGeom prst="rect">
            <a:avLst/>
          </a:prstGeom>
        </p:spPr>
        <p:txBody>
          <a:bodyPr vert="horz" wrap="square" lIns="0" tIns="6350" rIns="0" bIns="0" rtlCol="0">
            <a:spAutoFit/>
          </a:bodyPr>
          <a:lstStyle/>
          <a:p>
            <a:pPr marL="12700" marR="5080">
              <a:lnSpc>
                <a:spcPct val="103499"/>
              </a:lnSpc>
              <a:spcBef>
                <a:spcPts val="50"/>
              </a:spcBef>
            </a:pPr>
            <a:r>
              <a:rPr sz="1100" dirty="0">
                <a:solidFill>
                  <a:srgbClr val="515254"/>
                </a:solidFill>
                <a:latin typeface="+mj-lt"/>
                <a:cs typeface="Tahoma"/>
              </a:rPr>
              <a:t>Medicare</a:t>
            </a:r>
            <a:r>
              <a:rPr sz="1100" spc="-45" dirty="0">
                <a:solidFill>
                  <a:srgbClr val="515254"/>
                </a:solidFill>
                <a:latin typeface="+mj-lt"/>
                <a:cs typeface="Tahoma"/>
              </a:rPr>
              <a:t> </a:t>
            </a:r>
            <a:r>
              <a:rPr sz="1100" dirty="0">
                <a:solidFill>
                  <a:srgbClr val="515254"/>
                </a:solidFill>
                <a:latin typeface="+mj-lt"/>
                <a:cs typeface="Tahoma"/>
              </a:rPr>
              <a:t>Part</a:t>
            </a:r>
            <a:r>
              <a:rPr sz="1100" spc="-45" dirty="0">
                <a:solidFill>
                  <a:srgbClr val="515254"/>
                </a:solidFill>
                <a:latin typeface="+mj-lt"/>
                <a:cs typeface="Tahoma"/>
              </a:rPr>
              <a:t> </a:t>
            </a:r>
            <a:r>
              <a:rPr sz="1100" dirty="0">
                <a:solidFill>
                  <a:srgbClr val="515254"/>
                </a:solidFill>
                <a:latin typeface="+mj-lt"/>
                <a:cs typeface="Tahoma"/>
              </a:rPr>
              <a:t>A</a:t>
            </a:r>
            <a:r>
              <a:rPr sz="1100" spc="-45" dirty="0">
                <a:solidFill>
                  <a:srgbClr val="515254"/>
                </a:solidFill>
                <a:latin typeface="+mj-lt"/>
                <a:cs typeface="Tahoma"/>
              </a:rPr>
              <a:t> </a:t>
            </a:r>
            <a:r>
              <a:rPr sz="1100" spc="-10" dirty="0">
                <a:solidFill>
                  <a:srgbClr val="515254"/>
                </a:solidFill>
                <a:latin typeface="+mj-lt"/>
                <a:cs typeface="Tahoma"/>
              </a:rPr>
              <a:t>coinsurance</a:t>
            </a:r>
            <a:r>
              <a:rPr sz="1100" spc="-45" dirty="0">
                <a:solidFill>
                  <a:srgbClr val="515254"/>
                </a:solidFill>
                <a:latin typeface="+mj-lt"/>
                <a:cs typeface="Tahoma"/>
              </a:rPr>
              <a:t> </a:t>
            </a:r>
            <a:r>
              <a:rPr sz="1100" dirty="0">
                <a:solidFill>
                  <a:srgbClr val="515254"/>
                </a:solidFill>
                <a:latin typeface="+mj-lt"/>
                <a:cs typeface="Tahoma"/>
              </a:rPr>
              <a:t>and</a:t>
            </a:r>
            <a:r>
              <a:rPr sz="1100" spc="-45" dirty="0">
                <a:solidFill>
                  <a:srgbClr val="515254"/>
                </a:solidFill>
                <a:latin typeface="+mj-lt"/>
                <a:cs typeface="Tahoma"/>
              </a:rPr>
              <a:t> </a:t>
            </a:r>
            <a:r>
              <a:rPr sz="1100" spc="-10" dirty="0">
                <a:solidFill>
                  <a:srgbClr val="515254"/>
                </a:solidFill>
                <a:latin typeface="+mj-lt"/>
                <a:cs typeface="Tahoma"/>
              </a:rPr>
              <a:t>hospital </a:t>
            </a:r>
            <a:r>
              <a:rPr sz="1100" dirty="0">
                <a:solidFill>
                  <a:srgbClr val="515254"/>
                </a:solidFill>
                <a:latin typeface="+mj-lt"/>
                <a:cs typeface="Tahoma"/>
              </a:rPr>
              <a:t>costs</a:t>
            </a:r>
            <a:r>
              <a:rPr sz="1100" spc="-40" dirty="0">
                <a:solidFill>
                  <a:srgbClr val="515254"/>
                </a:solidFill>
                <a:latin typeface="+mj-lt"/>
                <a:cs typeface="Tahoma"/>
              </a:rPr>
              <a:t> </a:t>
            </a:r>
            <a:r>
              <a:rPr sz="1100" i="1" spc="-75" dirty="0">
                <a:solidFill>
                  <a:srgbClr val="515254"/>
                </a:solidFill>
                <a:latin typeface="+mj-lt"/>
                <a:cs typeface="Arial"/>
              </a:rPr>
              <a:t>(up</a:t>
            </a:r>
            <a:r>
              <a:rPr sz="1100" i="1" spc="5" dirty="0">
                <a:solidFill>
                  <a:srgbClr val="515254"/>
                </a:solidFill>
                <a:latin typeface="+mj-lt"/>
                <a:cs typeface="Arial"/>
              </a:rPr>
              <a:t> </a:t>
            </a:r>
            <a:r>
              <a:rPr sz="1100" i="1" spc="-10" dirty="0">
                <a:solidFill>
                  <a:srgbClr val="515254"/>
                </a:solidFill>
                <a:latin typeface="+mj-lt"/>
                <a:cs typeface="Arial"/>
              </a:rPr>
              <a:t>to</a:t>
            </a:r>
            <a:r>
              <a:rPr sz="1100" i="1" spc="10" dirty="0">
                <a:solidFill>
                  <a:srgbClr val="515254"/>
                </a:solidFill>
                <a:latin typeface="+mj-lt"/>
                <a:cs typeface="Arial"/>
              </a:rPr>
              <a:t> </a:t>
            </a:r>
            <a:r>
              <a:rPr sz="1100" i="1" spc="-80" dirty="0">
                <a:solidFill>
                  <a:srgbClr val="515254"/>
                </a:solidFill>
                <a:latin typeface="+mj-lt"/>
                <a:cs typeface="Arial"/>
              </a:rPr>
              <a:t>an</a:t>
            </a:r>
            <a:r>
              <a:rPr sz="1100" i="1" spc="5" dirty="0">
                <a:solidFill>
                  <a:srgbClr val="515254"/>
                </a:solidFill>
                <a:latin typeface="+mj-lt"/>
                <a:cs typeface="Arial"/>
              </a:rPr>
              <a:t> </a:t>
            </a:r>
            <a:r>
              <a:rPr sz="1100" i="1" spc="-65" dirty="0">
                <a:solidFill>
                  <a:srgbClr val="515254"/>
                </a:solidFill>
                <a:latin typeface="+mj-lt"/>
                <a:cs typeface="Arial"/>
              </a:rPr>
              <a:t>additional</a:t>
            </a:r>
            <a:r>
              <a:rPr sz="1100" i="1" spc="10" dirty="0">
                <a:solidFill>
                  <a:srgbClr val="515254"/>
                </a:solidFill>
                <a:latin typeface="+mj-lt"/>
                <a:cs typeface="Arial"/>
              </a:rPr>
              <a:t> </a:t>
            </a:r>
            <a:r>
              <a:rPr sz="1100" i="1" dirty="0">
                <a:solidFill>
                  <a:srgbClr val="515254"/>
                </a:solidFill>
                <a:latin typeface="+mj-lt"/>
                <a:cs typeface="Arial"/>
              </a:rPr>
              <a:t>365</a:t>
            </a:r>
            <a:r>
              <a:rPr sz="1100" i="1" spc="5" dirty="0">
                <a:solidFill>
                  <a:srgbClr val="515254"/>
                </a:solidFill>
                <a:latin typeface="+mj-lt"/>
                <a:cs typeface="Arial"/>
              </a:rPr>
              <a:t> </a:t>
            </a:r>
            <a:r>
              <a:rPr sz="1100" i="1" spc="-60" dirty="0">
                <a:solidFill>
                  <a:srgbClr val="515254"/>
                </a:solidFill>
                <a:latin typeface="+mj-lt"/>
                <a:cs typeface="Arial"/>
              </a:rPr>
              <a:t>days</a:t>
            </a:r>
            <a:r>
              <a:rPr sz="1100" i="1" spc="5" dirty="0">
                <a:solidFill>
                  <a:srgbClr val="515254"/>
                </a:solidFill>
                <a:latin typeface="+mj-lt"/>
                <a:cs typeface="Arial"/>
              </a:rPr>
              <a:t> </a:t>
            </a:r>
            <a:r>
              <a:rPr sz="1100" i="1" spc="-75" dirty="0">
                <a:solidFill>
                  <a:srgbClr val="515254"/>
                </a:solidFill>
                <a:latin typeface="+mj-lt"/>
                <a:cs typeface="Arial"/>
              </a:rPr>
              <a:t>after</a:t>
            </a:r>
            <a:r>
              <a:rPr sz="1100" i="1" spc="10" dirty="0">
                <a:solidFill>
                  <a:srgbClr val="515254"/>
                </a:solidFill>
                <a:latin typeface="+mj-lt"/>
                <a:cs typeface="Arial"/>
              </a:rPr>
              <a:t> </a:t>
            </a:r>
            <a:r>
              <a:rPr sz="1100" i="1" spc="-60" dirty="0">
                <a:solidFill>
                  <a:srgbClr val="515254"/>
                </a:solidFill>
                <a:latin typeface="+mj-lt"/>
                <a:cs typeface="Arial"/>
              </a:rPr>
              <a:t>Medicare </a:t>
            </a:r>
            <a:r>
              <a:rPr sz="1100" i="1" spc="-110" dirty="0">
                <a:solidFill>
                  <a:srgbClr val="515254"/>
                </a:solidFill>
                <a:latin typeface="+mj-lt"/>
                <a:cs typeface="Lucida Sans"/>
              </a:rPr>
              <a:t>benefits</a:t>
            </a:r>
            <a:r>
              <a:rPr sz="1100" i="1" spc="-15" dirty="0">
                <a:solidFill>
                  <a:srgbClr val="515254"/>
                </a:solidFill>
                <a:latin typeface="+mj-lt"/>
                <a:cs typeface="Lucida Sans"/>
              </a:rPr>
              <a:t> </a:t>
            </a:r>
            <a:r>
              <a:rPr sz="1100" i="1" spc="-150" dirty="0">
                <a:solidFill>
                  <a:srgbClr val="515254"/>
                </a:solidFill>
                <a:latin typeface="+mj-lt"/>
                <a:cs typeface="Lucida Sans"/>
              </a:rPr>
              <a:t>are</a:t>
            </a:r>
            <a:r>
              <a:rPr sz="1100" i="1" spc="-15" dirty="0">
                <a:solidFill>
                  <a:srgbClr val="515254"/>
                </a:solidFill>
                <a:latin typeface="+mj-lt"/>
                <a:cs typeface="Lucida Sans"/>
              </a:rPr>
              <a:t> </a:t>
            </a:r>
            <a:r>
              <a:rPr sz="1100" i="1" spc="-10" dirty="0">
                <a:solidFill>
                  <a:srgbClr val="515254"/>
                </a:solidFill>
                <a:latin typeface="+mj-lt"/>
                <a:cs typeface="Lucida Sans"/>
              </a:rPr>
              <a:t>used)</a:t>
            </a:r>
            <a:endParaRPr sz="1100" dirty="0">
              <a:latin typeface="+mj-lt"/>
              <a:cs typeface="Lucida Sans"/>
            </a:endParaRPr>
          </a:p>
          <a:p>
            <a:pPr marL="12700" marR="787400">
              <a:lnSpc>
                <a:spcPct val="100000"/>
              </a:lnSpc>
              <a:spcBef>
                <a:spcPts val="300"/>
              </a:spcBef>
            </a:pPr>
            <a:r>
              <a:rPr sz="1100" dirty="0">
                <a:solidFill>
                  <a:srgbClr val="515254"/>
                </a:solidFill>
                <a:latin typeface="+mj-lt"/>
                <a:cs typeface="Tahoma"/>
              </a:rPr>
              <a:t>Medicare</a:t>
            </a:r>
            <a:r>
              <a:rPr sz="1100" spc="-50" dirty="0">
                <a:solidFill>
                  <a:srgbClr val="515254"/>
                </a:solidFill>
                <a:latin typeface="+mj-lt"/>
                <a:cs typeface="Tahoma"/>
              </a:rPr>
              <a:t> </a:t>
            </a:r>
            <a:r>
              <a:rPr sz="1100" dirty="0">
                <a:solidFill>
                  <a:srgbClr val="515254"/>
                </a:solidFill>
                <a:latin typeface="+mj-lt"/>
                <a:cs typeface="Tahoma"/>
              </a:rPr>
              <a:t>Part</a:t>
            </a:r>
            <a:r>
              <a:rPr sz="1100" spc="-45" dirty="0">
                <a:solidFill>
                  <a:srgbClr val="515254"/>
                </a:solidFill>
                <a:latin typeface="+mj-lt"/>
                <a:cs typeface="Tahoma"/>
              </a:rPr>
              <a:t> </a:t>
            </a:r>
            <a:r>
              <a:rPr sz="1100" spc="90" dirty="0">
                <a:solidFill>
                  <a:srgbClr val="515254"/>
                </a:solidFill>
                <a:latin typeface="+mj-lt"/>
                <a:cs typeface="Tahoma"/>
              </a:rPr>
              <a:t>B</a:t>
            </a:r>
            <a:r>
              <a:rPr sz="1100" spc="-50" dirty="0">
                <a:solidFill>
                  <a:srgbClr val="515254"/>
                </a:solidFill>
                <a:latin typeface="+mj-lt"/>
                <a:cs typeface="Tahoma"/>
              </a:rPr>
              <a:t> </a:t>
            </a:r>
            <a:r>
              <a:rPr sz="1100" spc="-10" dirty="0">
                <a:solidFill>
                  <a:srgbClr val="515254"/>
                </a:solidFill>
                <a:latin typeface="+mj-lt"/>
                <a:cs typeface="Tahoma"/>
              </a:rPr>
              <a:t>coinsurance</a:t>
            </a:r>
            <a:r>
              <a:rPr sz="1100" spc="-45" dirty="0">
                <a:solidFill>
                  <a:srgbClr val="515254"/>
                </a:solidFill>
                <a:latin typeface="+mj-lt"/>
                <a:cs typeface="Tahoma"/>
              </a:rPr>
              <a:t> </a:t>
            </a:r>
            <a:r>
              <a:rPr sz="1100" spc="-25" dirty="0">
                <a:solidFill>
                  <a:srgbClr val="515254"/>
                </a:solidFill>
                <a:latin typeface="+mj-lt"/>
                <a:cs typeface="Tahoma"/>
              </a:rPr>
              <a:t>or </a:t>
            </a:r>
            <a:r>
              <a:rPr sz="1100" spc="-10" dirty="0">
                <a:solidFill>
                  <a:srgbClr val="515254"/>
                </a:solidFill>
                <a:latin typeface="+mj-lt"/>
                <a:cs typeface="Tahoma"/>
              </a:rPr>
              <a:t>copayment</a:t>
            </a:r>
            <a:endParaRPr sz="1100" dirty="0">
              <a:latin typeface="+mj-lt"/>
              <a:cs typeface="Tahoma"/>
            </a:endParaRPr>
          </a:p>
        </p:txBody>
      </p:sp>
      <p:sp>
        <p:nvSpPr>
          <p:cNvPr id="25" name="object 25"/>
          <p:cNvSpPr txBox="1"/>
          <p:nvPr/>
        </p:nvSpPr>
        <p:spPr>
          <a:xfrm>
            <a:off x="590550" y="3789105"/>
            <a:ext cx="1114425" cy="182101"/>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515254"/>
                </a:solidFill>
                <a:latin typeface="+mj-lt"/>
                <a:cs typeface="Tahoma"/>
              </a:rPr>
              <a:t>Blood</a:t>
            </a:r>
            <a:r>
              <a:rPr sz="1100" spc="-15" dirty="0">
                <a:solidFill>
                  <a:srgbClr val="515254"/>
                </a:solidFill>
                <a:latin typeface="+mj-lt"/>
                <a:cs typeface="Tahoma"/>
              </a:rPr>
              <a:t> </a:t>
            </a:r>
            <a:r>
              <a:rPr sz="1100" i="1" spc="-155" dirty="0">
                <a:solidFill>
                  <a:srgbClr val="515254"/>
                </a:solidFill>
                <a:latin typeface="+mj-lt"/>
                <a:cs typeface="Lucida Sans"/>
              </a:rPr>
              <a:t>(first</a:t>
            </a:r>
            <a:r>
              <a:rPr sz="1100" i="1" spc="-10" dirty="0">
                <a:solidFill>
                  <a:srgbClr val="515254"/>
                </a:solidFill>
                <a:latin typeface="+mj-lt"/>
                <a:cs typeface="Lucida Sans"/>
              </a:rPr>
              <a:t> </a:t>
            </a:r>
            <a:r>
              <a:rPr sz="1100" i="1" spc="-100" dirty="0">
                <a:solidFill>
                  <a:srgbClr val="515254"/>
                </a:solidFill>
                <a:latin typeface="+mj-lt"/>
                <a:cs typeface="Lucida Sans"/>
              </a:rPr>
              <a:t>3</a:t>
            </a:r>
            <a:r>
              <a:rPr sz="1100" i="1" spc="-15" dirty="0">
                <a:solidFill>
                  <a:srgbClr val="515254"/>
                </a:solidFill>
                <a:latin typeface="+mj-lt"/>
                <a:cs typeface="Lucida Sans"/>
              </a:rPr>
              <a:t> </a:t>
            </a:r>
            <a:r>
              <a:rPr sz="1100" i="1" spc="-105" dirty="0">
                <a:solidFill>
                  <a:srgbClr val="515254"/>
                </a:solidFill>
                <a:latin typeface="+mj-lt"/>
                <a:cs typeface="Lucida Sans"/>
              </a:rPr>
              <a:t>pints)</a:t>
            </a:r>
            <a:endParaRPr sz="1100">
              <a:latin typeface="+mj-lt"/>
              <a:cs typeface="Lucida Sans"/>
            </a:endParaRPr>
          </a:p>
        </p:txBody>
      </p:sp>
      <p:sp>
        <p:nvSpPr>
          <p:cNvPr id="26" name="object 26"/>
          <p:cNvSpPr txBox="1"/>
          <p:nvPr/>
        </p:nvSpPr>
        <p:spPr>
          <a:xfrm>
            <a:off x="590550" y="4373206"/>
            <a:ext cx="2177415" cy="351378"/>
          </a:xfrm>
          <a:prstGeom prst="rect">
            <a:avLst/>
          </a:prstGeom>
        </p:spPr>
        <p:txBody>
          <a:bodyPr vert="horz" wrap="square" lIns="0" tIns="12700" rIns="0" bIns="0" rtlCol="0">
            <a:spAutoFit/>
          </a:bodyPr>
          <a:lstStyle/>
          <a:p>
            <a:pPr marL="12700" marR="5080">
              <a:lnSpc>
                <a:spcPct val="100000"/>
              </a:lnSpc>
              <a:spcBef>
                <a:spcPts val="100"/>
              </a:spcBef>
            </a:pPr>
            <a:r>
              <a:rPr sz="1100" dirty="0">
                <a:solidFill>
                  <a:srgbClr val="515254"/>
                </a:solidFill>
                <a:latin typeface="+mj-lt"/>
                <a:cs typeface="Tahoma"/>
              </a:rPr>
              <a:t>Part</a:t>
            </a:r>
            <a:r>
              <a:rPr sz="1100" spc="-20" dirty="0">
                <a:solidFill>
                  <a:srgbClr val="515254"/>
                </a:solidFill>
                <a:latin typeface="+mj-lt"/>
                <a:cs typeface="Tahoma"/>
              </a:rPr>
              <a:t> </a:t>
            </a:r>
            <a:r>
              <a:rPr sz="1100" dirty="0">
                <a:solidFill>
                  <a:srgbClr val="515254"/>
                </a:solidFill>
                <a:latin typeface="+mj-lt"/>
                <a:cs typeface="Tahoma"/>
              </a:rPr>
              <a:t>A</a:t>
            </a:r>
            <a:r>
              <a:rPr sz="1100" spc="-20" dirty="0">
                <a:solidFill>
                  <a:srgbClr val="515254"/>
                </a:solidFill>
                <a:latin typeface="+mj-lt"/>
                <a:cs typeface="Tahoma"/>
              </a:rPr>
              <a:t> </a:t>
            </a:r>
            <a:r>
              <a:rPr sz="1100" dirty="0">
                <a:solidFill>
                  <a:srgbClr val="515254"/>
                </a:solidFill>
                <a:latin typeface="+mj-lt"/>
                <a:cs typeface="Tahoma"/>
              </a:rPr>
              <a:t>Hospice</a:t>
            </a:r>
            <a:r>
              <a:rPr sz="1100" spc="-20" dirty="0">
                <a:solidFill>
                  <a:srgbClr val="515254"/>
                </a:solidFill>
                <a:latin typeface="+mj-lt"/>
                <a:cs typeface="Tahoma"/>
              </a:rPr>
              <a:t> </a:t>
            </a:r>
            <a:r>
              <a:rPr sz="1100" dirty="0">
                <a:solidFill>
                  <a:srgbClr val="515254"/>
                </a:solidFill>
                <a:latin typeface="+mj-lt"/>
                <a:cs typeface="Tahoma"/>
              </a:rPr>
              <a:t>care</a:t>
            </a:r>
            <a:r>
              <a:rPr sz="1100" spc="-20" dirty="0">
                <a:solidFill>
                  <a:srgbClr val="515254"/>
                </a:solidFill>
                <a:latin typeface="+mj-lt"/>
                <a:cs typeface="Tahoma"/>
              </a:rPr>
              <a:t> </a:t>
            </a:r>
            <a:r>
              <a:rPr sz="1100" spc="-10" dirty="0">
                <a:solidFill>
                  <a:srgbClr val="515254"/>
                </a:solidFill>
                <a:latin typeface="+mj-lt"/>
                <a:cs typeface="Tahoma"/>
              </a:rPr>
              <a:t>coinsurance </a:t>
            </a:r>
            <a:r>
              <a:rPr sz="1100" dirty="0">
                <a:solidFill>
                  <a:srgbClr val="515254"/>
                </a:solidFill>
                <a:latin typeface="+mj-lt"/>
                <a:cs typeface="Tahoma"/>
              </a:rPr>
              <a:t>or</a:t>
            </a:r>
            <a:r>
              <a:rPr sz="1100" spc="-90" dirty="0">
                <a:solidFill>
                  <a:srgbClr val="515254"/>
                </a:solidFill>
                <a:latin typeface="+mj-lt"/>
                <a:cs typeface="Tahoma"/>
              </a:rPr>
              <a:t> </a:t>
            </a:r>
            <a:r>
              <a:rPr sz="1100" spc="-10" dirty="0">
                <a:solidFill>
                  <a:srgbClr val="515254"/>
                </a:solidFill>
                <a:latin typeface="+mj-lt"/>
                <a:cs typeface="Tahoma"/>
              </a:rPr>
              <a:t>copayment</a:t>
            </a:r>
            <a:endParaRPr sz="1100">
              <a:latin typeface="+mj-lt"/>
              <a:cs typeface="Tahoma"/>
            </a:endParaRPr>
          </a:p>
        </p:txBody>
      </p:sp>
      <p:sp>
        <p:nvSpPr>
          <p:cNvPr id="27" name="object 27"/>
          <p:cNvSpPr txBox="1"/>
          <p:nvPr/>
        </p:nvSpPr>
        <p:spPr>
          <a:xfrm>
            <a:off x="590550" y="4957356"/>
            <a:ext cx="1736089" cy="351378"/>
          </a:xfrm>
          <a:prstGeom prst="rect">
            <a:avLst/>
          </a:prstGeom>
        </p:spPr>
        <p:txBody>
          <a:bodyPr vert="horz" wrap="square" lIns="0" tIns="12700" rIns="0" bIns="0" rtlCol="0">
            <a:spAutoFit/>
          </a:bodyPr>
          <a:lstStyle/>
          <a:p>
            <a:pPr marL="12700" marR="5080">
              <a:lnSpc>
                <a:spcPct val="100000"/>
              </a:lnSpc>
              <a:spcBef>
                <a:spcPts val="100"/>
              </a:spcBef>
            </a:pPr>
            <a:r>
              <a:rPr sz="1100" spc="-10" dirty="0">
                <a:solidFill>
                  <a:srgbClr val="515254"/>
                </a:solidFill>
                <a:latin typeface="+mj-lt"/>
                <a:cs typeface="Tahoma"/>
              </a:rPr>
              <a:t>Skilled</a:t>
            </a:r>
            <a:r>
              <a:rPr sz="1100" spc="-40" dirty="0">
                <a:solidFill>
                  <a:srgbClr val="515254"/>
                </a:solidFill>
                <a:latin typeface="+mj-lt"/>
                <a:cs typeface="Tahoma"/>
              </a:rPr>
              <a:t> </a:t>
            </a:r>
            <a:r>
              <a:rPr sz="1100" spc="-25" dirty="0">
                <a:solidFill>
                  <a:srgbClr val="515254"/>
                </a:solidFill>
                <a:latin typeface="+mj-lt"/>
                <a:cs typeface="Tahoma"/>
              </a:rPr>
              <a:t>nursing</a:t>
            </a:r>
            <a:r>
              <a:rPr sz="1100" spc="-35" dirty="0">
                <a:solidFill>
                  <a:srgbClr val="515254"/>
                </a:solidFill>
                <a:latin typeface="+mj-lt"/>
                <a:cs typeface="Tahoma"/>
              </a:rPr>
              <a:t> facility </a:t>
            </a:r>
            <a:r>
              <a:rPr sz="1100" spc="-20" dirty="0">
                <a:solidFill>
                  <a:srgbClr val="515254"/>
                </a:solidFill>
                <a:latin typeface="+mj-lt"/>
                <a:cs typeface="Tahoma"/>
              </a:rPr>
              <a:t>care </a:t>
            </a:r>
            <a:r>
              <a:rPr sz="1100" spc="-10" dirty="0">
                <a:solidFill>
                  <a:srgbClr val="515254"/>
                </a:solidFill>
                <a:latin typeface="+mj-lt"/>
                <a:cs typeface="Tahoma"/>
              </a:rPr>
              <a:t>coinsurance</a:t>
            </a:r>
            <a:endParaRPr sz="1100">
              <a:latin typeface="+mj-lt"/>
              <a:cs typeface="Tahoma"/>
            </a:endParaRPr>
          </a:p>
        </p:txBody>
      </p:sp>
      <p:sp>
        <p:nvSpPr>
          <p:cNvPr id="28" name="object 28"/>
          <p:cNvSpPr txBox="1"/>
          <p:nvPr/>
        </p:nvSpPr>
        <p:spPr>
          <a:xfrm>
            <a:off x="590550" y="5541505"/>
            <a:ext cx="1802764" cy="182101"/>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515254"/>
                </a:solidFill>
                <a:latin typeface="+mj-lt"/>
                <a:cs typeface="Tahoma"/>
              </a:rPr>
              <a:t>Medicare</a:t>
            </a:r>
            <a:r>
              <a:rPr sz="1100" spc="-55" dirty="0">
                <a:solidFill>
                  <a:srgbClr val="515254"/>
                </a:solidFill>
                <a:latin typeface="+mj-lt"/>
                <a:cs typeface="Tahoma"/>
              </a:rPr>
              <a:t> </a:t>
            </a:r>
            <a:r>
              <a:rPr sz="1100" dirty="0">
                <a:solidFill>
                  <a:srgbClr val="515254"/>
                </a:solidFill>
                <a:latin typeface="+mj-lt"/>
                <a:cs typeface="Tahoma"/>
              </a:rPr>
              <a:t>Part</a:t>
            </a:r>
            <a:r>
              <a:rPr sz="1100" spc="-55" dirty="0">
                <a:solidFill>
                  <a:srgbClr val="515254"/>
                </a:solidFill>
                <a:latin typeface="+mj-lt"/>
                <a:cs typeface="Tahoma"/>
              </a:rPr>
              <a:t> </a:t>
            </a:r>
            <a:r>
              <a:rPr sz="1100" dirty="0">
                <a:solidFill>
                  <a:srgbClr val="515254"/>
                </a:solidFill>
                <a:latin typeface="+mj-lt"/>
                <a:cs typeface="Tahoma"/>
              </a:rPr>
              <a:t>A</a:t>
            </a:r>
            <a:r>
              <a:rPr sz="1100" spc="-50" dirty="0">
                <a:solidFill>
                  <a:srgbClr val="515254"/>
                </a:solidFill>
                <a:latin typeface="+mj-lt"/>
                <a:cs typeface="Tahoma"/>
              </a:rPr>
              <a:t> </a:t>
            </a:r>
            <a:r>
              <a:rPr sz="1100" spc="-10" dirty="0">
                <a:solidFill>
                  <a:srgbClr val="515254"/>
                </a:solidFill>
                <a:latin typeface="+mj-lt"/>
                <a:cs typeface="Tahoma"/>
              </a:rPr>
              <a:t>deductible</a:t>
            </a:r>
            <a:endParaRPr sz="1100">
              <a:latin typeface="+mj-lt"/>
              <a:cs typeface="Tahoma"/>
            </a:endParaRPr>
          </a:p>
        </p:txBody>
      </p:sp>
      <p:sp>
        <p:nvSpPr>
          <p:cNvPr id="29" name="object 29"/>
          <p:cNvSpPr txBox="1"/>
          <p:nvPr/>
        </p:nvSpPr>
        <p:spPr>
          <a:xfrm>
            <a:off x="590550" y="6125654"/>
            <a:ext cx="1808480" cy="182101"/>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515254"/>
                </a:solidFill>
                <a:latin typeface="+mj-lt"/>
                <a:cs typeface="Tahoma"/>
              </a:rPr>
              <a:t>Medicare</a:t>
            </a:r>
            <a:r>
              <a:rPr sz="1100" spc="-65" dirty="0">
                <a:solidFill>
                  <a:srgbClr val="515254"/>
                </a:solidFill>
                <a:latin typeface="+mj-lt"/>
                <a:cs typeface="Tahoma"/>
              </a:rPr>
              <a:t> </a:t>
            </a:r>
            <a:r>
              <a:rPr sz="1100" dirty="0">
                <a:solidFill>
                  <a:srgbClr val="515254"/>
                </a:solidFill>
                <a:latin typeface="+mj-lt"/>
                <a:cs typeface="Tahoma"/>
              </a:rPr>
              <a:t>Part</a:t>
            </a:r>
            <a:r>
              <a:rPr sz="1100" spc="-65" dirty="0">
                <a:solidFill>
                  <a:srgbClr val="515254"/>
                </a:solidFill>
                <a:latin typeface="+mj-lt"/>
                <a:cs typeface="Tahoma"/>
              </a:rPr>
              <a:t> </a:t>
            </a:r>
            <a:r>
              <a:rPr sz="1100" spc="90" dirty="0">
                <a:solidFill>
                  <a:srgbClr val="515254"/>
                </a:solidFill>
                <a:latin typeface="+mj-lt"/>
                <a:cs typeface="Tahoma"/>
              </a:rPr>
              <a:t>B</a:t>
            </a:r>
            <a:r>
              <a:rPr sz="1100" spc="-65" dirty="0">
                <a:solidFill>
                  <a:srgbClr val="515254"/>
                </a:solidFill>
                <a:latin typeface="+mj-lt"/>
                <a:cs typeface="Tahoma"/>
              </a:rPr>
              <a:t> </a:t>
            </a:r>
            <a:r>
              <a:rPr sz="1100" spc="-10" dirty="0">
                <a:solidFill>
                  <a:srgbClr val="515254"/>
                </a:solidFill>
                <a:latin typeface="+mj-lt"/>
                <a:cs typeface="Tahoma"/>
              </a:rPr>
              <a:t>deductible</a:t>
            </a:r>
            <a:endParaRPr sz="1100">
              <a:latin typeface="+mj-lt"/>
              <a:cs typeface="Tahoma"/>
            </a:endParaRPr>
          </a:p>
        </p:txBody>
      </p:sp>
      <p:sp>
        <p:nvSpPr>
          <p:cNvPr id="30" name="object 30"/>
          <p:cNvSpPr txBox="1"/>
          <p:nvPr/>
        </p:nvSpPr>
        <p:spPr>
          <a:xfrm>
            <a:off x="590550" y="6709803"/>
            <a:ext cx="2150110" cy="182101"/>
          </a:xfrm>
          <a:prstGeom prst="rect">
            <a:avLst/>
          </a:prstGeom>
        </p:spPr>
        <p:txBody>
          <a:bodyPr vert="horz" wrap="square" lIns="0" tIns="12700" rIns="0" bIns="0" rtlCol="0">
            <a:spAutoFit/>
          </a:bodyPr>
          <a:lstStyle/>
          <a:p>
            <a:pPr marL="12700">
              <a:lnSpc>
                <a:spcPct val="100000"/>
              </a:lnSpc>
              <a:spcBef>
                <a:spcPts val="100"/>
              </a:spcBef>
            </a:pPr>
            <a:r>
              <a:rPr sz="1100" dirty="0">
                <a:solidFill>
                  <a:srgbClr val="515254"/>
                </a:solidFill>
                <a:latin typeface="+mj-lt"/>
                <a:cs typeface="Tahoma"/>
              </a:rPr>
              <a:t>Medicare</a:t>
            </a:r>
            <a:r>
              <a:rPr sz="1100" spc="-35" dirty="0">
                <a:solidFill>
                  <a:srgbClr val="515254"/>
                </a:solidFill>
                <a:latin typeface="+mj-lt"/>
                <a:cs typeface="Tahoma"/>
              </a:rPr>
              <a:t> </a:t>
            </a:r>
            <a:r>
              <a:rPr sz="1100" dirty="0">
                <a:solidFill>
                  <a:srgbClr val="515254"/>
                </a:solidFill>
                <a:latin typeface="+mj-lt"/>
                <a:cs typeface="Tahoma"/>
              </a:rPr>
              <a:t>Part</a:t>
            </a:r>
            <a:r>
              <a:rPr sz="1100" spc="-35" dirty="0">
                <a:solidFill>
                  <a:srgbClr val="515254"/>
                </a:solidFill>
                <a:latin typeface="+mj-lt"/>
                <a:cs typeface="Tahoma"/>
              </a:rPr>
              <a:t> </a:t>
            </a:r>
            <a:r>
              <a:rPr sz="1100" spc="90" dirty="0">
                <a:solidFill>
                  <a:srgbClr val="515254"/>
                </a:solidFill>
                <a:latin typeface="+mj-lt"/>
                <a:cs typeface="Tahoma"/>
              </a:rPr>
              <a:t>B</a:t>
            </a:r>
            <a:r>
              <a:rPr sz="1100" spc="-30" dirty="0">
                <a:solidFill>
                  <a:srgbClr val="515254"/>
                </a:solidFill>
                <a:latin typeface="+mj-lt"/>
                <a:cs typeface="Tahoma"/>
              </a:rPr>
              <a:t> </a:t>
            </a:r>
            <a:r>
              <a:rPr sz="1100" dirty="0">
                <a:solidFill>
                  <a:srgbClr val="515254"/>
                </a:solidFill>
                <a:latin typeface="+mj-lt"/>
                <a:cs typeface="Tahoma"/>
              </a:rPr>
              <a:t>excess</a:t>
            </a:r>
            <a:r>
              <a:rPr sz="1100" spc="-35" dirty="0">
                <a:solidFill>
                  <a:srgbClr val="515254"/>
                </a:solidFill>
                <a:latin typeface="+mj-lt"/>
                <a:cs typeface="Tahoma"/>
              </a:rPr>
              <a:t> </a:t>
            </a:r>
            <a:r>
              <a:rPr sz="1100" spc="-10" dirty="0">
                <a:solidFill>
                  <a:srgbClr val="515254"/>
                </a:solidFill>
                <a:latin typeface="+mj-lt"/>
                <a:cs typeface="Tahoma"/>
              </a:rPr>
              <a:t>charges</a:t>
            </a:r>
            <a:endParaRPr sz="1100">
              <a:latin typeface="+mj-lt"/>
              <a:cs typeface="Tahoma"/>
            </a:endParaRPr>
          </a:p>
        </p:txBody>
      </p:sp>
      <p:sp>
        <p:nvSpPr>
          <p:cNvPr id="31" name="object 31"/>
          <p:cNvSpPr txBox="1"/>
          <p:nvPr/>
        </p:nvSpPr>
        <p:spPr>
          <a:xfrm>
            <a:off x="590550" y="7280230"/>
            <a:ext cx="1674495" cy="377666"/>
          </a:xfrm>
          <a:prstGeom prst="rect">
            <a:avLst/>
          </a:prstGeom>
        </p:spPr>
        <p:txBody>
          <a:bodyPr vert="horz" wrap="square" lIns="0" tIns="26034" rIns="0" bIns="0" rtlCol="0">
            <a:spAutoFit/>
          </a:bodyPr>
          <a:lstStyle/>
          <a:p>
            <a:pPr marL="12700">
              <a:lnSpc>
                <a:spcPct val="100000"/>
              </a:lnSpc>
              <a:spcBef>
                <a:spcPts val="204"/>
              </a:spcBef>
            </a:pPr>
            <a:r>
              <a:rPr sz="1100" spc="-20" dirty="0">
                <a:solidFill>
                  <a:srgbClr val="515254"/>
                </a:solidFill>
                <a:latin typeface="+mj-lt"/>
                <a:cs typeface="Tahoma"/>
              </a:rPr>
              <a:t>Foreign</a:t>
            </a:r>
            <a:r>
              <a:rPr sz="1100" spc="-50" dirty="0">
                <a:solidFill>
                  <a:srgbClr val="515254"/>
                </a:solidFill>
                <a:latin typeface="+mj-lt"/>
                <a:cs typeface="Tahoma"/>
              </a:rPr>
              <a:t> </a:t>
            </a:r>
            <a:r>
              <a:rPr sz="1100" spc="-40" dirty="0">
                <a:solidFill>
                  <a:srgbClr val="515254"/>
                </a:solidFill>
                <a:latin typeface="+mj-lt"/>
                <a:cs typeface="Tahoma"/>
              </a:rPr>
              <a:t>travel</a:t>
            </a:r>
            <a:r>
              <a:rPr sz="1100" spc="-50" dirty="0">
                <a:solidFill>
                  <a:srgbClr val="515254"/>
                </a:solidFill>
                <a:latin typeface="+mj-lt"/>
                <a:cs typeface="Tahoma"/>
              </a:rPr>
              <a:t> </a:t>
            </a:r>
            <a:r>
              <a:rPr sz="1100" spc="-10" dirty="0">
                <a:solidFill>
                  <a:srgbClr val="515254"/>
                </a:solidFill>
                <a:latin typeface="+mj-lt"/>
                <a:cs typeface="Tahoma"/>
              </a:rPr>
              <a:t>emergency</a:t>
            </a:r>
            <a:endParaRPr sz="1100">
              <a:latin typeface="+mj-lt"/>
              <a:cs typeface="Tahoma"/>
            </a:endParaRPr>
          </a:p>
          <a:p>
            <a:pPr marL="12700">
              <a:lnSpc>
                <a:spcPct val="100000"/>
              </a:lnSpc>
              <a:spcBef>
                <a:spcPts val="100"/>
              </a:spcBef>
            </a:pPr>
            <a:r>
              <a:rPr sz="1100" i="1" spc="-114" dirty="0">
                <a:solidFill>
                  <a:srgbClr val="515254"/>
                </a:solidFill>
                <a:latin typeface="+mj-lt"/>
                <a:cs typeface="Lucida Sans"/>
              </a:rPr>
              <a:t>(up</a:t>
            </a:r>
            <a:r>
              <a:rPr sz="1100" i="1" spc="-30" dirty="0">
                <a:solidFill>
                  <a:srgbClr val="515254"/>
                </a:solidFill>
                <a:latin typeface="+mj-lt"/>
                <a:cs typeface="Lucida Sans"/>
              </a:rPr>
              <a:t> </a:t>
            </a:r>
            <a:r>
              <a:rPr sz="1100" i="1" spc="-110" dirty="0">
                <a:solidFill>
                  <a:srgbClr val="515254"/>
                </a:solidFill>
                <a:latin typeface="+mj-lt"/>
                <a:cs typeface="Lucida Sans"/>
              </a:rPr>
              <a:t>to</a:t>
            </a:r>
            <a:r>
              <a:rPr sz="1100" i="1" spc="-25" dirty="0">
                <a:solidFill>
                  <a:srgbClr val="515254"/>
                </a:solidFill>
                <a:latin typeface="+mj-lt"/>
                <a:cs typeface="Lucida Sans"/>
              </a:rPr>
              <a:t> </a:t>
            </a:r>
            <a:r>
              <a:rPr sz="1100" i="1" spc="-140" dirty="0">
                <a:solidFill>
                  <a:srgbClr val="515254"/>
                </a:solidFill>
                <a:latin typeface="+mj-lt"/>
                <a:cs typeface="Lucida Sans"/>
              </a:rPr>
              <a:t>plan</a:t>
            </a:r>
            <a:r>
              <a:rPr sz="1100" i="1" spc="-30" dirty="0">
                <a:solidFill>
                  <a:srgbClr val="515254"/>
                </a:solidFill>
                <a:latin typeface="+mj-lt"/>
                <a:cs typeface="Lucida Sans"/>
              </a:rPr>
              <a:t> </a:t>
            </a:r>
            <a:r>
              <a:rPr sz="1100" i="1" spc="-10" dirty="0">
                <a:solidFill>
                  <a:srgbClr val="515254"/>
                </a:solidFill>
                <a:latin typeface="+mj-lt"/>
                <a:cs typeface="Lucida Sans"/>
              </a:rPr>
              <a:t>limits)</a:t>
            </a:r>
            <a:endParaRPr sz="1100">
              <a:latin typeface="+mj-lt"/>
              <a:cs typeface="Lucida Sans"/>
            </a:endParaRPr>
          </a:p>
        </p:txBody>
      </p:sp>
      <p:sp>
        <p:nvSpPr>
          <p:cNvPr id="32" name="object 32"/>
          <p:cNvSpPr txBox="1"/>
          <p:nvPr/>
        </p:nvSpPr>
        <p:spPr>
          <a:xfrm>
            <a:off x="3909347" y="260238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33" name="object 33"/>
          <p:cNvSpPr txBox="1"/>
          <p:nvPr/>
        </p:nvSpPr>
        <p:spPr>
          <a:xfrm>
            <a:off x="4874496" y="260238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34" name="object 34"/>
          <p:cNvSpPr txBox="1"/>
          <p:nvPr/>
        </p:nvSpPr>
        <p:spPr>
          <a:xfrm>
            <a:off x="5839645" y="260238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35" name="object 35"/>
          <p:cNvSpPr txBox="1"/>
          <p:nvPr/>
        </p:nvSpPr>
        <p:spPr>
          <a:xfrm>
            <a:off x="6804794" y="260238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36" name="object 36"/>
          <p:cNvSpPr txBox="1"/>
          <p:nvPr/>
        </p:nvSpPr>
        <p:spPr>
          <a:xfrm>
            <a:off x="9700242" y="260238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37" name="object 37"/>
          <p:cNvSpPr txBox="1"/>
          <p:nvPr/>
        </p:nvSpPr>
        <p:spPr>
          <a:xfrm>
            <a:off x="10665391" y="260238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38" name="object 38"/>
          <p:cNvSpPr txBox="1"/>
          <p:nvPr/>
        </p:nvSpPr>
        <p:spPr>
          <a:xfrm>
            <a:off x="3908889" y="3204290"/>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39" name="object 39"/>
          <p:cNvSpPr txBox="1"/>
          <p:nvPr/>
        </p:nvSpPr>
        <p:spPr>
          <a:xfrm>
            <a:off x="4874038" y="3204290"/>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40" name="object 40"/>
          <p:cNvSpPr txBox="1"/>
          <p:nvPr/>
        </p:nvSpPr>
        <p:spPr>
          <a:xfrm>
            <a:off x="5839188" y="3204290"/>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41" name="object 41"/>
          <p:cNvSpPr txBox="1"/>
          <p:nvPr/>
        </p:nvSpPr>
        <p:spPr>
          <a:xfrm>
            <a:off x="6804337" y="3204290"/>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42" name="object 42"/>
          <p:cNvSpPr txBox="1"/>
          <p:nvPr/>
        </p:nvSpPr>
        <p:spPr>
          <a:xfrm>
            <a:off x="9699784" y="3204290"/>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43" name="object 43"/>
          <p:cNvSpPr txBox="1"/>
          <p:nvPr/>
        </p:nvSpPr>
        <p:spPr>
          <a:xfrm>
            <a:off x="3909347" y="3788394"/>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44" name="object 44"/>
          <p:cNvSpPr txBox="1"/>
          <p:nvPr/>
        </p:nvSpPr>
        <p:spPr>
          <a:xfrm>
            <a:off x="4874496" y="3788394"/>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45" name="object 45"/>
          <p:cNvSpPr txBox="1"/>
          <p:nvPr/>
        </p:nvSpPr>
        <p:spPr>
          <a:xfrm>
            <a:off x="5839645" y="3788394"/>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46" name="object 46"/>
          <p:cNvSpPr txBox="1"/>
          <p:nvPr/>
        </p:nvSpPr>
        <p:spPr>
          <a:xfrm>
            <a:off x="6804794" y="3788394"/>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47" name="object 47"/>
          <p:cNvSpPr txBox="1"/>
          <p:nvPr/>
        </p:nvSpPr>
        <p:spPr>
          <a:xfrm>
            <a:off x="9700242" y="3196964"/>
            <a:ext cx="1600835" cy="891540"/>
          </a:xfrm>
          <a:prstGeom prst="rect">
            <a:avLst/>
          </a:prstGeom>
        </p:spPr>
        <p:txBody>
          <a:bodyPr vert="horz" wrap="square" lIns="0" tIns="12700" rIns="0" bIns="0" rtlCol="0">
            <a:spAutoFit/>
          </a:bodyPr>
          <a:lstStyle/>
          <a:p>
            <a:pPr marR="116839" algn="r">
              <a:lnSpc>
                <a:spcPts val="4790"/>
              </a:lnSpc>
              <a:spcBef>
                <a:spcPts val="100"/>
              </a:spcBef>
            </a:pPr>
            <a:r>
              <a:rPr sz="4100" spc="-25" dirty="0">
                <a:solidFill>
                  <a:srgbClr val="0082CC"/>
                </a:solidFill>
                <a:latin typeface="Arial"/>
                <a:cs typeface="Arial"/>
              </a:rPr>
              <a:t>**</a:t>
            </a:r>
            <a:endParaRPr sz="4100" dirty="0">
              <a:solidFill>
                <a:srgbClr val="0082CC"/>
              </a:solidFill>
              <a:latin typeface="Arial"/>
              <a:cs typeface="Arial"/>
            </a:endParaRPr>
          </a:p>
          <a:p>
            <a:pPr marL="12700">
              <a:lnSpc>
                <a:spcPts val="2030"/>
              </a:lnSpc>
              <a:tabLst>
                <a:tab pos="977265" algn="l"/>
              </a:tabLst>
            </a:pPr>
            <a:r>
              <a:rPr sz="1800" spc="-20" dirty="0">
                <a:solidFill>
                  <a:srgbClr val="515254"/>
                </a:solidFill>
                <a:latin typeface="Arial"/>
                <a:cs typeface="Arial"/>
              </a:rPr>
              <a:t>100%</a:t>
            </a:r>
            <a:r>
              <a:rPr sz="1800" dirty="0">
                <a:solidFill>
                  <a:srgbClr val="515254"/>
                </a:solidFill>
                <a:latin typeface="Arial"/>
                <a:cs typeface="Arial"/>
              </a:rPr>
              <a:t>	</a:t>
            </a:r>
            <a:r>
              <a:rPr sz="1800" spc="-20" dirty="0">
                <a:solidFill>
                  <a:srgbClr val="515254"/>
                </a:solidFill>
                <a:latin typeface="Arial"/>
                <a:cs typeface="Arial"/>
              </a:rPr>
              <a:t>100%</a:t>
            </a:r>
            <a:endParaRPr sz="1800" dirty="0">
              <a:latin typeface="Arial"/>
              <a:cs typeface="Arial"/>
            </a:endParaRPr>
          </a:p>
        </p:txBody>
      </p:sp>
      <p:sp>
        <p:nvSpPr>
          <p:cNvPr id="48" name="object 48"/>
          <p:cNvSpPr txBox="1"/>
          <p:nvPr/>
        </p:nvSpPr>
        <p:spPr>
          <a:xfrm>
            <a:off x="3908889" y="437246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49" name="object 49"/>
          <p:cNvSpPr txBox="1"/>
          <p:nvPr/>
        </p:nvSpPr>
        <p:spPr>
          <a:xfrm>
            <a:off x="4874038" y="437246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50" name="object 50"/>
          <p:cNvSpPr txBox="1"/>
          <p:nvPr/>
        </p:nvSpPr>
        <p:spPr>
          <a:xfrm>
            <a:off x="5839188" y="437246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51" name="object 51"/>
          <p:cNvSpPr txBox="1"/>
          <p:nvPr/>
        </p:nvSpPr>
        <p:spPr>
          <a:xfrm>
            <a:off x="6804337" y="437246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52" name="object 52"/>
          <p:cNvSpPr txBox="1"/>
          <p:nvPr/>
        </p:nvSpPr>
        <p:spPr>
          <a:xfrm>
            <a:off x="9699784" y="437246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53" name="object 53"/>
          <p:cNvSpPr txBox="1"/>
          <p:nvPr/>
        </p:nvSpPr>
        <p:spPr>
          <a:xfrm>
            <a:off x="10664934" y="437246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54" name="object 54"/>
          <p:cNvSpPr txBox="1"/>
          <p:nvPr/>
        </p:nvSpPr>
        <p:spPr>
          <a:xfrm>
            <a:off x="4099085" y="4946482"/>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sp>
        <p:nvSpPr>
          <p:cNvPr id="55" name="object 55"/>
          <p:cNvSpPr txBox="1"/>
          <p:nvPr/>
        </p:nvSpPr>
        <p:spPr>
          <a:xfrm>
            <a:off x="5064234" y="4946482"/>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sp>
        <p:nvSpPr>
          <p:cNvPr id="56" name="object 56"/>
          <p:cNvSpPr txBox="1"/>
          <p:nvPr/>
        </p:nvSpPr>
        <p:spPr>
          <a:xfrm>
            <a:off x="5838731" y="4956540"/>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57" name="object 57"/>
          <p:cNvSpPr txBox="1"/>
          <p:nvPr/>
        </p:nvSpPr>
        <p:spPr>
          <a:xfrm>
            <a:off x="6803880" y="4956540"/>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58" name="object 58"/>
          <p:cNvSpPr txBox="1"/>
          <p:nvPr/>
        </p:nvSpPr>
        <p:spPr>
          <a:xfrm>
            <a:off x="9699328" y="4956540"/>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59" name="object 59"/>
          <p:cNvSpPr txBox="1"/>
          <p:nvPr/>
        </p:nvSpPr>
        <p:spPr>
          <a:xfrm>
            <a:off x="10664476" y="4956540"/>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60" name="object 60"/>
          <p:cNvSpPr txBox="1"/>
          <p:nvPr/>
        </p:nvSpPr>
        <p:spPr>
          <a:xfrm>
            <a:off x="4098627" y="5530555"/>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sp>
        <p:nvSpPr>
          <p:cNvPr id="61" name="object 61"/>
          <p:cNvSpPr txBox="1"/>
          <p:nvPr/>
        </p:nvSpPr>
        <p:spPr>
          <a:xfrm>
            <a:off x="4873124" y="5540613"/>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62" name="object 62"/>
          <p:cNvSpPr txBox="1"/>
          <p:nvPr/>
        </p:nvSpPr>
        <p:spPr>
          <a:xfrm>
            <a:off x="5838273" y="5540613"/>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63" name="object 63"/>
          <p:cNvSpPr txBox="1"/>
          <p:nvPr/>
        </p:nvSpPr>
        <p:spPr>
          <a:xfrm>
            <a:off x="6803422" y="5540613"/>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64" name="object 64"/>
          <p:cNvSpPr txBox="1"/>
          <p:nvPr/>
        </p:nvSpPr>
        <p:spPr>
          <a:xfrm>
            <a:off x="9762421" y="5540613"/>
            <a:ext cx="1537335" cy="299720"/>
          </a:xfrm>
          <a:prstGeom prst="rect">
            <a:avLst/>
          </a:prstGeom>
        </p:spPr>
        <p:txBody>
          <a:bodyPr vert="horz" wrap="square" lIns="0" tIns="12700" rIns="0" bIns="0" rtlCol="0">
            <a:spAutoFit/>
          </a:bodyPr>
          <a:lstStyle/>
          <a:p>
            <a:pPr marL="12700">
              <a:lnSpc>
                <a:spcPct val="100000"/>
              </a:lnSpc>
              <a:spcBef>
                <a:spcPts val="100"/>
              </a:spcBef>
              <a:tabLst>
                <a:tab pos="913765" algn="l"/>
              </a:tabLst>
            </a:pPr>
            <a:r>
              <a:rPr sz="1800" b="1" spc="35" dirty="0">
                <a:solidFill>
                  <a:srgbClr val="0082CC"/>
                </a:solidFill>
                <a:latin typeface="Arial"/>
                <a:cs typeface="Arial"/>
              </a:rPr>
              <a:t>50%</a:t>
            </a:r>
            <a:r>
              <a:rPr sz="1800" dirty="0">
                <a:solidFill>
                  <a:srgbClr val="A1313A"/>
                </a:solidFill>
                <a:latin typeface="Arial"/>
                <a:cs typeface="Arial"/>
              </a:rPr>
              <a:t>	</a:t>
            </a:r>
            <a:r>
              <a:rPr sz="1800" spc="-20" dirty="0">
                <a:solidFill>
                  <a:srgbClr val="515254"/>
                </a:solidFill>
                <a:latin typeface="Arial"/>
                <a:cs typeface="Arial"/>
              </a:rPr>
              <a:t>100%</a:t>
            </a:r>
            <a:endParaRPr sz="1800" dirty="0">
              <a:latin typeface="Arial"/>
              <a:cs typeface="Arial"/>
            </a:endParaRPr>
          </a:p>
        </p:txBody>
      </p:sp>
      <p:sp>
        <p:nvSpPr>
          <p:cNvPr id="65" name="object 65"/>
          <p:cNvSpPr txBox="1"/>
          <p:nvPr/>
        </p:nvSpPr>
        <p:spPr>
          <a:xfrm>
            <a:off x="4098170" y="6114628"/>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sp>
        <p:nvSpPr>
          <p:cNvPr id="66" name="object 66"/>
          <p:cNvSpPr txBox="1"/>
          <p:nvPr/>
        </p:nvSpPr>
        <p:spPr>
          <a:xfrm>
            <a:off x="5063320" y="6114628"/>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sp>
        <p:nvSpPr>
          <p:cNvPr id="67" name="object 67"/>
          <p:cNvSpPr txBox="1"/>
          <p:nvPr/>
        </p:nvSpPr>
        <p:spPr>
          <a:xfrm>
            <a:off x="6993618" y="6114628"/>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sp>
        <p:nvSpPr>
          <p:cNvPr id="68" name="object 68"/>
          <p:cNvSpPr txBox="1"/>
          <p:nvPr/>
        </p:nvSpPr>
        <p:spPr>
          <a:xfrm>
            <a:off x="9889066" y="6114628"/>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sp>
        <p:nvSpPr>
          <p:cNvPr id="69" name="object 69"/>
          <p:cNvSpPr txBox="1"/>
          <p:nvPr/>
        </p:nvSpPr>
        <p:spPr>
          <a:xfrm>
            <a:off x="10854214" y="6114628"/>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sp>
        <p:nvSpPr>
          <p:cNvPr id="70" name="object 70"/>
          <p:cNvSpPr txBox="1"/>
          <p:nvPr/>
        </p:nvSpPr>
        <p:spPr>
          <a:xfrm>
            <a:off x="4097713" y="6698701"/>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sp>
        <p:nvSpPr>
          <p:cNvPr id="71" name="object 71"/>
          <p:cNvSpPr txBox="1"/>
          <p:nvPr/>
        </p:nvSpPr>
        <p:spPr>
          <a:xfrm>
            <a:off x="5062862" y="6698701"/>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sp>
        <p:nvSpPr>
          <p:cNvPr id="72" name="object 72"/>
          <p:cNvSpPr txBox="1"/>
          <p:nvPr/>
        </p:nvSpPr>
        <p:spPr>
          <a:xfrm>
            <a:off x="6028011" y="6698701"/>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sp>
        <p:nvSpPr>
          <p:cNvPr id="73" name="object 73"/>
          <p:cNvSpPr txBox="1"/>
          <p:nvPr/>
        </p:nvSpPr>
        <p:spPr>
          <a:xfrm>
            <a:off x="6802508" y="6708759"/>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515254"/>
                </a:solidFill>
                <a:latin typeface="Arial"/>
                <a:cs typeface="Arial"/>
              </a:rPr>
              <a:t>100%</a:t>
            </a:r>
            <a:endParaRPr sz="1800">
              <a:latin typeface="Arial"/>
              <a:cs typeface="Arial"/>
            </a:endParaRPr>
          </a:p>
        </p:txBody>
      </p:sp>
      <p:sp>
        <p:nvSpPr>
          <p:cNvPr id="74" name="object 74"/>
          <p:cNvSpPr txBox="1"/>
          <p:nvPr/>
        </p:nvSpPr>
        <p:spPr>
          <a:xfrm>
            <a:off x="4097484" y="7292832"/>
            <a:ext cx="3276600" cy="299720"/>
          </a:xfrm>
          <a:prstGeom prst="rect">
            <a:avLst/>
          </a:prstGeom>
        </p:spPr>
        <p:txBody>
          <a:bodyPr vert="horz" wrap="square" lIns="0" tIns="12700" rIns="0" bIns="0" rtlCol="0">
            <a:spAutoFit/>
          </a:bodyPr>
          <a:lstStyle/>
          <a:p>
            <a:pPr marL="12700">
              <a:lnSpc>
                <a:spcPct val="100000"/>
              </a:lnSpc>
              <a:spcBef>
                <a:spcPts val="100"/>
              </a:spcBef>
              <a:tabLst>
                <a:tab pos="977265" algn="l"/>
                <a:tab pos="1815464" algn="l"/>
                <a:tab pos="2780665" algn="l"/>
              </a:tabLst>
            </a:pPr>
            <a:r>
              <a:rPr sz="2700" spc="-75" baseline="3086" dirty="0">
                <a:solidFill>
                  <a:srgbClr val="515254"/>
                </a:solidFill>
                <a:latin typeface="Arial"/>
                <a:cs typeface="Arial"/>
              </a:rPr>
              <a:t>—</a:t>
            </a:r>
            <a:r>
              <a:rPr sz="2700" baseline="3086" dirty="0">
                <a:solidFill>
                  <a:srgbClr val="515254"/>
                </a:solidFill>
                <a:latin typeface="Arial"/>
                <a:cs typeface="Arial"/>
              </a:rPr>
              <a:t>	</a:t>
            </a:r>
            <a:r>
              <a:rPr sz="2700" spc="-75" baseline="3086" dirty="0">
                <a:solidFill>
                  <a:srgbClr val="515254"/>
                </a:solidFill>
                <a:latin typeface="Arial"/>
                <a:cs typeface="Arial"/>
              </a:rPr>
              <a:t>—</a:t>
            </a:r>
            <a:r>
              <a:rPr sz="2700" baseline="3086" dirty="0">
                <a:solidFill>
                  <a:srgbClr val="515254"/>
                </a:solidFill>
                <a:latin typeface="Arial"/>
                <a:cs typeface="Arial"/>
              </a:rPr>
              <a:t>	</a:t>
            </a:r>
            <a:r>
              <a:rPr sz="1800" spc="35" dirty="0">
                <a:solidFill>
                  <a:srgbClr val="515254"/>
                </a:solidFill>
                <a:latin typeface="Arial"/>
                <a:cs typeface="Arial"/>
              </a:rPr>
              <a:t>80%</a:t>
            </a:r>
            <a:r>
              <a:rPr sz="1800" dirty="0">
                <a:solidFill>
                  <a:srgbClr val="515254"/>
                </a:solidFill>
                <a:latin typeface="Arial"/>
                <a:cs typeface="Arial"/>
              </a:rPr>
              <a:t>	</a:t>
            </a:r>
            <a:r>
              <a:rPr sz="1800" spc="35" dirty="0">
                <a:solidFill>
                  <a:srgbClr val="515254"/>
                </a:solidFill>
                <a:latin typeface="Arial"/>
                <a:cs typeface="Arial"/>
              </a:rPr>
              <a:t>80%</a:t>
            </a:r>
            <a:endParaRPr sz="1800">
              <a:latin typeface="Arial"/>
              <a:cs typeface="Arial"/>
            </a:endParaRPr>
          </a:p>
        </p:txBody>
      </p:sp>
      <p:sp>
        <p:nvSpPr>
          <p:cNvPr id="75" name="object 75"/>
          <p:cNvSpPr txBox="1"/>
          <p:nvPr/>
        </p:nvSpPr>
        <p:spPr>
          <a:xfrm>
            <a:off x="9761507" y="7292832"/>
            <a:ext cx="1473835" cy="299720"/>
          </a:xfrm>
          <a:prstGeom prst="rect">
            <a:avLst/>
          </a:prstGeom>
        </p:spPr>
        <p:txBody>
          <a:bodyPr vert="horz" wrap="square" lIns="0" tIns="12700" rIns="0" bIns="0" rtlCol="0">
            <a:spAutoFit/>
          </a:bodyPr>
          <a:lstStyle/>
          <a:p>
            <a:pPr marL="12700">
              <a:lnSpc>
                <a:spcPct val="100000"/>
              </a:lnSpc>
              <a:spcBef>
                <a:spcPts val="100"/>
              </a:spcBef>
              <a:tabLst>
                <a:tab pos="977265" algn="l"/>
              </a:tabLst>
            </a:pPr>
            <a:r>
              <a:rPr sz="1800" spc="35" dirty="0">
                <a:solidFill>
                  <a:srgbClr val="515254"/>
                </a:solidFill>
                <a:latin typeface="Arial"/>
                <a:cs typeface="Arial"/>
              </a:rPr>
              <a:t>80%</a:t>
            </a:r>
            <a:r>
              <a:rPr sz="1800" dirty="0">
                <a:solidFill>
                  <a:srgbClr val="515254"/>
                </a:solidFill>
                <a:latin typeface="Arial"/>
                <a:cs typeface="Arial"/>
              </a:rPr>
              <a:t>	</a:t>
            </a:r>
            <a:r>
              <a:rPr sz="1800" spc="35" dirty="0">
                <a:solidFill>
                  <a:srgbClr val="515254"/>
                </a:solidFill>
                <a:latin typeface="Arial"/>
                <a:cs typeface="Arial"/>
              </a:rPr>
              <a:t>80%</a:t>
            </a:r>
            <a:endParaRPr sz="1800">
              <a:latin typeface="Arial"/>
              <a:cs typeface="Arial"/>
            </a:endParaRPr>
          </a:p>
        </p:txBody>
      </p:sp>
      <p:sp>
        <p:nvSpPr>
          <p:cNvPr id="76" name="object 76"/>
          <p:cNvSpPr txBox="1"/>
          <p:nvPr/>
        </p:nvSpPr>
        <p:spPr>
          <a:xfrm>
            <a:off x="13707295" y="2451076"/>
            <a:ext cx="2082041" cy="3313086"/>
          </a:xfrm>
          <a:prstGeom prst="rect">
            <a:avLst/>
          </a:prstGeom>
        </p:spPr>
        <p:txBody>
          <a:bodyPr vert="horz" wrap="square" lIns="0" tIns="12700" rIns="0" bIns="0" rtlCol="0">
            <a:spAutoFit/>
          </a:bodyPr>
          <a:lstStyle/>
          <a:p>
            <a:pPr marL="12700" marR="5080">
              <a:lnSpc>
                <a:spcPct val="124300"/>
              </a:lnSpc>
              <a:spcBef>
                <a:spcPts val="100"/>
              </a:spcBef>
            </a:pPr>
            <a:r>
              <a:rPr lang="en-US" sz="1400" spc="-25" dirty="0">
                <a:solidFill>
                  <a:srgbClr val="062F6E"/>
                </a:solidFill>
                <a:cs typeface="Tahoma"/>
              </a:rPr>
              <a:t>*Plans C and F are only available for Medicare beneficiaries who become eligible for Medicare prior to January 1, 2020.</a:t>
            </a:r>
          </a:p>
          <a:p>
            <a:pPr marL="12700" marR="5080">
              <a:spcBef>
                <a:spcPts val="100"/>
              </a:spcBef>
            </a:pPr>
            <a:endParaRPr lang="en-US" sz="1400" spc="-10" dirty="0">
              <a:solidFill>
                <a:srgbClr val="062F6E"/>
              </a:solidFill>
              <a:latin typeface="+mj-lt"/>
              <a:cs typeface="Tahoma"/>
            </a:endParaRPr>
          </a:p>
          <a:p>
            <a:pPr marL="12700" marR="5080">
              <a:spcBef>
                <a:spcPts val="100"/>
              </a:spcBef>
            </a:pPr>
            <a:r>
              <a:rPr lang="en-US" sz="1400" b="1" spc="-60" dirty="0">
                <a:solidFill>
                  <a:srgbClr val="062F6E"/>
                </a:solidFill>
                <a:cs typeface="Arial"/>
              </a:rPr>
              <a:t>**</a:t>
            </a:r>
            <a:r>
              <a:rPr lang="en-US" sz="1400" spc="-60" dirty="0">
                <a:solidFill>
                  <a:srgbClr val="062F6E"/>
                </a:solidFill>
                <a:cs typeface="Tahoma"/>
              </a:rPr>
              <a:t>Plan</a:t>
            </a:r>
            <a:r>
              <a:rPr lang="en-US" sz="1400" spc="-150" dirty="0">
                <a:solidFill>
                  <a:srgbClr val="062F6E"/>
                </a:solidFill>
                <a:cs typeface="Tahoma"/>
              </a:rPr>
              <a:t> </a:t>
            </a:r>
            <a:r>
              <a:rPr lang="en-US" sz="1400" dirty="0">
                <a:solidFill>
                  <a:srgbClr val="062F6E"/>
                </a:solidFill>
                <a:cs typeface="Tahoma"/>
              </a:rPr>
              <a:t>N</a:t>
            </a:r>
            <a:r>
              <a:rPr lang="en-US" sz="1400" spc="-150" dirty="0">
                <a:solidFill>
                  <a:srgbClr val="062F6E"/>
                </a:solidFill>
                <a:cs typeface="Tahoma"/>
              </a:rPr>
              <a:t> </a:t>
            </a:r>
            <a:r>
              <a:rPr lang="en-US" sz="1400" spc="-60" dirty="0">
                <a:solidFill>
                  <a:srgbClr val="062F6E"/>
                </a:solidFill>
                <a:cs typeface="Tahoma"/>
              </a:rPr>
              <a:t>pays</a:t>
            </a:r>
            <a:r>
              <a:rPr lang="en-US" sz="1400" spc="-120" dirty="0">
                <a:solidFill>
                  <a:srgbClr val="062F6E"/>
                </a:solidFill>
                <a:cs typeface="Tahoma"/>
              </a:rPr>
              <a:t> </a:t>
            </a:r>
            <a:r>
              <a:rPr lang="en-US" sz="1400" spc="-65" dirty="0">
                <a:solidFill>
                  <a:srgbClr val="062F6E"/>
                </a:solidFill>
                <a:cs typeface="Tahoma"/>
              </a:rPr>
              <a:t>100%</a:t>
            </a:r>
            <a:r>
              <a:rPr lang="en-US" sz="1400" spc="-100" dirty="0">
                <a:solidFill>
                  <a:srgbClr val="062F6E"/>
                </a:solidFill>
                <a:cs typeface="Tahoma"/>
              </a:rPr>
              <a:t> </a:t>
            </a:r>
            <a:r>
              <a:rPr lang="en-US" sz="1400" spc="-60" dirty="0">
                <a:solidFill>
                  <a:srgbClr val="062F6E"/>
                </a:solidFill>
                <a:cs typeface="Tahoma"/>
              </a:rPr>
              <a:t>of</a:t>
            </a:r>
            <a:r>
              <a:rPr lang="en-US" sz="1400" spc="-100" dirty="0">
                <a:solidFill>
                  <a:srgbClr val="062F6E"/>
                </a:solidFill>
                <a:cs typeface="Tahoma"/>
              </a:rPr>
              <a:t> </a:t>
            </a:r>
            <a:r>
              <a:rPr lang="en-US" sz="1400" spc="-45" dirty="0">
                <a:solidFill>
                  <a:srgbClr val="062F6E"/>
                </a:solidFill>
                <a:cs typeface="Tahoma"/>
              </a:rPr>
              <a:t>Part</a:t>
            </a:r>
            <a:r>
              <a:rPr lang="en-US" sz="1400" spc="-100" dirty="0">
                <a:solidFill>
                  <a:srgbClr val="062F6E"/>
                </a:solidFill>
                <a:cs typeface="Tahoma"/>
              </a:rPr>
              <a:t> </a:t>
            </a:r>
            <a:r>
              <a:rPr lang="en-US" sz="1400" spc="80" dirty="0">
                <a:solidFill>
                  <a:srgbClr val="062F6E"/>
                </a:solidFill>
                <a:cs typeface="Tahoma"/>
              </a:rPr>
              <a:t>B</a:t>
            </a:r>
            <a:r>
              <a:rPr lang="en-US" sz="1400" spc="-100" dirty="0">
                <a:solidFill>
                  <a:srgbClr val="062F6E"/>
                </a:solidFill>
                <a:cs typeface="Tahoma"/>
              </a:rPr>
              <a:t> </a:t>
            </a:r>
            <a:r>
              <a:rPr lang="en-US" sz="1400" spc="-25" dirty="0">
                <a:solidFill>
                  <a:srgbClr val="062F6E"/>
                </a:solidFill>
                <a:cs typeface="Tahoma"/>
              </a:rPr>
              <a:t>co- </a:t>
            </a:r>
            <a:r>
              <a:rPr lang="en-US" sz="1400" spc="-30" dirty="0">
                <a:solidFill>
                  <a:srgbClr val="062F6E"/>
                </a:solidFill>
                <a:cs typeface="Tahoma"/>
              </a:rPr>
              <a:t>insurance,</a:t>
            </a:r>
            <a:r>
              <a:rPr lang="en-US" sz="1400" spc="-70" dirty="0">
                <a:solidFill>
                  <a:srgbClr val="062F6E"/>
                </a:solidFill>
                <a:cs typeface="Tahoma"/>
              </a:rPr>
              <a:t> </a:t>
            </a:r>
            <a:r>
              <a:rPr lang="en-US" sz="1400" spc="-10" dirty="0">
                <a:solidFill>
                  <a:srgbClr val="062F6E"/>
                </a:solidFill>
                <a:cs typeface="Tahoma"/>
              </a:rPr>
              <a:t>except</a:t>
            </a:r>
            <a:r>
              <a:rPr lang="en-US" sz="1400" spc="-20" dirty="0">
                <a:solidFill>
                  <a:srgbClr val="062F6E"/>
                </a:solidFill>
                <a:cs typeface="Tahoma"/>
              </a:rPr>
              <a:t> </a:t>
            </a:r>
            <a:r>
              <a:rPr lang="en-US" sz="1400" spc="-40" dirty="0">
                <a:solidFill>
                  <a:srgbClr val="062F6E"/>
                </a:solidFill>
                <a:cs typeface="Tahoma"/>
              </a:rPr>
              <a:t>for</a:t>
            </a:r>
            <a:r>
              <a:rPr lang="en-US" sz="1400" spc="-20" dirty="0">
                <a:solidFill>
                  <a:srgbClr val="062F6E"/>
                </a:solidFill>
                <a:cs typeface="Tahoma"/>
              </a:rPr>
              <a:t> </a:t>
            </a:r>
            <a:r>
              <a:rPr lang="en-US" sz="1400" dirty="0">
                <a:solidFill>
                  <a:srgbClr val="062F6E"/>
                </a:solidFill>
                <a:cs typeface="Tahoma"/>
              </a:rPr>
              <a:t>a</a:t>
            </a:r>
            <a:r>
              <a:rPr lang="en-US" sz="1400" spc="-25" dirty="0">
                <a:solidFill>
                  <a:srgbClr val="062F6E"/>
                </a:solidFill>
                <a:cs typeface="Tahoma"/>
              </a:rPr>
              <a:t> </a:t>
            </a:r>
            <a:r>
              <a:rPr lang="en-US" sz="1400" spc="-10" dirty="0">
                <a:solidFill>
                  <a:srgbClr val="062F6E"/>
                </a:solidFill>
                <a:cs typeface="Tahoma"/>
              </a:rPr>
              <a:t>copayment </a:t>
            </a:r>
            <a:r>
              <a:rPr lang="en-US" sz="1400" spc="-20" dirty="0">
                <a:solidFill>
                  <a:srgbClr val="062F6E"/>
                </a:solidFill>
                <a:cs typeface="Tahoma"/>
              </a:rPr>
              <a:t>of</a:t>
            </a:r>
            <a:r>
              <a:rPr lang="en-US" sz="1400" spc="-15" dirty="0">
                <a:solidFill>
                  <a:srgbClr val="062F6E"/>
                </a:solidFill>
                <a:cs typeface="Tahoma"/>
              </a:rPr>
              <a:t> </a:t>
            </a:r>
            <a:r>
              <a:rPr lang="en-US" sz="1400" b="1" spc="-10" dirty="0">
                <a:solidFill>
                  <a:srgbClr val="0082CC"/>
                </a:solidFill>
                <a:cs typeface="Tahoma"/>
              </a:rPr>
              <a:t>up</a:t>
            </a:r>
            <a:r>
              <a:rPr lang="en-US" sz="1400" b="1" spc="-60" dirty="0">
                <a:solidFill>
                  <a:srgbClr val="0082CC"/>
                </a:solidFill>
                <a:cs typeface="Tahoma"/>
              </a:rPr>
              <a:t> </a:t>
            </a:r>
            <a:r>
              <a:rPr lang="en-US" sz="1400" b="1" spc="-35" dirty="0">
                <a:solidFill>
                  <a:srgbClr val="0082CC"/>
                </a:solidFill>
                <a:cs typeface="Tahoma"/>
              </a:rPr>
              <a:t>to</a:t>
            </a:r>
            <a:r>
              <a:rPr lang="en-US" sz="1400" b="1" spc="-65" dirty="0">
                <a:solidFill>
                  <a:srgbClr val="0082CC"/>
                </a:solidFill>
                <a:cs typeface="Tahoma"/>
              </a:rPr>
              <a:t> </a:t>
            </a:r>
            <a:r>
              <a:rPr lang="en-US" sz="1400" b="1" spc="-50" dirty="0">
                <a:solidFill>
                  <a:srgbClr val="0082CC"/>
                </a:solidFill>
                <a:cs typeface="Tahoma"/>
              </a:rPr>
              <a:t>$20</a:t>
            </a:r>
            <a:r>
              <a:rPr lang="en-US" sz="1400" b="1" spc="-155" dirty="0">
                <a:solidFill>
                  <a:srgbClr val="0082CC"/>
                </a:solidFill>
                <a:cs typeface="Tahoma"/>
              </a:rPr>
              <a:t> </a:t>
            </a:r>
            <a:r>
              <a:rPr lang="en-US" sz="1400" b="1" spc="-90" dirty="0">
                <a:solidFill>
                  <a:srgbClr val="0082CC"/>
                </a:solidFill>
                <a:cs typeface="Tahoma"/>
              </a:rPr>
              <a:t>for</a:t>
            </a:r>
            <a:r>
              <a:rPr lang="en-US" sz="1400" b="1" spc="-150" dirty="0">
                <a:solidFill>
                  <a:srgbClr val="0082CC"/>
                </a:solidFill>
                <a:cs typeface="Tahoma"/>
              </a:rPr>
              <a:t> </a:t>
            </a:r>
            <a:r>
              <a:rPr lang="en-US" sz="1400" b="1" spc="-45" dirty="0">
                <a:solidFill>
                  <a:srgbClr val="0082CC"/>
                </a:solidFill>
                <a:cs typeface="Tahoma"/>
              </a:rPr>
              <a:t>some</a:t>
            </a:r>
            <a:r>
              <a:rPr lang="en-US" sz="1400" b="1" spc="-65" dirty="0">
                <a:solidFill>
                  <a:srgbClr val="0082CC"/>
                </a:solidFill>
                <a:cs typeface="Tahoma"/>
              </a:rPr>
              <a:t> </a:t>
            </a:r>
            <a:r>
              <a:rPr lang="en-US" sz="1400" b="1" spc="-45" dirty="0">
                <a:solidFill>
                  <a:srgbClr val="0082CC"/>
                </a:solidFill>
                <a:cs typeface="Tahoma"/>
              </a:rPr>
              <a:t>office</a:t>
            </a:r>
            <a:r>
              <a:rPr lang="en-US" sz="1400" b="1" spc="-60" dirty="0">
                <a:solidFill>
                  <a:srgbClr val="0082CC"/>
                </a:solidFill>
                <a:cs typeface="Tahoma"/>
              </a:rPr>
              <a:t> </a:t>
            </a:r>
            <a:r>
              <a:rPr lang="en-US" sz="1400" b="1" spc="-45" dirty="0">
                <a:solidFill>
                  <a:srgbClr val="0082CC"/>
                </a:solidFill>
                <a:cs typeface="Tahoma"/>
              </a:rPr>
              <a:t>visits</a:t>
            </a:r>
            <a:r>
              <a:rPr lang="en-US" sz="1400" spc="-35" dirty="0">
                <a:solidFill>
                  <a:srgbClr val="0082CC"/>
                </a:solidFill>
                <a:cs typeface="Tahoma"/>
              </a:rPr>
              <a:t> </a:t>
            </a:r>
            <a:r>
              <a:rPr lang="en-US" sz="1400" spc="-25" dirty="0">
                <a:solidFill>
                  <a:srgbClr val="062F6E"/>
                </a:solidFill>
                <a:cs typeface="Tahoma"/>
              </a:rPr>
              <a:t>and</a:t>
            </a:r>
            <a:r>
              <a:rPr lang="en-US" sz="1400" spc="-25" dirty="0">
                <a:solidFill>
                  <a:srgbClr val="25408F"/>
                </a:solidFill>
                <a:cs typeface="Tahoma"/>
              </a:rPr>
              <a:t> </a:t>
            </a:r>
            <a:r>
              <a:rPr lang="en-US" sz="1400" b="1" dirty="0">
                <a:solidFill>
                  <a:srgbClr val="0082CC"/>
                </a:solidFill>
                <a:cs typeface="Tahoma"/>
              </a:rPr>
              <a:t>up</a:t>
            </a:r>
            <a:r>
              <a:rPr lang="en-US" sz="1400" b="1" spc="-30" dirty="0">
                <a:solidFill>
                  <a:srgbClr val="0082CC"/>
                </a:solidFill>
                <a:cs typeface="Tahoma"/>
              </a:rPr>
              <a:t> </a:t>
            </a:r>
            <a:r>
              <a:rPr lang="en-US" sz="1400" b="1" dirty="0">
                <a:solidFill>
                  <a:srgbClr val="0082CC"/>
                </a:solidFill>
                <a:cs typeface="Tahoma"/>
              </a:rPr>
              <a:t>to</a:t>
            </a:r>
            <a:r>
              <a:rPr lang="en-US" sz="1400" b="1" spc="-30" dirty="0">
                <a:solidFill>
                  <a:srgbClr val="0082CC"/>
                </a:solidFill>
                <a:cs typeface="Tahoma"/>
              </a:rPr>
              <a:t> </a:t>
            </a:r>
            <a:r>
              <a:rPr lang="en-US" sz="1400" b="1" dirty="0">
                <a:solidFill>
                  <a:srgbClr val="0082CC"/>
                </a:solidFill>
                <a:cs typeface="Tahoma"/>
              </a:rPr>
              <a:t>$50</a:t>
            </a:r>
            <a:r>
              <a:rPr lang="en-US" sz="1400" b="1" spc="-45" dirty="0">
                <a:solidFill>
                  <a:srgbClr val="0082CC"/>
                </a:solidFill>
                <a:cs typeface="Tahoma"/>
              </a:rPr>
              <a:t> </a:t>
            </a:r>
            <a:r>
              <a:rPr lang="en-US" sz="1400" b="1" spc="-35" dirty="0">
                <a:solidFill>
                  <a:srgbClr val="0082CC"/>
                </a:solidFill>
                <a:cs typeface="Tahoma"/>
              </a:rPr>
              <a:t>copayment</a:t>
            </a:r>
            <a:r>
              <a:rPr lang="en-US" sz="1400" b="1" spc="-75" dirty="0">
                <a:solidFill>
                  <a:srgbClr val="0082CC"/>
                </a:solidFill>
                <a:cs typeface="Tahoma"/>
              </a:rPr>
              <a:t> </a:t>
            </a:r>
            <a:r>
              <a:rPr lang="en-US" sz="1400" b="1" spc="-55" dirty="0">
                <a:solidFill>
                  <a:srgbClr val="0082CC"/>
                </a:solidFill>
                <a:cs typeface="Tahoma"/>
              </a:rPr>
              <a:t>for</a:t>
            </a:r>
            <a:r>
              <a:rPr lang="en-US" sz="1400" b="1" spc="-30" dirty="0">
                <a:solidFill>
                  <a:srgbClr val="0082CC"/>
                </a:solidFill>
                <a:cs typeface="Tahoma"/>
              </a:rPr>
              <a:t> </a:t>
            </a:r>
            <a:r>
              <a:rPr lang="en-US" sz="1400" b="1" spc="-10" dirty="0">
                <a:solidFill>
                  <a:srgbClr val="0082CC"/>
                </a:solidFill>
                <a:cs typeface="Tahoma"/>
              </a:rPr>
              <a:t>emergency</a:t>
            </a:r>
            <a:r>
              <a:rPr lang="en-US" sz="1400" b="1" dirty="0">
                <a:solidFill>
                  <a:srgbClr val="0082CC"/>
                </a:solidFill>
                <a:cs typeface="Tahoma"/>
              </a:rPr>
              <a:t> </a:t>
            </a:r>
            <a:r>
              <a:rPr lang="en-US" sz="1400" b="1" spc="-25" dirty="0">
                <a:solidFill>
                  <a:srgbClr val="0082CC"/>
                </a:solidFill>
                <a:cs typeface="Tahoma"/>
              </a:rPr>
              <a:t>room</a:t>
            </a:r>
            <a:r>
              <a:rPr lang="en-US" sz="1400" b="1" spc="-30" dirty="0">
                <a:solidFill>
                  <a:srgbClr val="0082CC"/>
                </a:solidFill>
                <a:cs typeface="Tahoma"/>
              </a:rPr>
              <a:t> </a:t>
            </a:r>
            <a:r>
              <a:rPr lang="en-US" sz="1400" b="1" spc="-20" dirty="0">
                <a:solidFill>
                  <a:srgbClr val="0082CC"/>
                </a:solidFill>
                <a:cs typeface="Tahoma"/>
              </a:rPr>
              <a:t>visits</a:t>
            </a:r>
            <a:r>
              <a:rPr lang="en-US" sz="1400" b="1" spc="-30" dirty="0">
                <a:solidFill>
                  <a:srgbClr val="0082CC"/>
                </a:solidFill>
                <a:cs typeface="Tahoma"/>
              </a:rPr>
              <a:t> </a:t>
            </a:r>
            <a:r>
              <a:rPr lang="en-US" sz="1400" spc="-25" dirty="0">
                <a:solidFill>
                  <a:srgbClr val="062F6E"/>
                </a:solidFill>
                <a:cs typeface="Tahoma"/>
              </a:rPr>
              <a:t>that</a:t>
            </a:r>
            <a:r>
              <a:rPr lang="en-US" sz="1400" spc="-50" dirty="0">
                <a:solidFill>
                  <a:srgbClr val="062F6E"/>
                </a:solidFill>
                <a:cs typeface="Tahoma"/>
              </a:rPr>
              <a:t> </a:t>
            </a:r>
            <a:r>
              <a:rPr lang="en-US" sz="1400" dirty="0">
                <a:solidFill>
                  <a:srgbClr val="062F6E"/>
                </a:solidFill>
                <a:cs typeface="Tahoma"/>
              </a:rPr>
              <a:t>don’t</a:t>
            </a:r>
            <a:r>
              <a:rPr lang="en-US" sz="1400" spc="-45" dirty="0">
                <a:solidFill>
                  <a:srgbClr val="062F6E"/>
                </a:solidFill>
                <a:cs typeface="Tahoma"/>
              </a:rPr>
              <a:t> </a:t>
            </a:r>
            <a:r>
              <a:rPr lang="en-US" sz="1400" spc="-25" dirty="0">
                <a:solidFill>
                  <a:srgbClr val="062F6E"/>
                </a:solidFill>
                <a:cs typeface="Tahoma"/>
              </a:rPr>
              <a:t>result</a:t>
            </a:r>
            <a:r>
              <a:rPr lang="en-US" sz="1400" spc="-50" dirty="0">
                <a:solidFill>
                  <a:srgbClr val="062F6E"/>
                </a:solidFill>
                <a:cs typeface="Tahoma"/>
              </a:rPr>
              <a:t> </a:t>
            </a:r>
            <a:r>
              <a:rPr lang="en-US" sz="1400" spc="-35" dirty="0">
                <a:solidFill>
                  <a:srgbClr val="062F6E"/>
                </a:solidFill>
                <a:cs typeface="Tahoma"/>
              </a:rPr>
              <a:t>in</a:t>
            </a:r>
            <a:r>
              <a:rPr lang="en-US" sz="1400" spc="-50" dirty="0">
                <a:solidFill>
                  <a:srgbClr val="062F6E"/>
                </a:solidFill>
                <a:cs typeface="Tahoma"/>
              </a:rPr>
              <a:t> </a:t>
            </a:r>
            <a:r>
              <a:rPr lang="en-US" sz="1400" spc="-25" dirty="0">
                <a:solidFill>
                  <a:srgbClr val="062F6E"/>
                </a:solidFill>
                <a:cs typeface="Tahoma"/>
              </a:rPr>
              <a:t>an </a:t>
            </a:r>
            <a:r>
              <a:rPr lang="en-US" sz="1400" spc="-30" dirty="0">
                <a:solidFill>
                  <a:srgbClr val="062F6E"/>
                </a:solidFill>
                <a:cs typeface="Tahoma"/>
              </a:rPr>
              <a:t>inpatient</a:t>
            </a:r>
            <a:r>
              <a:rPr lang="en-US" sz="1400" spc="-25" dirty="0">
                <a:solidFill>
                  <a:srgbClr val="062F6E"/>
                </a:solidFill>
                <a:cs typeface="Tahoma"/>
              </a:rPr>
              <a:t> </a:t>
            </a:r>
            <a:r>
              <a:rPr lang="en-US" sz="1400" spc="-10" dirty="0">
                <a:solidFill>
                  <a:srgbClr val="062F6E"/>
                </a:solidFill>
                <a:cs typeface="Tahoma"/>
              </a:rPr>
              <a:t>admission.</a:t>
            </a:r>
            <a:endParaRPr lang="en-US" sz="1400" dirty="0">
              <a:solidFill>
                <a:srgbClr val="062F6E"/>
              </a:solidFill>
              <a:cs typeface="Tahoma"/>
            </a:endParaRPr>
          </a:p>
        </p:txBody>
      </p:sp>
      <p:sp>
        <p:nvSpPr>
          <p:cNvPr id="78" name="object 78"/>
          <p:cNvSpPr txBox="1"/>
          <p:nvPr/>
        </p:nvSpPr>
        <p:spPr>
          <a:xfrm>
            <a:off x="9641357" y="7829564"/>
            <a:ext cx="1715135" cy="561340"/>
          </a:xfrm>
          <a:prstGeom prst="rect">
            <a:avLst/>
          </a:prstGeom>
          <a:solidFill>
            <a:srgbClr val="0082CC"/>
          </a:solidFill>
          <a:ln>
            <a:solidFill>
              <a:srgbClr val="0082CC"/>
            </a:solidFill>
          </a:ln>
        </p:spPr>
        <p:txBody>
          <a:bodyPr vert="horz" wrap="square" lIns="0" tIns="41275" rIns="0" bIns="0" rtlCol="0">
            <a:spAutoFit/>
          </a:bodyPr>
          <a:lstStyle/>
          <a:p>
            <a:pPr marL="71120" marR="29209" indent="-38100">
              <a:lnSpc>
                <a:spcPct val="112799"/>
              </a:lnSpc>
              <a:spcBef>
                <a:spcPts val="325"/>
              </a:spcBef>
            </a:pPr>
            <a:r>
              <a:rPr sz="1300" spc="-25" dirty="0">
                <a:solidFill>
                  <a:srgbClr val="FFFFFF"/>
                </a:solidFill>
                <a:latin typeface="Arial"/>
                <a:cs typeface="Arial"/>
              </a:rPr>
              <a:t>Guarantee</a:t>
            </a:r>
            <a:r>
              <a:rPr sz="1300" spc="-40" dirty="0">
                <a:solidFill>
                  <a:srgbClr val="FFFFFF"/>
                </a:solidFill>
                <a:latin typeface="Arial"/>
                <a:cs typeface="Arial"/>
              </a:rPr>
              <a:t> </a:t>
            </a:r>
            <a:r>
              <a:rPr sz="1300" spc="-10" dirty="0">
                <a:solidFill>
                  <a:srgbClr val="FFFFFF"/>
                </a:solidFill>
                <a:latin typeface="Arial"/>
                <a:cs typeface="Arial"/>
              </a:rPr>
              <a:t>Issue</a:t>
            </a:r>
            <a:r>
              <a:rPr sz="1300" spc="-35" dirty="0">
                <a:solidFill>
                  <a:srgbClr val="FFFFFF"/>
                </a:solidFill>
                <a:latin typeface="Arial"/>
                <a:cs typeface="Arial"/>
              </a:rPr>
              <a:t> </a:t>
            </a:r>
            <a:r>
              <a:rPr sz="1300" spc="-10" dirty="0">
                <a:solidFill>
                  <a:srgbClr val="FFFFFF"/>
                </a:solidFill>
                <a:latin typeface="Arial"/>
                <a:cs typeface="Arial"/>
              </a:rPr>
              <a:t>Plans </a:t>
            </a:r>
            <a:r>
              <a:rPr sz="1300" dirty="0">
                <a:solidFill>
                  <a:srgbClr val="FFFFFF"/>
                </a:solidFill>
                <a:latin typeface="Arial"/>
                <a:cs typeface="Arial"/>
              </a:rPr>
              <a:t>for</a:t>
            </a:r>
            <a:r>
              <a:rPr sz="1300" spc="135" dirty="0">
                <a:solidFill>
                  <a:srgbClr val="FFFFFF"/>
                </a:solidFill>
                <a:latin typeface="Arial"/>
                <a:cs typeface="Arial"/>
              </a:rPr>
              <a:t> </a:t>
            </a:r>
            <a:r>
              <a:rPr sz="1300" dirty="0">
                <a:solidFill>
                  <a:srgbClr val="FFFFFF"/>
                </a:solidFill>
                <a:latin typeface="Arial"/>
                <a:cs typeface="Arial"/>
              </a:rPr>
              <a:t>those</a:t>
            </a:r>
            <a:r>
              <a:rPr sz="1300" spc="140" dirty="0">
                <a:solidFill>
                  <a:srgbClr val="FFFFFF"/>
                </a:solidFill>
                <a:latin typeface="Arial"/>
                <a:cs typeface="Arial"/>
              </a:rPr>
              <a:t> </a:t>
            </a:r>
            <a:r>
              <a:rPr sz="1300" dirty="0">
                <a:solidFill>
                  <a:srgbClr val="FFFFFF"/>
                </a:solidFill>
                <a:latin typeface="Arial"/>
                <a:cs typeface="Arial"/>
              </a:rPr>
              <a:t>that</a:t>
            </a:r>
            <a:r>
              <a:rPr sz="1300" spc="140" dirty="0">
                <a:solidFill>
                  <a:srgbClr val="FFFFFF"/>
                </a:solidFill>
                <a:latin typeface="Arial"/>
                <a:cs typeface="Arial"/>
              </a:rPr>
              <a:t> </a:t>
            </a:r>
            <a:r>
              <a:rPr sz="1300" spc="-10" dirty="0">
                <a:solidFill>
                  <a:srgbClr val="FFFFFF"/>
                </a:solidFill>
                <a:latin typeface="Arial"/>
                <a:cs typeface="Arial"/>
              </a:rPr>
              <a:t>qualify</a:t>
            </a:r>
            <a:endParaRPr sz="1300">
              <a:latin typeface="Arial"/>
              <a:cs typeface="Arial"/>
            </a:endParaRPr>
          </a:p>
        </p:txBody>
      </p:sp>
      <p:sp>
        <p:nvSpPr>
          <p:cNvPr id="79" name="object 79"/>
          <p:cNvSpPr/>
          <p:nvPr/>
        </p:nvSpPr>
        <p:spPr>
          <a:xfrm>
            <a:off x="8557704" y="8334968"/>
            <a:ext cx="0" cy="331470"/>
          </a:xfrm>
          <a:custGeom>
            <a:avLst/>
            <a:gdLst/>
            <a:ahLst/>
            <a:cxnLst/>
            <a:rect l="l" t="t" r="r" b="b"/>
            <a:pathLst>
              <a:path h="331470">
                <a:moveTo>
                  <a:pt x="0" y="331241"/>
                </a:moveTo>
                <a:lnTo>
                  <a:pt x="0" y="0"/>
                </a:lnTo>
              </a:path>
            </a:pathLst>
          </a:custGeom>
          <a:ln w="12700">
            <a:solidFill>
              <a:srgbClr val="6F7073"/>
            </a:solidFill>
          </a:ln>
        </p:spPr>
        <p:txBody>
          <a:bodyPr wrap="square" lIns="0" tIns="0" rIns="0" bIns="0" rtlCol="0"/>
          <a:lstStyle/>
          <a:p>
            <a:endParaRPr/>
          </a:p>
        </p:txBody>
      </p:sp>
      <p:sp>
        <p:nvSpPr>
          <p:cNvPr id="80" name="object 80"/>
          <p:cNvSpPr txBox="1"/>
          <p:nvPr/>
        </p:nvSpPr>
        <p:spPr>
          <a:xfrm>
            <a:off x="6030399" y="6114837"/>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graphicFrame>
        <p:nvGraphicFramePr>
          <p:cNvPr id="81" name="object 81"/>
          <p:cNvGraphicFramePr>
            <a:graphicFrameLocks noGrp="1"/>
          </p:cNvGraphicFramePr>
          <p:nvPr>
            <p:extLst>
              <p:ext uri="{D42A27DB-BD31-4B8C-83A1-F6EECF244321}">
                <p14:modId xmlns:p14="http://schemas.microsoft.com/office/powerpoint/2010/main" val="1580289959"/>
              </p:ext>
            </p:extLst>
          </p:nvPr>
        </p:nvGraphicFramePr>
        <p:xfrm>
          <a:off x="7656486" y="2432017"/>
          <a:ext cx="1769745" cy="6316980"/>
        </p:xfrm>
        <a:graphic>
          <a:graphicData uri="http://schemas.openxmlformats.org/drawingml/2006/table">
            <a:tbl>
              <a:tblPr firstRow="1" bandRow="1">
                <a:tableStyleId>{2D5ABB26-0587-4C30-8999-92F81FD0307C}</a:tableStyleId>
              </a:tblPr>
              <a:tblGrid>
                <a:gridCol w="885190">
                  <a:extLst>
                    <a:ext uri="{9D8B030D-6E8A-4147-A177-3AD203B41FA5}">
                      <a16:colId xmlns:a16="http://schemas.microsoft.com/office/drawing/2014/main" val="20000"/>
                    </a:ext>
                  </a:extLst>
                </a:gridCol>
                <a:gridCol w="884555">
                  <a:extLst>
                    <a:ext uri="{9D8B030D-6E8A-4147-A177-3AD203B41FA5}">
                      <a16:colId xmlns:a16="http://schemas.microsoft.com/office/drawing/2014/main" val="20001"/>
                    </a:ext>
                  </a:extLst>
                </a:gridCol>
              </a:tblGrid>
              <a:tr h="607060">
                <a:tc>
                  <a:txBody>
                    <a:bodyPr/>
                    <a:lstStyle/>
                    <a:p>
                      <a:pPr marR="71755" algn="ctr">
                        <a:lnSpc>
                          <a:spcPct val="100000"/>
                        </a:lnSpc>
                        <a:spcBef>
                          <a:spcPts val="1295"/>
                        </a:spcBef>
                      </a:pPr>
                      <a:r>
                        <a:rPr sz="1800" spc="-20" dirty="0">
                          <a:solidFill>
                            <a:srgbClr val="515254"/>
                          </a:solidFill>
                          <a:latin typeface="Arial"/>
                          <a:cs typeface="Arial"/>
                        </a:rPr>
                        <a:t>100%</a:t>
                      </a:r>
                      <a:endParaRPr sz="1800" dirty="0">
                        <a:latin typeface="Arial"/>
                        <a:cs typeface="Arial"/>
                      </a:endParaRPr>
                    </a:p>
                  </a:txBody>
                  <a:tcPr marL="0" marR="0" marT="164465" marB="0">
                    <a:lnL w="19050" cap="flat" cmpd="sng" algn="ctr">
                      <a:solidFill>
                        <a:srgbClr val="062F6E"/>
                      </a:solidFill>
                      <a:prstDash val="solid"/>
                      <a:round/>
                      <a:headEnd type="none" w="med" len="med"/>
                      <a:tailEnd type="none" w="med" len="med"/>
                    </a:lnL>
                    <a:lnT w="19050" cap="flat" cmpd="sng" algn="ctr">
                      <a:solidFill>
                        <a:srgbClr val="062F6E"/>
                      </a:solidFill>
                      <a:prstDash val="solid"/>
                      <a:round/>
                      <a:headEnd type="none" w="med" len="med"/>
                      <a:tailEnd type="none" w="med" len="med"/>
                    </a:lnT>
                  </a:tcPr>
                </a:tc>
                <a:tc>
                  <a:txBody>
                    <a:bodyPr/>
                    <a:lstStyle/>
                    <a:p>
                      <a:pPr marL="80645" algn="ctr">
                        <a:lnSpc>
                          <a:spcPct val="100000"/>
                        </a:lnSpc>
                        <a:spcBef>
                          <a:spcPts val="1295"/>
                        </a:spcBef>
                      </a:pPr>
                      <a:r>
                        <a:rPr sz="1800" spc="-20" dirty="0">
                          <a:solidFill>
                            <a:srgbClr val="515254"/>
                          </a:solidFill>
                          <a:latin typeface="Arial"/>
                          <a:cs typeface="Arial"/>
                        </a:rPr>
                        <a:t>100%</a:t>
                      </a:r>
                      <a:endParaRPr sz="1800">
                        <a:latin typeface="Arial"/>
                        <a:cs typeface="Arial"/>
                      </a:endParaRPr>
                    </a:p>
                  </a:txBody>
                  <a:tcPr marL="0" marR="0" marT="164465" marB="0">
                    <a:lnR w="19050" cap="flat" cmpd="sng" algn="ctr">
                      <a:solidFill>
                        <a:srgbClr val="062F6E"/>
                      </a:solidFill>
                      <a:prstDash val="solid"/>
                      <a:round/>
                      <a:headEnd type="none" w="med" len="med"/>
                      <a:tailEnd type="none" w="med" len="med"/>
                    </a:lnR>
                    <a:lnT w="19050" cap="flat" cmpd="sng" algn="ctr">
                      <a:solidFill>
                        <a:srgbClr val="062F6E"/>
                      </a:solidFill>
                      <a:prstDash val="solid"/>
                      <a:round/>
                      <a:headEnd type="none" w="med" len="med"/>
                      <a:tailEnd type="none" w="med" len="med"/>
                    </a:lnT>
                  </a:tcPr>
                </a:tc>
                <a:extLst>
                  <a:ext uri="{0D108BD9-81ED-4DB2-BD59-A6C34878D82A}">
                    <a16:rowId xmlns:a16="http://schemas.microsoft.com/office/drawing/2014/main" val="10000"/>
                  </a:ext>
                </a:extLst>
              </a:tr>
              <a:tr h="592455">
                <a:tc>
                  <a:txBody>
                    <a:bodyPr/>
                    <a:lstStyle/>
                    <a:p>
                      <a:pPr marR="73025" algn="ctr">
                        <a:lnSpc>
                          <a:spcPct val="100000"/>
                        </a:lnSpc>
                        <a:spcBef>
                          <a:spcPts val="1250"/>
                        </a:spcBef>
                      </a:pPr>
                      <a:r>
                        <a:rPr sz="1800" b="1" spc="35" dirty="0">
                          <a:solidFill>
                            <a:srgbClr val="0082CC"/>
                          </a:solidFill>
                          <a:latin typeface="Arial"/>
                          <a:cs typeface="Arial"/>
                        </a:rPr>
                        <a:t>50%</a:t>
                      </a:r>
                      <a:endParaRPr sz="1800" b="1" dirty="0">
                        <a:solidFill>
                          <a:srgbClr val="0082CC"/>
                        </a:solidFill>
                        <a:latin typeface="Arial"/>
                        <a:cs typeface="Arial"/>
                      </a:endParaRPr>
                    </a:p>
                  </a:txBody>
                  <a:tcPr marL="0" marR="0" marT="158750" marB="0">
                    <a:lnL w="19050" cap="flat" cmpd="sng" algn="ctr">
                      <a:solidFill>
                        <a:srgbClr val="062F6E"/>
                      </a:solidFill>
                      <a:prstDash val="solid"/>
                      <a:round/>
                      <a:headEnd type="none" w="med" len="med"/>
                      <a:tailEnd type="none" w="med" len="med"/>
                    </a:lnL>
                  </a:tcPr>
                </a:tc>
                <a:tc>
                  <a:txBody>
                    <a:bodyPr/>
                    <a:lstStyle/>
                    <a:p>
                      <a:pPr marL="79375" algn="ctr">
                        <a:lnSpc>
                          <a:spcPct val="100000"/>
                        </a:lnSpc>
                        <a:spcBef>
                          <a:spcPts val="1250"/>
                        </a:spcBef>
                      </a:pPr>
                      <a:r>
                        <a:rPr sz="1800" b="1" spc="35" dirty="0">
                          <a:solidFill>
                            <a:srgbClr val="0082CC"/>
                          </a:solidFill>
                          <a:latin typeface="Arial"/>
                          <a:cs typeface="Arial"/>
                        </a:rPr>
                        <a:t>75%</a:t>
                      </a:r>
                      <a:endParaRPr sz="1800" b="1" dirty="0">
                        <a:solidFill>
                          <a:srgbClr val="0082CC"/>
                        </a:solidFill>
                        <a:latin typeface="Arial"/>
                        <a:cs typeface="Arial"/>
                      </a:endParaRPr>
                    </a:p>
                  </a:txBody>
                  <a:tcPr marL="0" marR="0" marT="158750" marB="0">
                    <a:lnR w="19050" cap="flat" cmpd="sng" algn="ctr">
                      <a:solidFill>
                        <a:srgbClr val="062F6E"/>
                      </a:solidFill>
                      <a:prstDash val="solid"/>
                      <a:round/>
                      <a:headEnd type="none" w="med" len="med"/>
                      <a:tailEnd type="none" w="med" len="med"/>
                    </a:lnR>
                  </a:tcPr>
                </a:tc>
                <a:extLst>
                  <a:ext uri="{0D108BD9-81ED-4DB2-BD59-A6C34878D82A}">
                    <a16:rowId xmlns:a16="http://schemas.microsoft.com/office/drawing/2014/main" val="10001"/>
                  </a:ext>
                </a:extLst>
              </a:tr>
              <a:tr h="583565">
                <a:tc>
                  <a:txBody>
                    <a:bodyPr/>
                    <a:lstStyle/>
                    <a:p>
                      <a:pPr marR="71755" algn="ctr">
                        <a:lnSpc>
                          <a:spcPct val="100000"/>
                        </a:lnSpc>
                        <a:spcBef>
                          <a:spcPts val="1180"/>
                        </a:spcBef>
                      </a:pPr>
                      <a:r>
                        <a:rPr sz="1800" b="1" spc="35" dirty="0">
                          <a:solidFill>
                            <a:srgbClr val="0082CC"/>
                          </a:solidFill>
                          <a:latin typeface="Arial"/>
                          <a:cs typeface="Arial"/>
                        </a:rPr>
                        <a:t>50%</a:t>
                      </a:r>
                      <a:endParaRPr sz="1800" b="1" dirty="0">
                        <a:solidFill>
                          <a:srgbClr val="0082CC"/>
                        </a:solidFill>
                        <a:latin typeface="Arial"/>
                        <a:cs typeface="Arial"/>
                      </a:endParaRPr>
                    </a:p>
                  </a:txBody>
                  <a:tcPr marL="0" marR="0" marT="149860" marB="0">
                    <a:lnL w="19050" cap="flat" cmpd="sng" algn="ctr">
                      <a:solidFill>
                        <a:srgbClr val="062F6E"/>
                      </a:solidFill>
                      <a:prstDash val="solid"/>
                      <a:round/>
                      <a:headEnd type="none" w="med" len="med"/>
                      <a:tailEnd type="none" w="med" len="med"/>
                    </a:lnL>
                  </a:tcPr>
                </a:tc>
                <a:tc>
                  <a:txBody>
                    <a:bodyPr/>
                    <a:lstStyle/>
                    <a:p>
                      <a:pPr marL="80645" algn="ctr">
                        <a:lnSpc>
                          <a:spcPct val="100000"/>
                        </a:lnSpc>
                        <a:spcBef>
                          <a:spcPts val="1180"/>
                        </a:spcBef>
                      </a:pPr>
                      <a:r>
                        <a:rPr sz="1800" b="1" spc="35" dirty="0">
                          <a:solidFill>
                            <a:srgbClr val="0082CC"/>
                          </a:solidFill>
                          <a:latin typeface="Arial"/>
                          <a:cs typeface="Arial"/>
                        </a:rPr>
                        <a:t>75%</a:t>
                      </a:r>
                      <a:endParaRPr sz="1800" b="1" dirty="0">
                        <a:solidFill>
                          <a:srgbClr val="0082CC"/>
                        </a:solidFill>
                        <a:latin typeface="Arial"/>
                        <a:cs typeface="Arial"/>
                      </a:endParaRPr>
                    </a:p>
                  </a:txBody>
                  <a:tcPr marL="0" marR="0" marT="149860" marB="0">
                    <a:lnR w="19050" cap="flat" cmpd="sng" algn="ctr">
                      <a:solidFill>
                        <a:srgbClr val="062F6E"/>
                      </a:solidFill>
                      <a:prstDash val="solid"/>
                      <a:round/>
                      <a:headEnd type="none" w="med" len="med"/>
                      <a:tailEnd type="none" w="med" len="med"/>
                    </a:lnR>
                  </a:tcPr>
                </a:tc>
                <a:extLst>
                  <a:ext uri="{0D108BD9-81ED-4DB2-BD59-A6C34878D82A}">
                    <a16:rowId xmlns:a16="http://schemas.microsoft.com/office/drawing/2014/main" val="10002"/>
                  </a:ext>
                </a:extLst>
              </a:tr>
              <a:tr h="521970">
                <a:tc>
                  <a:txBody>
                    <a:bodyPr/>
                    <a:lstStyle/>
                    <a:p>
                      <a:pPr marR="73025" algn="ctr">
                        <a:lnSpc>
                          <a:spcPct val="100000"/>
                        </a:lnSpc>
                        <a:spcBef>
                          <a:spcPts val="1180"/>
                        </a:spcBef>
                      </a:pPr>
                      <a:r>
                        <a:rPr sz="1800" b="1" spc="35" dirty="0">
                          <a:solidFill>
                            <a:srgbClr val="0082CC"/>
                          </a:solidFill>
                          <a:latin typeface="Arial"/>
                          <a:cs typeface="Arial"/>
                        </a:rPr>
                        <a:t>50%</a:t>
                      </a:r>
                      <a:endParaRPr sz="1800" b="1">
                        <a:solidFill>
                          <a:srgbClr val="0082CC"/>
                        </a:solidFill>
                        <a:latin typeface="Arial"/>
                        <a:cs typeface="Arial"/>
                      </a:endParaRPr>
                    </a:p>
                  </a:txBody>
                  <a:tcPr marL="0" marR="0" marT="149860" marB="0">
                    <a:lnL w="19050" cap="flat" cmpd="sng" algn="ctr">
                      <a:solidFill>
                        <a:srgbClr val="062F6E"/>
                      </a:solidFill>
                      <a:prstDash val="solid"/>
                      <a:round/>
                      <a:headEnd type="none" w="med" len="med"/>
                      <a:tailEnd type="none" w="med" len="med"/>
                    </a:lnL>
                  </a:tcPr>
                </a:tc>
                <a:tc>
                  <a:txBody>
                    <a:bodyPr/>
                    <a:lstStyle/>
                    <a:p>
                      <a:pPr marL="79375" algn="ctr">
                        <a:lnSpc>
                          <a:spcPct val="100000"/>
                        </a:lnSpc>
                        <a:spcBef>
                          <a:spcPts val="1180"/>
                        </a:spcBef>
                      </a:pPr>
                      <a:r>
                        <a:rPr sz="1800" b="1" spc="35" dirty="0">
                          <a:solidFill>
                            <a:srgbClr val="0082CC"/>
                          </a:solidFill>
                          <a:latin typeface="Arial"/>
                          <a:cs typeface="Arial"/>
                        </a:rPr>
                        <a:t>75%</a:t>
                      </a:r>
                      <a:endParaRPr sz="1800" b="1" dirty="0">
                        <a:solidFill>
                          <a:srgbClr val="0082CC"/>
                        </a:solidFill>
                        <a:latin typeface="Arial"/>
                        <a:cs typeface="Arial"/>
                      </a:endParaRPr>
                    </a:p>
                  </a:txBody>
                  <a:tcPr marL="0" marR="0" marT="149860" marB="0">
                    <a:lnR w="19050" cap="flat" cmpd="sng" algn="ctr">
                      <a:solidFill>
                        <a:srgbClr val="062F6E"/>
                      </a:solidFill>
                      <a:prstDash val="solid"/>
                      <a:round/>
                      <a:headEnd type="none" w="med" len="med"/>
                      <a:tailEnd type="none" w="med" len="med"/>
                    </a:lnR>
                  </a:tcPr>
                </a:tc>
                <a:extLst>
                  <a:ext uri="{0D108BD9-81ED-4DB2-BD59-A6C34878D82A}">
                    <a16:rowId xmlns:a16="http://schemas.microsoft.com/office/drawing/2014/main" val="10003"/>
                  </a:ext>
                </a:extLst>
              </a:tr>
              <a:tr h="645795">
                <a:tc>
                  <a:txBody>
                    <a:bodyPr/>
                    <a:lstStyle/>
                    <a:p>
                      <a:pPr marR="73660" algn="ctr">
                        <a:lnSpc>
                          <a:spcPct val="100000"/>
                        </a:lnSpc>
                        <a:spcBef>
                          <a:spcPts val="1670"/>
                        </a:spcBef>
                      </a:pPr>
                      <a:r>
                        <a:rPr sz="1800" b="1" spc="35" dirty="0">
                          <a:solidFill>
                            <a:srgbClr val="0082CC"/>
                          </a:solidFill>
                          <a:latin typeface="Arial"/>
                          <a:cs typeface="Arial"/>
                        </a:rPr>
                        <a:t>50%</a:t>
                      </a:r>
                      <a:endParaRPr sz="1800" b="1">
                        <a:solidFill>
                          <a:srgbClr val="0082CC"/>
                        </a:solidFill>
                        <a:latin typeface="Arial"/>
                        <a:cs typeface="Arial"/>
                      </a:endParaRPr>
                    </a:p>
                  </a:txBody>
                  <a:tcPr marL="0" marR="0" marT="212090" marB="0">
                    <a:lnL w="19050" cap="flat" cmpd="sng" algn="ctr">
                      <a:solidFill>
                        <a:srgbClr val="062F6E"/>
                      </a:solidFill>
                      <a:prstDash val="solid"/>
                      <a:round/>
                      <a:headEnd type="none" w="med" len="med"/>
                      <a:tailEnd type="none" w="med" len="med"/>
                    </a:lnL>
                  </a:tcPr>
                </a:tc>
                <a:tc>
                  <a:txBody>
                    <a:bodyPr/>
                    <a:lstStyle/>
                    <a:p>
                      <a:pPr marL="78740" algn="ctr">
                        <a:lnSpc>
                          <a:spcPct val="100000"/>
                        </a:lnSpc>
                        <a:spcBef>
                          <a:spcPts val="1670"/>
                        </a:spcBef>
                      </a:pPr>
                      <a:r>
                        <a:rPr sz="1800" b="1" spc="35" dirty="0">
                          <a:solidFill>
                            <a:srgbClr val="0082CC"/>
                          </a:solidFill>
                          <a:latin typeface="Arial"/>
                          <a:cs typeface="Arial"/>
                        </a:rPr>
                        <a:t>75%</a:t>
                      </a:r>
                      <a:endParaRPr sz="1800" b="1" dirty="0">
                        <a:solidFill>
                          <a:srgbClr val="0082CC"/>
                        </a:solidFill>
                        <a:latin typeface="Arial"/>
                        <a:cs typeface="Arial"/>
                      </a:endParaRPr>
                    </a:p>
                  </a:txBody>
                  <a:tcPr marL="0" marR="0" marT="212090" marB="0">
                    <a:lnR w="19050" cap="flat" cmpd="sng" algn="ctr">
                      <a:solidFill>
                        <a:srgbClr val="062F6E"/>
                      </a:solidFill>
                      <a:prstDash val="solid"/>
                      <a:round/>
                      <a:headEnd type="none" w="med" len="med"/>
                      <a:tailEnd type="none" w="med" len="med"/>
                    </a:lnR>
                  </a:tcPr>
                </a:tc>
                <a:extLst>
                  <a:ext uri="{0D108BD9-81ED-4DB2-BD59-A6C34878D82A}">
                    <a16:rowId xmlns:a16="http://schemas.microsoft.com/office/drawing/2014/main" val="10004"/>
                  </a:ext>
                </a:extLst>
              </a:tr>
              <a:tr h="583565">
                <a:tc>
                  <a:txBody>
                    <a:bodyPr/>
                    <a:lstStyle/>
                    <a:p>
                      <a:pPr marR="74930" algn="ctr">
                        <a:lnSpc>
                          <a:spcPct val="100000"/>
                        </a:lnSpc>
                        <a:spcBef>
                          <a:spcPts val="1180"/>
                        </a:spcBef>
                      </a:pPr>
                      <a:r>
                        <a:rPr sz="1800" b="1" spc="35" dirty="0">
                          <a:solidFill>
                            <a:srgbClr val="0082CC"/>
                          </a:solidFill>
                          <a:latin typeface="Arial"/>
                          <a:cs typeface="Arial"/>
                        </a:rPr>
                        <a:t>50%</a:t>
                      </a:r>
                      <a:endParaRPr sz="1800" b="1" dirty="0">
                        <a:solidFill>
                          <a:srgbClr val="0082CC"/>
                        </a:solidFill>
                        <a:latin typeface="Arial"/>
                        <a:cs typeface="Arial"/>
                      </a:endParaRPr>
                    </a:p>
                  </a:txBody>
                  <a:tcPr marL="0" marR="0" marT="149860" marB="0">
                    <a:lnL w="19050" cap="flat" cmpd="sng" algn="ctr">
                      <a:solidFill>
                        <a:srgbClr val="062F6E"/>
                      </a:solidFill>
                      <a:prstDash val="solid"/>
                      <a:round/>
                      <a:headEnd type="none" w="med" len="med"/>
                      <a:tailEnd type="none" w="med" len="med"/>
                    </a:lnL>
                  </a:tcPr>
                </a:tc>
                <a:tc>
                  <a:txBody>
                    <a:bodyPr/>
                    <a:lstStyle/>
                    <a:p>
                      <a:pPr marL="77470" algn="ctr">
                        <a:lnSpc>
                          <a:spcPct val="100000"/>
                        </a:lnSpc>
                        <a:spcBef>
                          <a:spcPts val="1180"/>
                        </a:spcBef>
                      </a:pPr>
                      <a:r>
                        <a:rPr sz="1800" b="1" spc="35" dirty="0">
                          <a:solidFill>
                            <a:srgbClr val="0082CC"/>
                          </a:solidFill>
                          <a:latin typeface="Arial"/>
                          <a:cs typeface="Arial"/>
                        </a:rPr>
                        <a:t>75%</a:t>
                      </a:r>
                      <a:endParaRPr sz="1800" b="1" dirty="0">
                        <a:solidFill>
                          <a:srgbClr val="0082CC"/>
                        </a:solidFill>
                        <a:latin typeface="Arial"/>
                        <a:cs typeface="Arial"/>
                      </a:endParaRPr>
                    </a:p>
                  </a:txBody>
                  <a:tcPr marL="0" marR="0" marT="149860" marB="0">
                    <a:lnR w="19050" cap="flat" cmpd="sng" algn="ctr">
                      <a:solidFill>
                        <a:srgbClr val="062F6E"/>
                      </a:solidFill>
                      <a:prstDash val="solid"/>
                      <a:round/>
                      <a:headEnd type="none" w="med" len="med"/>
                      <a:tailEnd type="none" w="med" len="med"/>
                    </a:lnR>
                  </a:tcPr>
                </a:tc>
                <a:extLst>
                  <a:ext uri="{0D108BD9-81ED-4DB2-BD59-A6C34878D82A}">
                    <a16:rowId xmlns:a16="http://schemas.microsoft.com/office/drawing/2014/main" val="10005"/>
                  </a:ext>
                </a:extLst>
              </a:tr>
              <a:tr h="578485">
                <a:tc>
                  <a:txBody>
                    <a:bodyPr/>
                    <a:lstStyle/>
                    <a:p>
                      <a:pPr marR="71755" algn="ctr">
                        <a:lnSpc>
                          <a:spcPct val="100000"/>
                        </a:lnSpc>
                        <a:spcBef>
                          <a:spcPts val="1105"/>
                        </a:spcBef>
                      </a:pPr>
                      <a:r>
                        <a:rPr sz="1800" dirty="0">
                          <a:solidFill>
                            <a:srgbClr val="515254"/>
                          </a:solidFill>
                          <a:latin typeface="Arial"/>
                          <a:cs typeface="Arial"/>
                        </a:rPr>
                        <a:t>—</a:t>
                      </a:r>
                      <a:endParaRPr sz="1800">
                        <a:latin typeface="Arial"/>
                        <a:cs typeface="Arial"/>
                      </a:endParaRPr>
                    </a:p>
                  </a:txBody>
                  <a:tcPr marL="0" marR="0" marT="140335" marB="0">
                    <a:lnL w="19050" cap="flat" cmpd="sng" algn="ctr">
                      <a:solidFill>
                        <a:srgbClr val="062F6E"/>
                      </a:solidFill>
                      <a:prstDash val="solid"/>
                      <a:round/>
                      <a:headEnd type="none" w="med" len="med"/>
                      <a:tailEnd type="none" w="med" len="med"/>
                    </a:lnL>
                  </a:tcPr>
                </a:tc>
                <a:tc>
                  <a:txBody>
                    <a:bodyPr/>
                    <a:lstStyle/>
                    <a:p>
                      <a:pPr marL="76835" algn="ctr">
                        <a:lnSpc>
                          <a:spcPct val="100000"/>
                        </a:lnSpc>
                        <a:spcBef>
                          <a:spcPts val="1100"/>
                        </a:spcBef>
                      </a:pPr>
                      <a:r>
                        <a:rPr sz="1800" dirty="0">
                          <a:solidFill>
                            <a:srgbClr val="515254"/>
                          </a:solidFill>
                          <a:latin typeface="Arial"/>
                          <a:cs typeface="Arial"/>
                        </a:rPr>
                        <a:t>—</a:t>
                      </a:r>
                      <a:endParaRPr sz="1800" dirty="0">
                        <a:latin typeface="Arial"/>
                        <a:cs typeface="Arial"/>
                      </a:endParaRPr>
                    </a:p>
                  </a:txBody>
                  <a:tcPr marL="0" marR="0" marT="139700" marB="0">
                    <a:lnR w="19050" cap="flat" cmpd="sng" algn="ctr">
                      <a:solidFill>
                        <a:srgbClr val="062F6E"/>
                      </a:solidFill>
                      <a:prstDash val="solid"/>
                      <a:round/>
                      <a:headEnd type="none" w="med" len="med"/>
                      <a:tailEnd type="none" w="med" len="med"/>
                    </a:lnR>
                  </a:tcPr>
                </a:tc>
                <a:extLst>
                  <a:ext uri="{0D108BD9-81ED-4DB2-BD59-A6C34878D82A}">
                    <a16:rowId xmlns:a16="http://schemas.microsoft.com/office/drawing/2014/main" val="10006"/>
                  </a:ext>
                </a:extLst>
              </a:tr>
              <a:tr h="849630">
                <a:tc>
                  <a:txBody>
                    <a:bodyPr/>
                    <a:lstStyle/>
                    <a:p>
                      <a:pPr marR="95885" algn="ctr">
                        <a:lnSpc>
                          <a:spcPct val="100000"/>
                        </a:lnSpc>
                        <a:spcBef>
                          <a:spcPts val="1145"/>
                        </a:spcBef>
                      </a:pPr>
                      <a:r>
                        <a:rPr sz="1800" dirty="0">
                          <a:solidFill>
                            <a:srgbClr val="515254"/>
                          </a:solidFill>
                          <a:latin typeface="Arial"/>
                          <a:cs typeface="Arial"/>
                        </a:rPr>
                        <a:t>—</a:t>
                      </a:r>
                      <a:endParaRPr sz="1800">
                        <a:latin typeface="Arial"/>
                        <a:cs typeface="Arial"/>
                      </a:endParaRPr>
                    </a:p>
                  </a:txBody>
                  <a:tcPr marL="0" marR="0" marT="145415" marB="0">
                    <a:lnL w="19050" cap="flat" cmpd="sng" algn="ctr">
                      <a:solidFill>
                        <a:srgbClr val="062F6E"/>
                      </a:solidFill>
                      <a:prstDash val="solid"/>
                      <a:round/>
                      <a:headEnd type="none" w="med" len="med"/>
                      <a:tailEnd type="none" w="med" len="med"/>
                    </a:lnL>
                  </a:tcPr>
                </a:tc>
                <a:tc>
                  <a:txBody>
                    <a:bodyPr/>
                    <a:lstStyle/>
                    <a:p>
                      <a:pPr marL="80645" algn="ctr">
                        <a:lnSpc>
                          <a:spcPct val="100000"/>
                        </a:lnSpc>
                        <a:spcBef>
                          <a:spcPts val="1145"/>
                        </a:spcBef>
                      </a:pPr>
                      <a:r>
                        <a:rPr sz="1800" dirty="0">
                          <a:solidFill>
                            <a:srgbClr val="515254"/>
                          </a:solidFill>
                          <a:latin typeface="Arial"/>
                          <a:cs typeface="Arial"/>
                        </a:rPr>
                        <a:t>—</a:t>
                      </a:r>
                      <a:endParaRPr sz="1800" dirty="0">
                        <a:latin typeface="Arial"/>
                        <a:cs typeface="Arial"/>
                      </a:endParaRPr>
                    </a:p>
                  </a:txBody>
                  <a:tcPr marL="0" marR="0" marT="145415" marB="0">
                    <a:lnR w="19050" cap="flat" cmpd="sng" algn="ctr">
                      <a:solidFill>
                        <a:srgbClr val="062F6E"/>
                      </a:solidFill>
                      <a:prstDash val="solid"/>
                      <a:round/>
                      <a:headEnd type="none" w="med" len="med"/>
                      <a:tailEnd type="none" w="med" len="med"/>
                    </a:lnR>
                  </a:tcPr>
                </a:tc>
                <a:extLst>
                  <a:ext uri="{0D108BD9-81ED-4DB2-BD59-A6C34878D82A}">
                    <a16:rowId xmlns:a16="http://schemas.microsoft.com/office/drawing/2014/main" val="10007"/>
                  </a:ext>
                </a:extLst>
              </a:tr>
              <a:tr h="1354455">
                <a:tc gridSpan="2">
                  <a:txBody>
                    <a:bodyPr/>
                    <a:lstStyle/>
                    <a:p>
                      <a:pPr>
                        <a:lnSpc>
                          <a:spcPct val="100000"/>
                        </a:lnSpc>
                        <a:spcBef>
                          <a:spcPts val="35"/>
                        </a:spcBef>
                      </a:pPr>
                      <a:endParaRPr sz="2400" dirty="0">
                        <a:latin typeface="Times New Roman"/>
                        <a:cs typeface="Times New Roman"/>
                      </a:endParaRPr>
                    </a:p>
                    <a:p>
                      <a:pPr marL="255904" marR="259715" algn="ctr">
                        <a:lnSpc>
                          <a:spcPct val="100000"/>
                        </a:lnSpc>
                        <a:spcBef>
                          <a:spcPts val="5"/>
                        </a:spcBef>
                      </a:pPr>
                      <a:r>
                        <a:rPr sz="1500" spc="50" dirty="0">
                          <a:solidFill>
                            <a:srgbClr val="062F6E"/>
                          </a:solidFill>
                          <a:latin typeface="Arial"/>
                          <a:cs typeface="Arial"/>
                        </a:rPr>
                        <a:t>Out-</a:t>
                      </a:r>
                      <a:r>
                        <a:rPr sz="1500" dirty="0">
                          <a:solidFill>
                            <a:srgbClr val="062F6E"/>
                          </a:solidFill>
                          <a:latin typeface="Arial"/>
                          <a:cs typeface="Arial"/>
                        </a:rPr>
                        <a:t>of-</a:t>
                      </a:r>
                      <a:r>
                        <a:rPr sz="1500" spc="40" dirty="0">
                          <a:solidFill>
                            <a:srgbClr val="062F6E"/>
                          </a:solidFill>
                          <a:latin typeface="Arial"/>
                          <a:cs typeface="Arial"/>
                        </a:rPr>
                        <a:t>pocket </a:t>
                      </a:r>
                      <a:r>
                        <a:rPr sz="1500" dirty="0">
                          <a:solidFill>
                            <a:srgbClr val="062F6E"/>
                          </a:solidFill>
                          <a:latin typeface="Arial"/>
                          <a:cs typeface="Arial"/>
                        </a:rPr>
                        <a:t>limit</a:t>
                      </a:r>
                      <a:r>
                        <a:rPr sz="1500" spc="120" dirty="0">
                          <a:solidFill>
                            <a:srgbClr val="062F6E"/>
                          </a:solidFill>
                          <a:latin typeface="Arial"/>
                          <a:cs typeface="Arial"/>
                        </a:rPr>
                        <a:t> </a:t>
                      </a:r>
                      <a:r>
                        <a:rPr sz="1500">
                          <a:solidFill>
                            <a:srgbClr val="062F6E"/>
                          </a:solidFill>
                          <a:latin typeface="Arial"/>
                          <a:cs typeface="Arial"/>
                        </a:rPr>
                        <a:t>in</a:t>
                      </a:r>
                      <a:r>
                        <a:rPr sz="1500" spc="130">
                          <a:solidFill>
                            <a:srgbClr val="062F6E"/>
                          </a:solidFill>
                          <a:latin typeface="Arial"/>
                          <a:cs typeface="Arial"/>
                        </a:rPr>
                        <a:t> </a:t>
                      </a:r>
                      <a:r>
                        <a:rPr sz="1500" spc="-20">
                          <a:solidFill>
                            <a:srgbClr val="062F6E"/>
                          </a:solidFill>
                          <a:latin typeface="Arial"/>
                          <a:cs typeface="Arial"/>
                        </a:rPr>
                        <a:t>202</a:t>
                      </a:r>
                      <a:r>
                        <a:rPr lang="en-US" sz="1500" spc="-20">
                          <a:solidFill>
                            <a:srgbClr val="062F6E"/>
                          </a:solidFill>
                          <a:latin typeface="Arial"/>
                          <a:cs typeface="Arial"/>
                        </a:rPr>
                        <a:t>6</a:t>
                      </a:r>
                      <a:endParaRPr sz="1500" dirty="0">
                        <a:solidFill>
                          <a:srgbClr val="062F6E"/>
                        </a:solidFill>
                        <a:latin typeface="Arial"/>
                        <a:cs typeface="Arial"/>
                      </a:endParaRPr>
                    </a:p>
                    <a:p>
                      <a:pPr marR="3810" algn="ctr">
                        <a:lnSpc>
                          <a:spcPct val="100000"/>
                        </a:lnSpc>
                        <a:spcBef>
                          <a:spcPts val="790"/>
                        </a:spcBef>
                        <a:tabLst>
                          <a:tab pos="964565" algn="l"/>
                        </a:tabLst>
                      </a:pPr>
                      <a:r>
                        <a:rPr sz="1800" spc="-10" dirty="0">
                          <a:solidFill>
                            <a:srgbClr val="062F6E"/>
                          </a:solidFill>
                          <a:latin typeface="Arial"/>
                          <a:cs typeface="Arial"/>
                        </a:rPr>
                        <a:t>$</a:t>
                      </a:r>
                      <a:r>
                        <a:rPr lang="en-US" sz="1800" spc="-10" dirty="0">
                          <a:solidFill>
                            <a:srgbClr val="062F6E"/>
                          </a:solidFill>
                          <a:latin typeface="Arial"/>
                          <a:cs typeface="Arial"/>
                        </a:rPr>
                        <a:t>8,000</a:t>
                      </a:r>
                      <a:r>
                        <a:rPr sz="1800" dirty="0">
                          <a:solidFill>
                            <a:srgbClr val="062F6E"/>
                          </a:solidFill>
                          <a:latin typeface="Arial"/>
                          <a:cs typeface="Arial"/>
                        </a:rPr>
                        <a:t>	</a:t>
                      </a:r>
                      <a:r>
                        <a:rPr sz="1800" spc="-10" dirty="0">
                          <a:solidFill>
                            <a:srgbClr val="062F6E"/>
                          </a:solidFill>
                          <a:latin typeface="Arial"/>
                          <a:cs typeface="Arial"/>
                        </a:rPr>
                        <a:t>$</a:t>
                      </a:r>
                      <a:r>
                        <a:rPr lang="en-US" sz="1800" spc="-10" dirty="0">
                          <a:solidFill>
                            <a:srgbClr val="062F6E"/>
                          </a:solidFill>
                          <a:latin typeface="Arial"/>
                          <a:cs typeface="Arial"/>
                        </a:rPr>
                        <a:t>4,000</a:t>
                      </a:r>
                      <a:endParaRPr sz="1800" dirty="0">
                        <a:solidFill>
                          <a:srgbClr val="062F6E"/>
                        </a:solidFill>
                        <a:latin typeface="Arial"/>
                        <a:cs typeface="Arial"/>
                      </a:endParaRPr>
                    </a:p>
                  </a:txBody>
                  <a:tcPr marL="0" marR="0" marT="4445" marB="0">
                    <a:lnL w="19050" cap="flat" cmpd="sng" algn="ctr">
                      <a:solidFill>
                        <a:srgbClr val="062F6E"/>
                      </a:solidFill>
                      <a:prstDash val="solid"/>
                      <a:round/>
                      <a:headEnd type="none" w="med" len="med"/>
                      <a:tailEnd type="none" w="med" len="med"/>
                    </a:lnL>
                    <a:lnR w="19050" cap="flat" cmpd="sng" algn="ctr">
                      <a:solidFill>
                        <a:srgbClr val="062F6E"/>
                      </a:solidFill>
                      <a:prstDash val="solid"/>
                      <a:round/>
                      <a:headEnd type="none" w="med" len="med"/>
                      <a:tailEnd type="none" w="med" len="med"/>
                    </a:lnR>
                    <a:lnB w="19050" cap="flat" cmpd="sng" algn="ctr">
                      <a:solidFill>
                        <a:srgbClr val="062F6E"/>
                      </a:solidFill>
                      <a:prstDash val="solid"/>
                      <a:round/>
                      <a:headEnd type="none" w="med" len="med"/>
                      <a:tailEnd type="none" w="med" len="med"/>
                    </a:lnB>
                  </a:tcPr>
                </a:tc>
                <a:tc hMerge="1">
                  <a:txBody>
                    <a:bodyPr/>
                    <a:lstStyle/>
                    <a:p>
                      <a:endParaRPr/>
                    </a:p>
                  </a:txBody>
                  <a:tcPr marL="0" marR="0" marT="0" marB="0"/>
                </a:tc>
                <a:extLst>
                  <a:ext uri="{0D108BD9-81ED-4DB2-BD59-A6C34878D82A}">
                    <a16:rowId xmlns:a16="http://schemas.microsoft.com/office/drawing/2014/main" val="10008"/>
                  </a:ext>
                </a:extLst>
              </a:tr>
            </a:tbl>
          </a:graphicData>
        </a:graphic>
      </p:graphicFrame>
      <p:sp>
        <p:nvSpPr>
          <p:cNvPr id="82" name="object 82"/>
          <p:cNvSpPr txBox="1"/>
          <p:nvPr/>
        </p:nvSpPr>
        <p:spPr>
          <a:xfrm>
            <a:off x="9886653" y="6698910"/>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sp>
        <p:nvSpPr>
          <p:cNvPr id="83" name="object 83"/>
          <p:cNvSpPr txBox="1"/>
          <p:nvPr/>
        </p:nvSpPr>
        <p:spPr>
          <a:xfrm>
            <a:off x="10856145" y="6698910"/>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Arial"/>
                <a:cs typeface="Arial"/>
              </a:rPr>
              <a:t>—</a:t>
            </a:r>
            <a:endParaRPr sz="1800">
              <a:latin typeface="Arial"/>
              <a:cs typeface="Arial"/>
            </a:endParaRPr>
          </a:p>
        </p:txBody>
      </p:sp>
      <p:sp>
        <p:nvSpPr>
          <p:cNvPr id="84" name="object 84"/>
          <p:cNvSpPr txBox="1"/>
          <p:nvPr/>
        </p:nvSpPr>
        <p:spPr>
          <a:xfrm>
            <a:off x="14221461" y="7070171"/>
            <a:ext cx="1403189" cy="587725"/>
          </a:xfrm>
          <a:prstGeom prst="rect">
            <a:avLst/>
          </a:prstGeom>
        </p:spPr>
        <p:txBody>
          <a:bodyPr vert="horz" wrap="square" lIns="0" tIns="11430" rIns="0" bIns="0" rtlCol="0">
            <a:spAutoFit/>
          </a:bodyPr>
          <a:lstStyle/>
          <a:p>
            <a:pPr marL="12700" marR="5080" indent="45085">
              <a:lnSpc>
                <a:spcPct val="103699"/>
              </a:lnSpc>
              <a:spcBef>
                <a:spcPts val="90"/>
              </a:spcBef>
            </a:pPr>
            <a:r>
              <a:rPr b="1" spc="-45" dirty="0">
                <a:latin typeface="+mj-lt"/>
                <a:cs typeface="Cambria"/>
                <a:hlinkClick r:id="rId2"/>
              </a:rPr>
              <a:t>Medigap</a:t>
            </a:r>
            <a:r>
              <a:rPr b="1" spc="-10" dirty="0">
                <a:latin typeface="+mj-lt"/>
                <a:cs typeface="Cambria"/>
                <a:hlinkClick r:id="rId2"/>
              </a:rPr>
              <a:t> </a:t>
            </a:r>
            <a:r>
              <a:rPr b="1" spc="-25" dirty="0">
                <a:latin typeface="+mj-lt"/>
                <a:cs typeface="Cambria"/>
                <a:hlinkClick r:id="rId2"/>
              </a:rPr>
              <a:t>in</a:t>
            </a:r>
            <a:r>
              <a:rPr b="1" dirty="0">
                <a:latin typeface="+mj-lt"/>
                <a:cs typeface="Cambria"/>
                <a:hlinkClick r:id="rId2"/>
              </a:rPr>
              <a:t> MA,</a:t>
            </a:r>
            <a:r>
              <a:rPr b="1" spc="-15" dirty="0">
                <a:latin typeface="+mj-lt"/>
                <a:cs typeface="Cambria"/>
                <a:hlinkClick r:id="rId2"/>
              </a:rPr>
              <a:t> </a:t>
            </a:r>
            <a:r>
              <a:rPr b="1" dirty="0">
                <a:latin typeface="+mj-lt"/>
                <a:cs typeface="Cambria"/>
                <a:hlinkClick r:id="rId2"/>
              </a:rPr>
              <a:t>MN,</a:t>
            </a:r>
            <a:r>
              <a:rPr b="1" spc="-15" dirty="0">
                <a:latin typeface="+mj-lt"/>
                <a:cs typeface="Cambria"/>
                <a:hlinkClick r:id="rId2"/>
              </a:rPr>
              <a:t> </a:t>
            </a:r>
            <a:r>
              <a:rPr b="1" spc="-25" dirty="0">
                <a:latin typeface="+mj-lt"/>
                <a:cs typeface="Cambria"/>
                <a:hlinkClick r:id="rId2"/>
              </a:rPr>
              <a:t>WI</a:t>
            </a:r>
            <a:endParaRPr b="1" dirty="0">
              <a:latin typeface="+mj-lt"/>
              <a:cs typeface="Cambria"/>
            </a:endParaRPr>
          </a:p>
        </p:txBody>
      </p:sp>
      <p:sp>
        <p:nvSpPr>
          <p:cNvPr id="89" name="object 89"/>
          <p:cNvSpPr/>
          <p:nvPr/>
        </p:nvSpPr>
        <p:spPr>
          <a:xfrm>
            <a:off x="11643804" y="2438351"/>
            <a:ext cx="1795145" cy="5404485"/>
          </a:xfrm>
          <a:custGeom>
            <a:avLst/>
            <a:gdLst/>
            <a:ahLst/>
            <a:cxnLst/>
            <a:rect l="l" t="t" r="r" b="b"/>
            <a:pathLst>
              <a:path w="1795144" h="5404484">
                <a:moveTo>
                  <a:pt x="1794903" y="0"/>
                </a:moveTo>
                <a:lnTo>
                  <a:pt x="0" y="0"/>
                </a:lnTo>
                <a:lnTo>
                  <a:pt x="0" y="5404091"/>
                </a:lnTo>
                <a:lnTo>
                  <a:pt x="1794903" y="5404091"/>
                </a:lnTo>
                <a:lnTo>
                  <a:pt x="1794903" y="0"/>
                </a:lnTo>
                <a:close/>
              </a:path>
            </a:pathLst>
          </a:custGeom>
          <a:noFill/>
          <a:ln w="19050">
            <a:solidFill>
              <a:srgbClr val="062F6E"/>
            </a:solidFill>
          </a:ln>
        </p:spPr>
        <p:txBody>
          <a:bodyPr wrap="square" lIns="0" tIns="0" rIns="0" bIns="0" rtlCol="0"/>
          <a:lstStyle/>
          <a:p>
            <a:endParaRPr>
              <a:solidFill>
                <a:srgbClr val="4D4D4F"/>
              </a:solidFill>
            </a:endParaRPr>
          </a:p>
        </p:txBody>
      </p:sp>
      <p:sp>
        <p:nvSpPr>
          <p:cNvPr id="90" name="object 90"/>
          <p:cNvSpPr txBox="1"/>
          <p:nvPr/>
        </p:nvSpPr>
        <p:spPr>
          <a:xfrm>
            <a:off x="11728992" y="2620144"/>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dirty="0">
              <a:solidFill>
                <a:srgbClr val="4D4D4F"/>
              </a:solidFill>
              <a:latin typeface="Arial"/>
              <a:cs typeface="Arial"/>
            </a:endParaRPr>
          </a:p>
        </p:txBody>
      </p:sp>
      <p:sp>
        <p:nvSpPr>
          <p:cNvPr id="91" name="object 91"/>
          <p:cNvSpPr txBox="1"/>
          <p:nvPr/>
        </p:nvSpPr>
        <p:spPr>
          <a:xfrm>
            <a:off x="11728992" y="3222048"/>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92" name="object 92"/>
          <p:cNvSpPr txBox="1"/>
          <p:nvPr/>
        </p:nvSpPr>
        <p:spPr>
          <a:xfrm>
            <a:off x="11728992" y="3806121"/>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93" name="object 93"/>
          <p:cNvSpPr txBox="1"/>
          <p:nvPr/>
        </p:nvSpPr>
        <p:spPr>
          <a:xfrm>
            <a:off x="11728992" y="4390194"/>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94" name="object 94"/>
          <p:cNvSpPr txBox="1"/>
          <p:nvPr/>
        </p:nvSpPr>
        <p:spPr>
          <a:xfrm>
            <a:off x="11728992" y="497426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95" name="object 95"/>
          <p:cNvSpPr txBox="1"/>
          <p:nvPr/>
        </p:nvSpPr>
        <p:spPr>
          <a:xfrm>
            <a:off x="11728992" y="5558339"/>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96" name="object 96"/>
          <p:cNvSpPr txBox="1"/>
          <p:nvPr/>
        </p:nvSpPr>
        <p:spPr>
          <a:xfrm>
            <a:off x="11728992" y="6142413"/>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97" name="object 97"/>
          <p:cNvSpPr txBox="1"/>
          <p:nvPr/>
        </p:nvSpPr>
        <p:spPr>
          <a:xfrm>
            <a:off x="11919644" y="6726486"/>
            <a:ext cx="254000"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4D4D4F"/>
                </a:solidFill>
                <a:latin typeface="Arial"/>
                <a:cs typeface="Arial"/>
              </a:rPr>
              <a:t>—</a:t>
            </a:r>
            <a:endParaRPr sz="1800">
              <a:solidFill>
                <a:srgbClr val="4D4D4F"/>
              </a:solidFill>
              <a:latin typeface="Arial"/>
              <a:cs typeface="Arial"/>
            </a:endParaRPr>
          </a:p>
        </p:txBody>
      </p:sp>
      <p:sp>
        <p:nvSpPr>
          <p:cNvPr id="98" name="object 98"/>
          <p:cNvSpPr txBox="1"/>
          <p:nvPr/>
        </p:nvSpPr>
        <p:spPr>
          <a:xfrm>
            <a:off x="11728992" y="7310559"/>
            <a:ext cx="635635" cy="299720"/>
          </a:xfrm>
          <a:prstGeom prst="rect">
            <a:avLst/>
          </a:prstGeom>
        </p:spPr>
        <p:txBody>
          <a:bodyPr vert="horz" wrap="square" lIns="0" tIns="12700" rIns="0" bIns="0" rtlCol="0">
            <a:spAutoFit/>
          </a:bodyPr>
          <a:lstStyle/>
          <a:p>
            <a:pPr marL="12700">
              <a:lnSpc>
                <a:spcPct val="100000"/>
              </a:lnSpc>
              <a:spcBef>
                <a:spcPts val="100"/>
              </a:spcBef>
            </a:pPr>
            <a:r>
              <a:rPr lang="en-US" spc="-20" dirty="0">
                <a:solidFill>
                  <a:srgbClr val="4D4D4F"/>
                </a:solidFill>
                <a:latin typeface="Arial"/>
                <a:cs typeface="Arial"/>
              </a:rPr>
              <a:t>8</a:t>
            </a:r>
            <a:r>
              <a:rPr sz="1800" spc="-20" dirty="0">
                <a:solidFill>
                  <a:srgbClr val="4D4D4F"/>
                </a:solidFill>
                <a:latin typeface="Arial"/>
                <a:cs typeface="Arial"/>
              </a:rPr>
              <a:t>0%</a:t>
            </a:r>
            <a:endParaRPr sz="1800" dirty="0">
              <a:solidFill>
                <a:srgbClr val="4D4D4F"/>
              </a:solidFill>
              <a:latin typeface="Arial"/>
              <a:cs typeface="Arial"/>
            </a:endParaRPr>
          </a:p>
        </p:txBody>
      </p:sp>
      <p:sp>
        <p:nvSpPr>
          <p:cNvPr id="99" name="object 99"/>
          <p:cNvSpPr txBox="1"/>
          <p:nvPr/>
        </p:nvSpPr>
        <p:spPr>
          <a:xfrm>
            <a:off x="12718144" y="2606885"/>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100" name="object 100"/>
          <p:cNvSpPr txBox="1"/>
          <p:nvPr/>
        </p:nvSpPr>
        <p:spPr>
          <a:xfrm>
            <a:off x="12718144" y="3208789"/>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101" name="object 101"/>
          <p:cNvSpPr txBox="1"/>
          <p:nvPr/>
        </p:nvSpPr>
        <p:spPr>
          <a:xfrm>
            <a:off x="12718144" y="3792862"/>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102" name="object 102"/>
          <p:cNvSpPr txBox="1"/>
          <p:nvPr/>
        </p:nvSpPr>
        <p:spPr>
          <a:xfrm>
            <a:off x="12718144" y="4376935"/>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103" name="object 103"/>
          <p:cNvSpPr txBox="1"/>
          <p:nvPr/>
        </p:nvSpPr>
        <p:spPr>
          <a:xfrm>
            <a:off x="12718144" y="4961008"/>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104" name="object 104"/>
          <p:cNvSpPr txBox="1"/>
          <p:nvPr/>
        </p:nvSpPr>
        <p:spPr>
          <a:xfrm>
            <a:off x="12718144" y="5545081"/>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105" name="object 105"/>
          <p:cNvSpPr txBox="1"/>
          <p:nvPr/>
        </p:nvSpPr>
        <p:spPr>
          <a:xfrm>
            <a:off x="12718144" y="6129154"/>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106" name="object 106"/>
          <p:cNvSpPr txBox="1"/>
          <p:nvPr/>
        </p:nvSpPr>
        <p:spPr>
          <a:xfrm>
            <a:off x="12718144" y="6713227"/>
            <a:ext cx="635635" cy="299720"/>
          </a:xfrm>
          <a:prstGeom prst="rect">
            <a:avLst/>
          </a:prstGeom>
        </p:spPr>
        <p:txBody>
          <a:bodyPr vert="horz" wrap="square" lIns="0" tIns="12700" rIns="0" bIns="0" rtlCol="0">
            <a:spAutoFit/>
          </a:bodyPr>
          <a:lstStyle/>
          <a:p>
            <a:pPr marL="12700">
              <a:lnSpc>
                <a:spcPct val="100000"/>
              </a:lnSpc>
              <a:spcBef>
                <a:spcPts val="100"/>
              </a:spcBef>
            </a:pPr>
            <a:r>
              <a:rPr sz="1800" spc="-20" dirty="0">
                <a:solidFill>
                  <a:srgbClr val="4D4D4F"/>
                </a:solidFill>
                <a:latin typeface="Arial"/>
                <a:cs typeface="Arial"/>
              </a:rPr>
              <a:t>100%</a:t>
            </a:r>
            <a:endParaRPr sz="1800">
              <a:solidFill>
                <a:srgbClr val="4D4D4F"/>
              </a:solidFill>
              <a:latin typeface="Arial"/>
              <a:cs typeface="Arial"/>
            </a:endParaRPr>
          </a:p>
        </p:txBody>
      </p:sp>
      <p:sp>
        <p:nvSpPr>
          <p:cNvPr id="107" name="object 107"/>
          <p:cNvSpPr txBox="1"/>
          <p:nvPr/>
        </p:nvSpPr>
        <p:spPr>
          <a:xfrm>
            <a:off x="12718144" y="7297300"/>
            <a:ext cx="635635" cy="299720"/>
          </a:xfrm>
          <a:prstGeom prst="rect">
            <a:avLst/>
          </a:prstGeom>
        </p:spPr>
        <p:txBody>
          <a:bodyPr vert="horz" wrap="square" lIns="0" tIns="12700" rIns="0" bIns="0" rtlCol="0">
            <a:spAutoFit/>
          </a:bodyPr>
          <a:lstStyle/>
          <a:p>
            <a:pPr marL="12700">
              <a:lnSpc>
                <a:spcPct val="100000"/>
              </a:lnSpc>
              <a:spcBef>
                <a:spcPts val="100"/>
              </a:spcBef>
            </a:pPr>
            <a:r>
              <a:rPr lang="en-US" spc="-20" dirty="0">
                <a:solidFill>
                  <a:srgbClr val="4D4D4F"/>
                </a:solidFill>
                <a:latin typeface="Arial"/>
                <a:cs typeface="Arial"/>
              </a:rPr>
              <a:t>8</a:t>
            </a:r>
            <a:r>
              <a:rPr sz="1800" spc="-20" dirty="0">
                <a:solidFill>
                  <a:srgbClr val="4D4D4F"/>
                </a:solidFill>
                <a:latin typeface="Arial"/>
                <a:cs typeface="Arial"/>
              </a:rPr>
              <a:t>0%</a:t>
            </a:r>
            <a:endParaRPr sz="1800" dirty="0">
              <a:solidFill>
                <a:srgbClr val="4D4D4F"/>
              </a:solidFill>
              <a:latin typeface="Arial"/>
              <a:cs typeface="Arial"/>
            </a:endParaRPr>
          </a:p>
        </p:txBody>
      </p:sp>
      <p:sp>
        <p:nvSpPr>
          <p:cNvPr id="108" name="object 108"/>
          <p:cNvSpPr txBox="1"/>
          <p:nvPr/>
        </p:nvSpPr>
        <p:spPr>
          <a:xfrm>
            <a:off x="11643804" y="1929843"/>
            <a:ext cx="745490" cy="361637"/>
          </a:xfrm>
          <a:prstGeom prst="rect">
            <a:avLst/>
          </a:prstGeom>
          <a:solidFill>
            <a:srgbClr val="0082CC"/>
          </a:solidFill>
        </p:spPr>
        <p:txBody>
          <a:bodyPr vert="horz" wrap="square" lIns="0" tIns="0" rIns="0" bIns="91440" rtlCol="0">
            <a:spAutoFit/>
          </a:bodyPr>
          <a:lstStyle/>
          <a:p>
            <a:pPr algn="ctr">
              <a:lnSpc>
                <a:spcPts val="2115"/>
              </a:lnSpc>
            </a:pPr>
            <a:r>
              <a:rPr sz="1800" b="1" spc="-5" dirty="0">
                <a:solidFill>
                  <a:srgbClr val="FFFFFF"/>
                </a:solidFill>
                <a:latin typeface="Arial"/>
                <a:cs typeface="Arial"/>
              </a:rPr>
              <a:t>C</a:t>
            </a:r>
            <a:endParaRPr sz="1800" b="1" dirty="0">
              <a:latin typeface="Arial"/>
              <a:cs typeface="Arial"/>
            </a:endParaRPr>
          </a:p>
        </p:txBody>
      </p:sp>
      <p:sp>
        <p:nvSpPr>
          <p:cNvPr id="109" name="object 109"/>
          <p:cNvSpPr txBox="1"/>
          <p:nvPr/>
        </p:nvSpPr>
        <p:spPr>
          <a:xfrm>
            <a:off x="12609004" y="1929843"/>
            <a:ext cx="745490" cy="361637"/>
          </a:xfrm>
          <a:prstGeom prst="rect">
            <a:avLst/>
          </a:prstGeom>
          <a:solidFill>
            <a:srgbClr val="0082CC"/>
          </a:solidFill>
        </p:spPr>
        <p:txBody>
          <a:bodyPr vert="horz" wrap="square" lIns="0" tIns="0" rIns="0" bIns="91440" rtlCol="0">
            <a:spAutoFit/>
          </a:bodyPr>
          <a:lstStyle/>
          <a:p>
            <a:pPr algn="ctr">
              <a:lnSpc>
                <a:spcPts val="2115"/>
              </a:lnSpc>
            </a:pPr>
            <a:r>
              <a:rPr sz="1800" b="1" spc="-35" dirty="0">
                <a:solidFill>
                  <a:srgbClr val="FFFFFF"/>
                </a:solidFill>
                <a:latin typeface="Arial"/>
                <a:cs typeface="Arial"/>
              </a:rPr>
              <a:t>F</a:t>
            </a:r>
            <a:endParaRPr sz="1800" b="1" dirty="0">
              <a:latin typeface="Arial"/>
              <a:cs typeface="Arial"/>
            </a:endParaRPr>
          </a:p>
        </p:txBody>
      </p:sp>
      <p:sp>
        <p:nvSpPr>
          <p:cNvPr id="110" name="object 110"/>
          <p:cNvSpPr txBox="1"/>
          <p:nvPr/>
        </p:nvSpPr>
        <p:spPr>
          <a:xfrm>
            <a:off x="11602108" y="1415143"/>
            <a:ext cx="1784985" cy="452120"/>
          </a:xfrm>
          <a:prstGeom prst="rect">
            <a:avLst/>
          </a:prstGeom>
        </p:spPr>
        <p:txBody>
          <a:bodyPr vert="horz" wrap="square" lIns="0" tIns="12700" rIns="0" bIns="0" rtlCol="0">
            <a:spAutoFit/>
          </a:bodyPr>
          <a:lstStyle/>
          <a:p>
            <a:pPr marR="5080" algn="ctr">
              <a:lnSpc>
                <a:spcPct val="100000"/>
              </a:lnSpc>
              <a:spcBef>
                <a:spcPts val="100"/>
              </a:spcBef>
            </a:pPr>
            <a:r>
              <a:rPr sz="1400" b="1" spc="-85" dirty="0">
                <a:solidFill>
                  <a:srgbClr val="062F6E"/>
                </a:solidFill>
                <a:latin typeface="+mj-lt"/>
                <a:cs typeface="Century Gothic"/>
              </a:rPr>
              <a:t>Medicare</a:t>
            </a:r>
            <a:r>
              <a:rPr sz="1400" b="1" spc="25" dirty="0">
                <a:solidFill>
                  <a:srgbClr val="062F6E"/>
                </a:solidFill>
                <a:latin typeface="+mj-lt"/>
                <a:cs typeface="Century Gothic"/>
              </a:rPr>
              <a:t> </a:t>
            </a:r>
            <a:r>
              <a:rPr sz="1400" b="1" spc="60" dirty="0">
                <a:solidFill>
                  <a:srgbClr val="062F6E"/>
                </a:solidFill>
                <a:latin typeface="+mj-lt"/>
                <a:cs typeface="Century Gothic"/>
              </a:rPr>
              <a:t>first</a:t>
            </a:r>
            <a:r>
              <a:rPr sz="1400" b="1" spc="30" dirty="0">
                <a:solidFill>
                  <a:srgbClr val="062F6E"/>
                </a:solidFill>
                <a:latin typeface="+mj-lt"/>
                <a:cs typeface="Century Gothic"/>
              </a:rPr>
              <a:t> </a:t>
            </a:r>
            <a:r>
              <a:rPr sz="1400" b="1" spc="-40" dirty="0">
                <a:solidFill>
                  <a:srgbClr val="062F6E"/>
                </a:solidFill>
                <a:latin typeface="+mj-lt"/>
                <a:cs typeface="Century Gothic"/>
              </a:rPr>
              <a:t>eligible </a:t>
            </a:r>
            <a:r>
              <a:rPr sz="1400" b="1" spc="-70" dirty="0">
                <a:solidFill>
                  <a:srgbClr val="062F6E"/>
                </a:solidFill>
                <a:latin typeface="+mj-lt"/>
                <a:cs typeface="Century Gothic"/>
              </a:rPr>
              <a:t>before</a:t>
            </a:r>
            <a:r>
              <a:rPr sz="1400" b="1" spc="-5" dirty="0">
                <a:solidFill>
                  <a:srgbClr val="062F6E"/>
                </a:solidFill>
                <a:latin typeface="+mj-lt"/>
                <a:cs typeface="Century Gothic"/>
              </a:rPr>
              <a:t> </a:t>
            </a:r>
            <a:r>
              <a:rPr sz="1400" b="1" dirty="0">
                <a:solidFill>
                  <a:srgbClr val="062F6E"/>
                </a:solidFill>
                <a:latin typeface="+mj-lt"/>
                <a:cs typeface="Century Gothic"/>
              </a:rPr>
              <a:t>2020 </a:t>
            </a:r>
            <a:r>
              <a:rPr sz="1400" b="1" spc="-20" dirty="0">
                <a:solidFill>
                  <a:srgbClr val="062F6E"/>
                </a:solidFill>
                <a:latin typeface="+mj-lt"/>
                <a:cs typeface="Century Gothic"/>
              </a:rPr>
              <a:t>only</a:t>
            </a:r>
            <a:endParaRPr sz="1400" b="1" dirty="0">
              <a:solidFill>
                <a:srgbClr val="062F6E"/>
              </a:solidFill>
              <a:latin typeface="+mj-lt"/>
              <a:cs typeface="Century Gothic"/>
            </a:endParaRPr>
          </a:p>
        </p:txBody>
      </p:sp>
      <p:sp>
        <p:nvSpPr>
          <p:cNvPr id="111" name="object 111"/>
          <p:cNvSpPr txBox="1"/>
          <p:nvPr/>
        </p:nvSpPr>
        <p:spPr>
          <a:xfrm>
            <a:off x="584200" y="7984942"/>
            <a:ext cx="6865620" cy="566437"/>
          </a:xfrm>
          <a:prstGeom prst="rect">
            <a:avLst/>
          </a:prstGeom>
        </p:spPr>
        <p:txBody>
          <a:bodyPr vert="horz" wrap="square" lIns="0" tIns="12700" rIns="0" bIns="0" rtlCol="0">
            <a:spAutoFit/>
          </a:bodyPr>
          <a:lstStyle/>
          <a:p>
            <a:pPr marL="12700" marR="5080" algn="just">
              <a:lnSpc>
                <a:spcPct val="109100"/>
              </a:lnSpc>
              <a:spcBef>
                <a:spcPts val="100"/>
              </a:spcBef>
            </a:pPr>
            <a:r>
              <a:rPr lang="en-US" sz="1100" b="1" spc="-20" dirty="0">
                <a:solidFill>
                  <a:schemeClr val="accent5">
                    <a:lumMod val="75000"/>
                  </a:schemeClr>
                </a:solidFill>
                <a:latin typeface="Arial"/>
                <a:cs typeface="Arial"/>
              </a:rPr>
              <a:t>*</a:t>
            </a:r>
            <a:r>
              <a:rPr lang="en-US" sz="1100" spc="-20" dirty="0">
                <a:solidFill>
                  <a:schemeClr val="accent5">
                    <a:lumMod val="75000"/>
                  </a:schemeClr>
                </a:solidFill>
                <a:latin typeface="Tahoma"/>
                <a:cs typeface="Tahoma"/>
              </a:rPr>
              <a:t>Plans</a:t>
            </a:r>
            <a:r>
              <a:rPr lang="en-US" sz="1100" spc="-85" dirty="0">
                <a:solidFill>
                  <a:schemeClr val="accent5">
                    <a:lumMod val="75000"/>
                  </a:schemeClr>
                </a:solidFill>
                <a:latin typeface="Tahoma"/>
                <a:cs typeface="Tahoma"/>
              </a:rPr>
              <a:t> </a:t>
            </a:r>
            <a:r>
              <a:rPr lang="en-US" sz="1100" spc="10" dirty="0">
                <a:solidFill>
                  <a:schemeClr val="accent5">
                    <a:lumMod val="75000"/>
                  </a:schemeClr>
                </a:solidFill>
                <a:latin typeface="Tahoma"/>
                <a:cs typeface="Tahoma"/>
              </a:rPr>
              <a:t>F</a:t>
            </a:r>
            <a:r>
              <a:rPr lang="en-US" sz="1100" spc="-85" dirty="0">
                <a:solidFill>
                  <a:schemeClr val="accent5">
                    <a:lumMod val="75000"/>
                  </a:schemeClr>
                </a:solidFill>
                <a:latin typeface="Tahoma"/>
                <a:cs typeface="Tahoma"/>
              </a:rPr>
              <a:t> </a:t>
            </a:r>
            <a:r>
              <a:rPr lang="en-US" sz="1100" spc="-75" dirty="0">
                <a:solidFill>
                  <a:schemeClr val="accent5">
                    <a:lumMod val="75000"/>
                  </a:schemeClr>
                </a:solidFill>
                <a:latin typeface="Tahoma"/>
                <a:cs typeface="Tahoma"/>
              </a:rPr>
              <a:t>and</a:t>
            </a:r>
            <a:r>
              <a:rPr lang="en-US" sz="1100" spc="-85" dirty="0">
                <a:solidFill>
                  <a:schemeClr val="accent5">
                    <a:lumMod val="75000"/>
                  </a:schemeClr>
                </a:solidFill>
                <a:latin typeface="Tahoma"/>
                <a:cs typeface="Tahoma"/>
              </a:rPr>
              <a:t> </a:t>
            </a:r>
            <a:r>
              <a:rPr lang="en-US" sz="1100" spc="80" dirty="0">
                <a:solidFill>
                  <a:schemeClr val="accent5">
                    <a:lumMod val="75000"/>
                  </a:schemeClr>
                </a:solidFill>
                <a:latin typeface="Tahoma"/>
                <a:cs typeface="Tahoma"/>
              </a:rPr>
              <a:t>G</a:t>
            </a:r>
            <a:r>
              <a:rPr lang="en-US" sz="1100" spc="-85" dirty="0">
                <a:solidFill>
                  <a:schemeClr val="accent5">
                    <a:lumMod val="75000"/>
                  </a:schemeClr>
                </a:solidFill>
                <a:latin typeface="Tahoma"/>
                <a:cs typeface="Tahoma"/>
              </a:rPr>
              <a:t> </a:t>
            </a:r>
            <a:r>
              <a:rPr lang="en-US" sz="1100" spc="-25" dirty="0">
                <a:solidFill>
                  <a:schemeClr val="accent5">
                    <a:lumMod val="75000"/>
                  </a:schemeClr>
                </a:solidFill>
                <a:latin typeface="Tahoma"/>
                <a:cs typeface="Tahoma"/>
              </a:rPr>
              <a:t>also</a:t>
            </a:r>
            <a:r>
              <a:rPr lang="en-US" sz="1100" spc="-40" dirty="0">
                <a:solidFill>
                  <a:schemeClr val="accent5">
                    <a:lumMod val="75000"/>
                  </a:schemeClr>
                </a:solidFill>
                <a:latin typeface="Tahoma"/>
                <a:cs typeface="Tahoma"/>
              </a:rPr>
              <a:t> </a:t>
            </a:r>
            <a:r>
              <a:rPr lang="en-US" sz="1100" spc="-30" dirty="0">
                <a:solidFill>
                  <a:schemeClr val="accent5">
                    <a:lumMod val="75000"/>
                  </a:schemeClr>
                </a:solidFill>
                <a:latin typeface="Tahoma"/>
                <a:cs typeface="Tahoma"/>
              </a:rPr>
              <a:t>offers</a:t>
            </a:r>
            <a:r>
              <a:rPr lang="en-US" sz="1100" spc="-40" dirty="0">
                <a:solidFill>
                  <a:schemeClr val="accent5">
                    <a:lumMod val="75000"/>
                  </a:schemeClr>
                </a:solidFill>
                <a:latin typeface="Tahoma"/>
                <a:cs typeface="Tahoma"/>
              </a:rPr>
              <a:t> </a:t>
            </a:r>
            <a:r>
              <a:rPr lang="en-US" sz="1100" spc="-15" dirty="0">
                <a:solidFill>
                  <a:schemeClr val="accent5">
                    <a:lumMod val="75000"/>
                  </a:schemeClr>
                </a:solidFill>
                <a:latin typeface="Tahoma"/>
                <a:cs typeface="Tahoma"/>
              </a:rPr>
              <a:t>a</a:t>
            </a:r>
            <a:r>
              <a:rPr lang="en-US" sz="1100" spc="-40" dirty="0">
                <a:solidFill>
                  <a:schemeClr val="accent5">
                    <a:lumMod val="75000"/>
                  </a:schemeClr>
                </a:solidFill>
                <a:latin typeface="Tahoma"/>
                <a:cs typeface="Tahoma"/>
              </a:rPr>
              <a:t> </a:t>
            </a:r>
            <a:r>
              <a:rPr lang="en-US" sz="1100" spc="-10" dirty="0">
                <a:solidFill>
                  <a:schemeClr val="accent5">
                    <a:lumMod val="75000"/>
                  </a:schemeClr>
                </a:solidFill>
                <a:latin typeface="Tahoma"/>
                <a:cs typeface="Tahoma"/>
              </a:rPr>
              <a:t>high-deductible</a:t>
            </a:r>
            <a:r>
              <a:rPr lang="en-US" sz="1100" spc="-40" dirty="0">
                <a:solidFill>
                  <a:schemeClr val="accent5">
                    <a:lumMod val="75000"/>
                  </a:schemeClr>
                </a:solidFill>
                <a:latin typeface="Tahoma"/>
                <a:cs typeface="Tahoma"/>
              </a:rPr>
              <a:t> </a:t>
            </a:r>
            <a:r>
              <a:rPr lang="en-US" sz="1100" spc="-20" dirty="0">
                <a:solidFill>
                  <a:schemeClr val="accent5">
                    <a:lumMod val="75000"/>
                  </a:schemeClr>
                </a:solidFill>
                <a:latin typeface="Tahoma"/>
                <a:cs typeface="Tahoma"/>
              </a:rPr>
              <a:t>plan</a:t>
            </a:r>
            <a:r>
              <a:rPr lang="en-US" sz="1100" spc="-40" dirty="0">
                <a:solidFill>
                  <a:schemeClr val="accent5">
                    <a:lumMod val="75000"/>
                  </a:schemeClr>
                </a:solidFill>
                <a:latin typeface="Tahoma"/>
                <a:cs typeface="Tahoma"/>
              </a:rPr>
              <a:t> in </a:t>
            </a:r>
            <a:r>
              <a:rPr lang="en-US" sz="1100" spc="5" dirty="0">
                <a:solidFill>
                  <a:schemeClr val="accent5">
                    <a:lumMod val="75000"/>
                  </a:schemeClr>
                </a:solidFill>
                <a:latin typeface="Tahoma"/>
                <a:cs typeface="Tahoma"/>
              </a:rPr>
              <a:t>some</a:t>
            </a:r>
            <a:r>
              <a:rPr lang="en-US" sz="1100" spc="-40" dirty="0">
                <a:solidFill>
                  <a:schemeClr val="accent5">
                    <a:lumMod val="75000"/>
                  </a:schemeClr>
                </a:solidFill>
                <a:latin typeface="Tahoma"/>
                <a:cs typeface="Tahoma"/>
              </a:rPr>
              <a:t> </a:t>
            </a:r>
            <a:r>
              <a:rPr lang="en-US" sz="1100" spc="-10" dirty="0">
                <a:solidFill>
                  <a:schemeClr val="accent5">
                    <a:lumMod val="75000"/>
                  </a:schemeClr>
                </a:solidFill>
                <a:latin typeface="Tahoma"/>
                <a:cs typeface="Tahoma"/>
              </a:rPr>
              <a:t>states.</a:t>
            </a:r>
            <a:r>
              <a:rPr lang="en-US" sz="1100" spc="-40" dirty="0">
                <a:solidFill>
                  <a:schemeClr val="accent5">
                    <a:lumMod val="75000"/>
                  </a:schemeClr>
                </a:solidFill>
                <a:latin typeface="Tahoma"/>
                <a:cs typeface="Tahoma"/>
              </a:rPr>
              <a:t> </a:t>
            </a:r>
            <a:r>
              <a:rPr lang="en-US" sz="1100" spc="-120" dirty="0">
                <a:solidFill>
                  <a:schemeClr val="accent5">
                    <a:lumMod val="75000"/>
                  </a:schemeClr>
                </a:solidFill>
                <a:latin typeface="Tahoma"/>
                <a:cs typeface="Tahoma"/>
              </a:rPr>
              <a:t>If</a:t>
            </a:r>
            <a:r>
              <a:rPr lang="en-US" sz="1100" spc="-40" dirty="0">
                <a:solidFill>
                  <a:schemeClr val="accent5">
                    <a:lumMod val="75000"/>
                  </a:schemeClr>
                </a:solidFill>
                <a:latin typeface="Tahoma"/>
                <a:cs typeface="Tahoma"/>
              </a:rPr>
              <a:t> </a:t>
            </a:r>
            <a:r>
              <a:rPr lang="en-US" sz="1100" spc="-20" dirty="0">
                <a:solidFill>
                  <a:schemeClr val="accent5">
                    <a:lumMod val="75000"/>
                  </a:schemeClr>
                </a:solidFill>
                <a:latin typeface="Tahoma"/>
                <a:cs typeface="Tahoma"/>
              </a:rPr>
              <a:t>you</a:t>
            </a:r>
            <a:r>
              <a:rPr lang="en-US" sz="1100" spc="-40" dirty="0">
                <a:solidFill>
                  <a:schemeClr val="accent5">
                    <a:lumMod val="75000"/>
                  </a:schemeClr>
                </a:solidFill>
                <a:latin typeface="Tahoma"/>
                <a:cs typeface="Tahoma"/>
              </a:rPr>
              <a:t> </a:t>
            </a:r>
            <a:r>
              <a:rPr lang="en-US" sz="1100" spc="10" dirty="0">
                <a:solidFill>
                  <a:schemeClr val="accent5">
                    <a:lumMod val="75000"/>
                  </a:schemeClr>
                </a:solidFill>
                <a:latin typeface="Tahoma"/>
                <a:cs typeface="Tahoma"/>
              </a:rPr>
              <a:t>choose</a:t>
            </a:r>
            <a:r>
              <a:rPr lang="en-US" sz="1100" spc="-40" dirty="0">
                <a:solidFill>
                  <a:schemeClr val="accent5">
                    <a:lumMod val="75000"/>
                  </a:schemeClr>
                </a:solidFill>
                <a:latin typeface="Tahoma"/>
                <a:cs typeface="Tahoma"/>
              </a:rPr>
              <a:t> </a:t>
            </a:r>
            <a:r>
              <a:rPr lang="en-US" sz="1100" spc="-25" dirty="0">
                <a:solidFill>
                  <a:schemeClr val="accent5">
                    <a:lumMod val="75000"/>
                  </a:schemeClr>
                </a:solidFill>
                <a:latin typeface="Tahoma"/>
                <a:cs typeface="Tahoma"/>
              </a:rPr>
              <a:t>this</a:t>
            </a:r>
            <a:r>
              <a:rPr lang="en-US" sz="1100" spc="-40" dirty="0">
                <a:solidFill>
                  <a:schemeClr val="accent5">
                    <a:lumMod val="75000"/>
                  </a:schemeClr>
                </a:solidFill>
                <a:latin typeface="Tahoma"/>
                <a:cs typeface="Tahoma"/>
              </a:rPr>
              <a:t> </a:t>
            </a:r>
            <a:r>
              <a:rPr lang="en-US" sz="1100" spc="-25" dirty="0">
                <a:solidFill>
                  <a:schemeClr val="accent5">
                    <a:lumMod val="75000"/>
                  </a:schemeClr>
                </a:solidFill>
                <a:latin typeface="Tahoma"/>
                <a:cs typeface="Tahoma"/>
              </a:rPr>
              <a:t>option,</a:t>
            </a:r>
            <a:r>
              <a:rPr lang="en-US" sz="1100" spc="-85" dirty="0">
                <a:solidFill>
                  <a:schemeClr val="accent5">
                    <a:lumMod val="75000"/>
                  </a:schemeClr>
                </a:solidFill>
                <a:latin typeface="Tahoma"/>
                <a:cs typeface="Tahoma"/>
              </a:rPr>
              <a:t> </a:t>
            </a:r>
            <a:r>
              <a:rPr lang="en-US" sz="1100" spc="-40" dirty="0">
                <a:solidFill>
                  <a:schemeClr val="accent5">
                    <a:lumMod val="75000"/>
                  </a:schemeClr>
                </a:solidFill>
                <a:latin typeface="Tahoma"/>
                <a:cs typeface="Tahoma"/>
              </a:rPr>
              <a:t>this</a:t>
            </a:r>
            <a:r>
              <a:rPr lang="en-US" sz="1100" spc="-85" dirty="0">
                <a:solidFill>
                  <a:schemeClr val="accent5">
                    <a:lumMod val="75000"/>
                  </a:schemeClr>
                </a:solidFill>
                <a:latin typeface="Tahoma"/>
                <a:cs typeface="Tahoma"/>
              </a:rPr>
              <a:t> </a:t>
            </a:r>
            <a:r>
              <a:rPr lang="en-US" sz="1100" spc="-25" dirty="0">
                <a:solidFill>
                  <a:schemeClr val="accent5">
                    <a:lumMod val="75000"/>
                  </a:schemeClr>
                </a:solidFill>
                <a:latin typeface="Tahoma"/>
                <a:cs typeface="Tahoma"/>
              </a:rPr>
              <a:t>means</a:t>
            </a:r>
            <a:r>
              <a:rPr lang="en-US" sz="1100" spc="-85" dirty="0">
                <a:solidFill>
                  <a:schemeClr val="accent5">
                    <a:lumMod val="75000"/>
                  </a:schemeClr>
                </a:solidFill>
                <a:latin typeface="Tahoma"/>
                <a:cs typeface="Tahoma"/>
              </a:rPr>
              <a:t> </a:t>
            </a:r>
            <a:r>
              <a:rPr lang="en-US" sz="1100" spc="-40" dirty="0">
                <a:solidFill>
                  <a:schemeClr val="accent5">
                    <a:lumMod val="75000"/>
                  </a:schemeClr>
                </a:solidFill>
                <a:latin typeface="Tahoma"/>
                <a:cs typeface="Tahoma"/>
              </a:rPr>
              <a:t>you</a:t>
            </a:r>
            <a:r>
              <a:rPr lang="en-US" sz="1100" spc="-85" dirty="0">
                <a:solidFill>
                  <a:schemeClr val="accent5">
                    <a:lumMod val="75000"/>
                  </a:schemeClr>
                </a:solidFill>
                <a:latin typeface="Tahoma"/>
                <a:cs typeface="Tahoma"/>
              </a:rPr>
              <a:t> </a:t>
            </a:r>
            <a:r>
              <a:rPr lang="en-US" sz="1100" spc="-30" dirty="0">
                <a:solidFill>
                  <a:schemeClr val="accent5">
                    <a:lumMod val="75000"/>
                  </a:schemeClr>
                </a:solidFill>
                <a:latin typeface="Tahoma"/>
                <a:cs typeface="Tahoma"/>
              </a:rPr>
              <a:t>must</a:t>
            </a:r>
            <a:r>
              <a:rPr lang="en-US" sz="1100" spc="-85" dirty="0">
                <a:solidFill>
                  <a:schemeClr val="accent5">
                    <a:lumMod val="75000"/>
                  </a:schemeClr>
                </a:solidFill>
                <a:latin typeface="Tahoma"/>
                <a:cs typeface="Tahoma"/>
              </a:rPr>
              <a:t> </a:t>
            </a:r>
            <a:r>
              <a:rPr lang="en-US" sz="1100" spc="-30" dirty="0">
                <a:solidFill>
                  <a:schemeClr val="accent5">
                    <a:lumMod val="75000"/>
                  </a:schemeClr>
                </a:solidFill>
                <a:latin typeface="Tahoma"/>
                <a:cs typeface="Tahoma"/>
              </a:rPr>
              <a:t>pay</a:t>
            </a:r>
            <a:r>
              <a:rPr lang="en-US" sz="1100" spc="-85" dirty="0">
                <a:solidFill>
                  <a:schemeClr val="accent5">
                    <a:lumMod val="75000"/>
                  </a:schemeClr>
                </a:solidFill>
                <a:latin typeface="Tahoma"/>
                <a:cs typeface="Tahoma"/>
              </a:rPr>
              <a:t> </a:t>
            </a:r>
            <a:r>
              <a:rPr lang="en-US" sz="1100" spc="-55" dirty="0">
                <a:solidFill>
                  <a:schemeClr val="accent5">
                    <a:lumMod val="75000"/>
                  </a:schemeClr>
                </a:solidFill>
                <a:latin typeface="Tahoma"/>
                <a:cs typeface="Tahoma"/>
              </a:rPr>
              <a:t>for</a:t>
            </a:r>
            <a:r>
              <a:rPr lang="en-US" sz="1100" spc="-45" dirty="0">
                <a:solidFill>
                  <a:schemeClr val="accent5">
                    <a:lumMod val="75000"/>
                  </a:schemeClr>
                </a:solidFill>
                <a:latin typeface="Tahoma"/>
                <a:cs typeface="Tahoma"/>
              </a:rPr>
              <a:t> </a:t>
            </a:r>
            <a:r>
              <a:rPr lang="en-US" sz="1100" spc="-30" dirty="0">
                <a:solidFill>
                  <a:schemeClr val="accent5">
                    <a:lumMod val="75000"/>
                  </a:schemeClr>
                </a:solidFill>
                <a:latin typeface="Tahoma"/>
                <a:cs typeface="Tahoma"/>
              </a:rPr>
              <a:t>Medicare-covered</a:t>
            </a:r>
            <a:r>
              <a:rPr lang="en-US" sz="1100" spc="-85" dirty="0">
                <a:solidFill>
                  <a:schemeClr val="accent5">
                    <a:lumMod val="75000"/>
                  </a:schemeClr>
                </a:solidFill>
                <a:latin typeface="Tahoma"/>
                <a:cs typeface="Tahoma"/>
              </a:rPr>
              <a:t> </a:t>
            </a:r>
            <a:r>
              <a:rPr lang="en-US" sz="1100" spc="-5" dirty="0">
                <a:solidFill>
                  <a:schemeClr val="accent5">
                    <a:lumMod val="75000"/>
                  </a:schemeClr>
                </a:solidFill>
                <a:latin typeface="Tahoma"/>
                <a:cs typeface="Tahoma"/>
              </a:rPr>
              <a:t>costs</a:t>
            </a:r>
            <a:r>
              <a:rPr lang="en-US" sz="1100" spc="-85" dirty="0">
                <a:solidFill>
                  <a:schemeClr val="accent5">
                    <a:lumMod val="75000"/>
                  </a:schemeClr>
                </a:solidFill>
                <a:latin typeface="Tahoma"/>
                <a:cs typeface="Tahoma"/>
              </a:rPr>
              <a:t> </a:t>
            </a:r>
            <a:r>
              <a:rPr lang="en-US" sz="1100" spc="-40" dirty="0">
                <a:solidFill>
                  <a:schemeClr val="accent5">
                    <a:lumMod val="75000"/>
                  </a:schemeClr>
                </a:solidFill>
                <a:latin typeface="Tahoma"/>
                <a:cs typeface="Tahoma"/>
              </a:rPr>
              <a:t>(coinsurance,</a:t>
            </a:r>
            <a:r>
              <a:rPr lang="en-US" sz="1100" spc="-85" dirty="0">
                <a:solidFill>
                  <a:schemeClr val="accent5">
                    <a:lumMod val="75000"/>
                  </a:schemeClr>
                </a:solidFill>
                <a:latin typeface="Tahoma"/>
                <a:cs typeface="Tahoma"/>
              </a:rPr>
              <a:t> </a:t>
            </a:r>
            <a:r>
              <a:rPr lang="en-US" sz="1100" spc="-30" dirty="0">
                <a:solidFill>
                  <a:schemeClr val="accent5">
                    <a:lumMod val="75000"/>
                  </a:schemeClr>
                </a:solidFill>
                <a:latin typeface="Tahoma"/>
                <a:cs typeface="Tahoma"/>
              </a:rPr>
              <a:t>copayments,</a:t>
            </a:r>
            <a:r>
              <a:rPr lang="en-US" sz="1100" spc="-85" dirty="0">
                <a:solidFill>
                  <a:schemeClr val="accent5">
                    <a:lumMod val="75000"/>
                  </a:schemeClr>
                </a:solidFill>
                <a:latin typeface="Tahoma"/>
                <a:cs typeface="Tahoma"/>
              </a:rPr>
              <a:t> </a:t>
            </a:r>
            <a:r>
              <a:rPr lang="en-US" sz="1100" spc="-40" dirty="0">
                <a:solidFill>
                  <a:schemeClr val="accent5">
                    <a:lumMod val="75000"/>
                  </a:schemeClr>
                </a:solidFill>
                <a:latin typeface="Tahoma"/>
                <a:cs typeface="Tahoma"/>
              </a:rPr>
              <a:t>deductibles)</a:t>
            </a:r>
            <a:r>
              <a:rPr lang="en-US" sz="1100" spc="-85" dirty="0">
                <a:solidFill>
                  <a:schemeClr val="accent5">
                    <a:lumMod val="75000"/>
                  </a:schemeClr>
                </a:solidFill>
                <a:latin typeface="Tahoma"/>
                <a:cs typeface="Tahoma"/>
              </a:rPr>
              <a:t> </a:t>
            </a:r>
            <a:r>
              <a:rPr lang="en-US" sz="1100" spc="-25" dirty="0">
                <a:solidFill>
                  <a:schemeClr val="accent5">
                    <a:lumMod val="75000"/>
                  </a:schemeClr>
                </a:solidFill>
                <a:latin typeface="Tahoma"/>
                <a:cs typeface="Tahoma"/>
              </a:rPr>
              <a:t>u</a:t>
            </a:r>
            <a:r>
              <a:rPr lang="en-US" sz="1100" dirty="0">
                <a:solidFill>
                  <a:schemeClr val="accent5">
                    <a:lumMod val="75000"/>
                  </a:schemeClr>
                </a:solidFill>
                <a:latin typeface="Tahoma"/>
                <a:cs typeface="Tahoma"/>
              </a:rPr>
              <a:t>p</a:t>
            </a:r>
            <a:r>
              <a:rPr lang="en-US" sz="1100" spc="-85" dirty="0">
                <a:solidFill>
                  <a:schemeClr val="accent5">
                    <a:lumMod val="75000"/>
                  </a:schemeClr>
                </a:solidFill>
                <a:latin typeface="Tahoma"/>
                <a:cs typeface="Tahoma"/>
              </a:rPr>
              <a:t> </a:t>
            </a:r>
            <a:r>
              <a:rPr lang="en-US" sz="1100" spc="-30" dirty="0">
                <a:solidFill>
                  <a:schemeClr val="accent5">
                    <a:lumMod val="75000"/>
                  </a:schemeClr>
                </a:solidFill>
                <a:latin typeface="Tahoma"/>
                <a:cs typeface="Tahoma"/>
              </a:rPr>
              <a:t>to</a:t>
            </a:r>
            <a:r>
              <a:rPr lang="en-US" sz="1100" spc="-85" dirty="0">
                <a:solidFill>
                  <a:schemeClr val="accent5">
                    <a:lumMod val="75000"/>
                  </a:schemeClr>
                </a:solidFill>
                <a:latin typeface="Tahoma"/>
                <a:cs typeface="Tahoma"/>
              </a:rPr>
              <a:t> </a:t>
            </a:r>
            <a:r>
              <a:rPr lang="en-US" sz="1100" spc="-45" dirty="0">
                <a:solidFill>
                  <a:schemeClr val="accent5">
                    <a:lumMod val="75000"/>
                  </a:schemeClr>
                </a:solidFill>
                <a:latin typeface="Tahoma"/>
                <a:cs typeface="Tahoma"/>
              </a:rPr>
              <a:t>the</a:t>
            </a:r>
            <a:r>
              <a:rPr lang="en-US" sz="1100" spc="-85" dirty="0">
                <a:solidFill>
                  <a:schemeClr val="accent5">
                    <a:lumMod val="75000"/>
                  </a:schemeClr>
                </a:solidFill>
                <a:latin typeface="Tahoma"/>
                <a:cs typeface="Tahoma"/>
              </a:rPr>
              <a:t> </a:t>
            </a:r>
            <a:r>
              <a:rPr lang="en-US" sz="1100" spc="-30" dirty="0">
                <a:solidFill>
                  <a:schemeClr val="accent5">
                    <a:lumMod val="75000"/>
                  </a:schemeClr>
                </a:solidFill>
                <a:latin typeface="Tahoma"/>
                <a:cs typeface="Tahoma"/>
              </a:rPr>
              <a:t>deductible</a:t>
            </a:r>
            <a:r>
              <a:rPr lang="en-US" sz="1100" spc="-85" dirty="0">
                <a:solidFill>
                  <a:schemeClr val="accent5">
                    <a:lumMod val="75000"/>
                  </a:schemeClr>
                </a:solidFill>
                <a:latin typeface="Tahoma"/>
                <a:cs typeface="Tahoma"/>
              </a:rPr>
              <a:t> </a:t>
            </a:r>
            <a:r>
              <a:rPr lang="en-US" sz="1100" spc="-40" dirty="0">
                <a:solidFill>
                  <a:schemeClr val="accent5">
                    <a:lumMod val="75000"/>
                  </a:schemeClr>
                </a:solidFill>
                <a:latin typeface="Tahoma"/>
                <a:cs typeface="Tahoma"/>
              </a:rPr>
              <a:t>amount</a:t>
            </a:r>
            <a:r>
              <a:rPr lang="en-US" sz="1100" spc="-85" dirty="0">
                <a:solidFill>
                  <a:schemeClr val="accent5">
                    <a:lumMod val="75000"/>
                  </a:schemeClr>
                </a:solidFill>
                <a:latin typeface="Tahoma"/>
                <a:cs typeface="Tahoma"/>
              </a:rPr>
              <a:t> </a:t>
            </a:r>
            <a:r>
              <a:rPr lang="en-US" sz="1100" spc="-45" dirty="0">
                <a:solidFill>
                  <a:schemeClr val="accent5">
                    <a:lumMod val="75000"/>
                  </a:schemeClr>
                </a:solidFill>
                <a:latin typeface="Tahoma"/>
                <a:cs typeface="Tahoma"/>
              </a:rPr>
              <a:t>of</a:t>
            </a:r>
            <a:r>
              <a:rPr lang="en-US" sz="1100" spc="-85" dirty="0">
                <a:solidFill>
                  <a:schemeClr val="accent5">
                    <a:lumMod val="75000"/>
                  </a:schemeClr>
                </a:solidFill>
                <a:latin typeface="Tahoma"/>
                <a:cs typeface="Tahoma"/>
              </a:rPr>
              <a:t> </a:t>
            </a:r>
            <a:r>
              <a:rPr lang="en-US" sz="1100" spc="-25" dirty="0">
                <a:solidFill>
                  <a:schemeClr val="accent5">
                    <a:lumMod val="75000"/>
                  </a:schemeClr>
                </a:solidFill>
                <a:latin typeface="Tahoma"/>
                <a:cs typeface="Tahoma"/>
              </a:rPr>
              <a:t>$2,950</a:t>
            </a:r>
            <a:r>
              <a:rPr lang="en-US" sz="1100" spc="-85" dirty="0">
                <a:solidFill>
                  <a:schemeClr val="accent5">
                    <a:lumMod val="75000"/>
                  </a:schemeClr>
                </a:solidFill>
                <a:latin typeface="Tahoma"/>
                <a:cs typeface="Tahoma"/>
              </a:rPr>
              <a:t> </a:t>
            </a:r>
            <a:r>
              <a:rPr lang="en-US" sz="1100" spc="-55" dirty="0">
                <a:solidFill>
                  <a:schemeClr val="accent5">
                    <a:lumMod val="75000"/>
                  </a:schemeClr>
                </a:solidFill>
                <a:latin typeface="Tahoma"/>
                <a:cs typeface="Tahoma"/>
              </a:rPr>
              <a:t>in</a:t>
            </a:r>
            <a:r>
              <a:rPr lang="en-US" sz="1100" spc="-85" dirty="0">
                <a:solidFill>
                  <a:schemeClr val="accent5">
                    <a:lumMod val="75000"/>
                  </a:schemeClr>
                </a:solidFill>
                <a:latin typeface="Tahoma"/>
                <a:cs typeface="Tahoma"/>
              </a:rPr>
              <a:t> </a:t>
            </a:r>
            <a:r>
              <a:rPr lang="en-US" sz="1100" spc="-15" dirty="0">
                <a:solidFill>
                  <a:schemeClr val="accent5">
                    <a:lumMod val="75000"/>
                  </a:schemeClr>
                </a:solidFill>
                <a:latin typeface="Tahoma"/>
                <a:cs typeface="Tahoma"/>
              </a:rPr>
              <a:t>2026</a:t>
            </a:r>
            <a:r>
              <a:rPr lang="en-US" sz="1100" spc="-85" dirty="0">
                <a:solidFill>
                  <a:schemeClr val="accent5">
                    <a:lumMod val="75000"/>
                  </a:schemeClr>
                </a:solidFill>
                <a:latin typeface="Tahoma"/>
                <a:cs typeface="Tahoma"/>
              </a:rPr>
              <a:t> </a:t>
            </a:r>
            <a:r>
              <a:rPr lang="en-US" sz="1100" spc="-45" dirty="0">
                <a:solidFill>
                  <a:schemeClr val="accent5">
                    <a:lumMod val="75000"/>
                  </a:schemeClr>
                </a:solidFill>
                <a:latin typeface="Tahoma"/>
                <a:cs typeface="Tahoma"/>
              </a:rPr>
              <a:t>before</a:t>
            </a:r>
            <a:r>
              <a:rPr lang="en-US" sz="1100" spc="-10" dirty="0">
                <a:solidFill>
                  <a:schemeClr val="accent5">
                    <a:lumMod val="75000"/>
                  </a:schemeClr>
                </a:solidFill>
                <a:latin typeface="Tahoma"/>
                <a:cs typeface="Tahoma"/>
              </a:rPr>
              <a:t> </a:t>
            </a:r>
            <a:r>
              <a:rPr lang="en-US" sz="1100" spc="-50" dirty="0">
                <a:solidFill>
                  <a:schemeClr val="accent5">
                    <a:lumMod val="75000"/>
                  </a:schemeClr>
                </a:solidFill>
                <a:latin typeface="Tahoma"/>
                <a:cs typeface="Tahoma"/>
              </a:rPr>
              <a:t>your</a:t>
            </a:r>
            <a:r>
              <a:rPr lang="en-US" sz="1100" spc="-85" dirty="0">
                <a:solidFill>
                  <a:schemeClr val="accent5">
                    <a:lumMod val="75000"/>
                  </a:schemeClr>
                </a:solidFill>
                <a:latin typeface="Tahoma"/>
                <a:cs typeface="Tahoma"/>
              </a:rPr>
              <a:t> </a:t>
            </a:r>
            <a:r>
              <a:rPr lang="en-US" sz="1100" spc="-30" dirty="0">
                <a:solidFill>
                  <a:schemeClr val="accent5">
                    <a:lumMod val="75000"/>
                  </a:schemeClr>
                </a:solidFill>
                <a:latin typeface="Tahoma"/>
                <a:cs typeface="Tahoma"/>
              </a:rPr>
              <a:t>policy</a:t>
            </a:r>
            <a:r>
              <a:rPr lang="en-US" sz="1100" spc="-85" dirty="0">
                <a:solidFill>
                  <a:schemeClr val="accent5">
                    <a:lumMod val="75000"/>
                  </a:schemeClr>
                </a:solidFill>
                <a:latin typeface="Tahoma"/>
                <a:cs typeface="Tahoma"/>
              </a:rPr>
              <a:t> </a:t>
            </a:r>
            <a:r>
              <a:rPr lang="en-US" sz="1100" spc="-25" dirty="0">
                <a:solidFill>
                  <a:schemeClr val="accent5">
                    <a:lumMod val="75000"/>
                  </a:schemeClr>
                </a:solidFill>
                <a:latin typeface="Tahoma"/>
                <a:cs typeface="Tahoma"/>
              </a:rPr>
              <a:t>pay</a:t>
            </a:r>
            <a:r>
              <a:rPr lang="en-US" sz="1100" dirty="0">
                <a:solidFill>
                  <a:schemeClr val="accent5">
                    <a:lumMod val="75000"/>
                  </a:schemeClr>
                </a:solidFill>
                <a:latin typeface="Tahoma"/>
                <a:cs typeface="Tahoma"/>
              </a:rPr>
              <a:t>s</a:t>
            </a:r>
            <a:r>
              <a:rPr lang="en-US" sz="1100" spc="-85" dirty="0">
                <a:solidFill>
                  <a:schemeClr val="accent5">
                    <a:lumMod val="75000"/>
                  </a:schemeClr>
                </a:solidFill>
                <a:latin typeface="Tahoma"/>
                <a:cs typeface="Tahoma"/>
              </a:rPr>
              <a:t> </a:t>
            </a:r>
            <a:r>
              <a:rPr lang="en-US" sz="1100" spc="-60" dirty="0">
                <a:solidFill>
                  <a:schemeClr val="accent5">
                    <a:lumMod val="75000"/>
                  </a:schemeClr>
                </a:solidFill>
                <a:latin typeface="Tahoma"/>
                <a:cs typeface="Tahoma"/>
              </a:rPr>
              <a:t>anything.</a:t>
            </a:r>
            <a:endParaRPr lang="en-US" sz="1100" dirty="0">
              <a:solidFill>
                <a:schemeClr val="accent5">
                  <a:lumMod val="75000"/>
                </a:schemeClr>
              </a:solidFill>
              <a:latin typeface="Tahoma"/>
              <a:cs typeface="Tahoma"/>
            </a:endParaRPr>
          </a:p>
        </p:txBody>
      </p:sp>
      <p:sp>
        <p:nvSpPr>
          <p:cNvPr id="114" name="object 5"/>
          <p:cNvSpPr txBox="1">
            <a:spLocks/>
          </p:cNvSpPr>
          <p:nvPr/>
        </p:nvSpPr>
        <p:spPr>
          <a:xfrm>
            <a:off x="736600" y="242002"/>
            <a:ext cx="12714605" cy="1454244"/>
          </a:xfrm>
          <a:prstGeom prst="rect">
            <a:avLst/>
          </a:prstGeom>
        </p:spPr>
        <p:txBody>
          <a:bodyPr vert="horz" wrap="square" lIns="0" tIns="0" rIns="0" bIns="0" rtlCol="0" anchor="t">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5400" spc="-150" dirty="0">
                <a:solidFill>
                  <a:srgbClr val="062F6E"/>
                </a:solidFill>
              </a:rPr>
              <a:t>Medigap Plan (Medicare Supplements)</a:t>
            </a:r>
          </a:p>
          <a:p>
            <a:pPr>
              <a:spcBef>
                <a:spcPts val="260"/>
              </a:spcBef>
            </a:pPr>
            <a:endParaRPr lang="en-US" sz="3800" b="0" dirty="0">
              <a:solidFill>
                <a:srgbClr val="062F6E"/>
              </a:solidFill>
              <a:latin typeface="+mj-lt"/>
              <a:cs typeface="Tahoma"/>
            </a:endParaRPr>
          </a:p>
        </p:txBody>
      </p:sp>
      <p:grpSp>
        <p:nvGrpSpPr>
          <p:cNvPr id="119" name="Group 118"/>
          <p:cNvGrpSpPr/>
          <p:nvPr/>
        </p:nvGrpSpPr>
        <p:grpSpPr>
          <a:xfrm>
            <a:off x="13794742" y="7059496"/>
            <a:ext cx="305569" cy="463075"/>
            <a:chOff x="1549664" y="3447941"/>
            <a:chExt cx="413468" cy="592927"/>
          </a:xfrm>
        </p:grpSpPr>
        <p:sp>
          <p:nvSpPr>
            <p:cNvPr id="120" name="Freeform 119"/>
            <p:cNvSpPr/>
            <p:nvPr/>
          </p:nvSpPr>
          <p:spPr>
            <a:xfrm rot="1800000">
              <a:off x="1732753" y="3447941"/>
              <a:ext cx="230379"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56241 w 705637"/>
                <a:gd name="connsiteY0" fmla="*/ 0 h 1341346"/>
                <a:gd name="connsiteX1" fmla="*/ 705637 w 705637"/>
                <a:gd name="connsiteY1" fmla="*/ 349396 h 1341346"/>
                <a:gd name="connsiteX2" fmla="*/ 703366 w 705637"/>
                <a:gd name="connsiteY2" fmla="*/ 371931 h 1341346"/>
                <a:gd name="connsiteX3" fmla="*/ 705637 w 705637"/>
                <a:gd name="connsiteY3" fmla="*/ 371931 h 1341346"/>
                <a:gd name="connsiteX4" fmla="*/ 705637 w 705637"/>
                <a:gd name="connsiteY4" fmla="*/ 991950 h 1341346"/>
                <a:gd name="connsiteX5" fmla="*/ 705637 w 705637"/>
                <a:gd name="connsiteY5" fmla="*/ 1003592 h 1341346"/>
                <a:gd name="connsiteX6" fmla="*/ 704464 w 705637"/>
                <a:gd name="connsiteY6" fmla="*/ 1003592 h 1341346"/>
                <a:gd name="connsiteX7" fmla="*/ 698539 w 705637"/>
                <a:gd name="connsiteY7" fmla="*/ 1062366 h 1341346"/>
                <a:gd name="connsiteX8" fmla="*/ 356241 w 705637"/>
                <a:gd name="connsiteY8" fmla="*/ 1341346 h 1341346"/>
                <a:gd name="connsiteX9" fmla="*/ 13944 w 705637"/>
                <a:gd name="connsiteY9" fmla="*/ 1062366 h 1341346"/>
                <a:gd name="connsiteX10" fmla="*/ 8019 w 705637"/>
                <a:gd name="connsiteY10" fmla="*/ 1003592 h 1341346"/>
                <a:gd name="connsiteX11" fmla="*/ 6845 w 705637"/>
                <a:gd name="connsiteY11" fmla="*/ 1003592 h 1341346"/>
                <a:gd name="connsiteX12" fmla="*/ 6845 w 705637"/>
                <a:gd name="connsiteY12" fmla="*/ 991950 h 1341346"/>
                <a:gd name="connsiteX13" fmla="*/ 0 w 705637"/>
                <a:gd name="connsiteY13" fmla="*/ 884987 h 1341346"/>
                <a:gd name="connsiteX14" fmla="*/ 6845 w 705637"/>
                <a:gd name="connsiteY14" fmla="*/ 371931 h 1341346"/>
                <a:gd name="connsiteX15" fmla="*/ 9117 w 705637"/>
                <a:gd name="connsiteY15" fmla="*/ 371931 h 1341346"/>
                <a:gd name="connsiteX16" fmla="*/ 6845 w 705637"/>
                <a:gd name="connsiteY16" fmla="*/ 349396 h 1341346"/>
                <a:gd name="connsiteX17" fmla="*/ 356241 w 705637"/>
                <a:gd name="connsiteY17" fmla="*/ 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16" fmla="*/ 98285 w 705637"/>
                <a:gd name="connsiteY16" fmla="*/ 108339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0" fmla="*/ 0 w 705637"/>
                <a:gd name="connsiteY0" fmla="*/ 884987 h 1341346"/>
                <a:gd name="connsiteX1" fmla="*/ 2955 w 705637"/>
                <a:gd name="connsiteY1" fmla="*/ 531328 h 1341346"/>
                <a:gd name="connsiteX2" fmla="*/ 6845 w 705637"/>
                <a:gd name="connsiteY2" fmla="*/ 371931 h 1341346"/>
                <a:gd name="connsiteX3" fmla="*/ 9117 w 705637"/>
                <a:gd name="connsiteY3" fmla="*/ 371931 h 1341346"/>
                <a:gd name="connsiteX4" fmla="*/ 6845 w 705637"/>
                <a:gd name="connsiteY4" fmla="*/ 349396 h 1341346"/>
                <a:gd name="connsiteX5" fmla="*/ 356241 w 705637"/>
                <a:gd name="connsiteY5" fmla="*/ 0 h 1341346"/>
                <a:gd name="connsiteX6" fmla="*/ 705637 w 705637"/>
                <a:gd name="connsiteY6" fmla="*/ 349396 h 1341346"/>
                <a:gd name="connsiteX7" fmla="*/ 703366 w 705637"/>
                <a:gd name="connsiteY7" fmla="*/ 371931 h 1341346"/>
                <a:gd name="connsiteX8" fmla="*/ 705637 w 705637"/>
                <a:gd name="connsiteY8" fmla="*/ 371931 h 1341346"/>
                <a:gd name="connsiteX9" fmla="*/ 705637 w 705637"/>
                <a:gd name="connsiteY9" fmla="*/ 991950 h 1341346"/>
                <a:gd name="connsiteX10" fmla="*/ 705637 w 705637"/>
                <a:gd name="connsiteY10" fmla="*/ 1003592 h 1341346"/>
                <a:gd name="connsiteX11" fmla="*/ 704464 w 705637"/>
                <a:gd name="connsiteY11" fmla="*/ 1003592 h 1341346"/>
                <a:gd name="connsiteX12" fmla="*/ 698539 w 705637"/>
                <a:gd name="connsiteY12" fmla="*/ 1062366 h 1341346"/>
                <a:gd name="connsiteX13" fmla="*/ 356241 w 705637"/>
                <a:gd name="connsiteY13" fmla="*/ 1341346 h 1341346"/>
                <a:gd name="connsiteX14" fmla="*/ 13944 w 705637"/>
                <a:gd name="connsiteY14" fmla="*/ 1062366 h 1341346"/>
                <a:gd name="connsiteX15" fmla="*/ 8019 w 705637"/>
                <a:gd name="connsiteY15" fmla="*/ 1003592 h 1341346"/>
                <a:gd name="connsiteX0" fmla="*/ 0 w 702682"/>
                <a:gd name="connsiteY0" fmla="*/ 531328 h 1341346"/>
                <a:gd name="connsiteX1" fmla="*/ 3890 w 702682"/>
                <a:gd name="connsiteY1" fmla="*/ 371931 h 1341346"/>
                <a:gd name="connsiteX2" fmla="*/ 6162 w 702682"/>
                <a:gd name="connsiteY2" fmla="*/ 371931 h 1341346"/>
                <a:gd name="connsiteX3" fmla="*/ 3890 w 702682"/>
                <a:gd name="connsiteY3" fmla="*/ 349396 h 1341346"/>
                <a:gd name="connsiteX4" fmla="*/ 353286 w 702682"/>
                <a:gd name="connsiteY4" fmla="*/ 0 h 1341346"/>
                <a:gd name="connsiteX5" fmla="*/ 702682 w 702682"/>
                <a:gd name="connsiteY5" fmla="*/ 349396 h 1341346"/>
                <a:gd name="connsiteX6" fmla="*/ 700411 w 702682"/>
                <a:gd name="connsiteY6" fmla="*/ 371931 h 1341346"/>
                <a:gd name="connsiteX7" fmla="*/ 702682 w 702682"/>
                <a:gd name="connsiteY7" fmla="*/ 371931 h 1341346"/>
                <a:gd name="connsiteX8" fmla="*/ 702682 w 702682"/>
                <a:gd name="connsiteY8" fmla="*/ 991950 h 1341346"/>
                <a:gd name="connsiteX9" fmla="*/ 702682 w 702682"/>
                <a:gd name="connsiteY9" fmla="*/ 1003592 h 1341346"/>
                <a:gd name="connsiteX10" fmla="*/ 701509 w 702682"/>
                <a:gd name="connsiteY10" fmla="*/ 1003592 h 1341346"/>
                <a:gd name="connsiteX11" fmla="*/ 695584 w 702682"/>
                <a:gd name="connsiteY11" fmla="*/ 1062366 h 1341346"/>
                <a:gd name="connsiteX12" fmla="*/ 353286 w 702682"/>
                <a:gd name="connsiteY12" fmla="*/ 1341346 h 1341346"/>
                <a:gd name="connsiteX13" fmla="*/ 10989 w 702682"/>
                <a:gd name="connsiteY13" fmla="*/ 1062366 h 1341346"/>
                <a:gd name="connsiteX14" fmla="*/ 5064 w 702682"/>
                <a:gd name="connsiteY14" fmla="*/ 1003592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2682" h="1341346">
                  <a:moveTo>
                    <a:pt x="0" y="531328"/>
                  </a:moveTo>
                  <a:cubicBezTo>
                    <a:pt x="1141" y="445819"/>
                    <a:pt x="2863" y="398497"/>
                    <a:pt x="3890" y="371931"/>
                  </a:cubicBezTo>
                  <a:lnTo>
                    <a:pt x="6162" y="371931"/>
                  </a:lnTo>
                  <a:lnTo>
                    <a:pt x="3890" y="349396"/>
                  </a:lnTo>
                  <a:cubicBezTo>
                    <a:pt x="3890" y="156430"/>
                    <a:pt x="160320" y="0"/>
                    <a:pt x="353286" y="0"/>
                  </a:cubicBezTo>
                  <a:cubicBezTo>
                    <a:pt x="546252" y="0"/>
                    <a:pt x="702682" y="156430"/>
                    <a:pt x="702682" y="349396"/>
                  </a:cubicBezTo>
                  <a:lnTo>
                    <a:pt x="700411" y="371931"/>
                  </a:lnTo>
                  <a:lnTo>
                    <a:pt x="702682" y="371931"/>
                  </a:lnTo>
                  <a:lnTo>
                    <a:pt x="702682" y="991950"/>
                  </a:lnTo>
                  <a:lnTo>
                    <a:pt x="702682" y="1003592"/>
                  </a:lnTo>
                  <a:lnTo>
                    <a:pt x="701509" y="1003592"/>
                  </a:lnTo>
                  <a:lnTo>
                    <a:pt x="695584" y="1062366"/>
                  </a:lnTo>
                  <a:cubicBezTo>
                    <a:pt x="663004" y="1221579"/>
                    <a:pt x="522131" y="1341346"/>
                    <a:pt x="353286" y="1341346"/>
                  </a:cubicBezTo>
                  <a:cubicBezTo>
                    <a:pt x="184441" y="1341346"/>
                    <a:pt x="43569" y="1221579"/>
                    <a:pt x="10989" y="1062366"/>
                  </a:cubicBezTo>
                  <a:lnTo>
                    <a:pt x="5064" y="1003592"/>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120"/>
            <p:cNvSpPr/>
            <p:nvPr/>
          </p:nvSpPr>
          <p:spPr>
            <a:xfrm rot="1800000">
              <a:off x="1549664" y="3601099"/>
              <a:ext cx="231223"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49396 w 702020"/>
                <a:gd name="connsiteY0" fmla="*/ 0 h 1341346"/>
                <a:gd name="connsiteX1" fmla="*/ 698792 w 702020"/>
                <a:gd name="connsiteY1" fmla="*/ 349396 h 1341346"/>
                <a:gd name="connsiteX2" fmla="*/ 696521 w 702020"/>
                <a:gd name="connsiteY2" fmla="*/ 371931 h 1341346"/>
                <a:gd name="connsiteX3" fmla="*/ 698792 w 702020"/>
                <a:gd name="connsiteY3" fmla="*/ 371931 h 1341346"/>
                <a:gd name="connsiteX4" fmla="*/ 702020 w 702020"/>
                <a:gd name="connsiteY4" fmla="*/ 621202 h 1341346"/>
                <a:gd name="connsiteX5" fmla="*/ 698792 w 702020"/>
                <a:gd name="connsiteY5" fmla="*/ 991950 h 1341346"/>
                <a:gd name="connsiteX6" fmla="*/ 698792 w 702020"/>
                <a:gd name="connsiteY6" fmla="*/ 1003592 h 1341346"/>
                <a:gd name="connsiteX7" fmla="*/ 697619 w 702020"/>
                <a:gd name="connsiteY7" fmla="*/ 1003592 h 1341346"/>
                <a:gd name="connsiteX8" fmla="*/ 691694 w 702020"/>
                <a:gd name="connsiteY8" fmla="*/ 1062366 h 1341346"/>
                <a:gd name="connsiteX9" fmla="*/ 349396 w 702020"/>
                <a:gd name="connsiteY9" fmla="*/ 1341346 h 1341346"/>
                <a:gd name="connsiteX10" fmla="*/ 7099 w 702020"/>
                <a:gd name="connsiteY10" fmla="*/ 1062366 h 1341346"/>
                <a:gd name="connsiteX11" fmla="*/ 1174 w 702020"/>
                <a:gd name="connsiteY11" fmla="*/ 1003592 h 1341346"/>
                <a:gd name="connsiteX12" fmla="*/ 0 w 702020"/>
                <a:gd name="connsiteY12" fmla="*/ 1003592 h 1341346"/>
                <a:gd name="connsiteX13" fmla="*/ 0 w 702020"/>
                <a:gd name="connsiteY13" fmla="*/ 991950 h 1341346"/>
                <a:gd name="connsiteX14" fmla="*/ 0 w 702020"/>
                <a:gd name="connsiteY14" fmla="*/ 371931 h 1341346"/>
                <a:gd name="connsiteX15" fmla="*/ 2272 w 702020"/>
                <a:gd name="connsiteY15" fmla="*/ 371931 h 1341346"/>
                <a:gd name="connsiteX16" fmla="*/ 0 w 702020"/>
                <a:gd name="connsiteY16" fmla="*/ 349396 h 1341346"/>
                <a:gd name="connsiteX17" fmla="*/ 349396 w 702020"/>
                <a:gd name="connsiteY17" fmla="*/ 0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96749"/>
                <a:gd name="connsiteY0" fmla="*/ 621202 h 1341346"/>
                <a:gd name="connsiteX1" fmla="*/ 698792 w 796749"/>
                <a:gd name="connsiteY1" fmla="*/ 991950 h 1341346"/>
                <a:gd name="connsiteX2" fmla="*/ 698792 w 796749"/>
                <a:gd name="connsiteY2" fmla="*/ 1003592 h 1341346"/>
                <a:gd name="connsiteX3" fmla="*/ 697619 w 796749"/>
                <a:gd name="connsiteY3" fmla="*/ 1003592 h 1341346"/>
                <a:gd name="connsiteX4" fmla="*/ 691694 w 796749"/>
                <a:gd name="connsiteY4" fmla="*/ 1062366 h 1341346"/>
                <a:gd name="connsiteX5" fmla="*/ 349396 w 796749"/>
                <a:gd name="connsiteY5" fmla="*/ 1341346 h 1341346"/>
                <a:gd name="connsiteX6" fmla="*/ 7099 w 796749"/>
                <a:gd name="connsiteY6" fmla="*/ 1062366 h 1341346"/>
                <a:gd name="connsiteX7" fmla="*/ 1174 w 796749"/>
                <a:gd name="connsiteY7" fmla="*/ 1003592 h 1341346"/>
                <a:gd name="connsiteX8" fmla="*/ 0 w 796749"/>
                <a:gd name="connsiteY8" fmla="*/ 1003592 h 1341346"/>
                <a:gd name="connsiteX9" fmla="*/ 0 w 796749"/>
                <a:gd name="connsiteY9" fmla="*/ 991950 h 1341346"/>
                <a:gd name="connsiteX10" fmla="*/ 0 w 796749"/>
                <a:gd name="connsiteY10" fmla="*/ 371931 h 1341346"/>
                <a:gd name="connsiteX11" fmla="*/ 2272 w 796749"/>
                <a:gd name="connsiteY11" fmla="*/ 371931 h 1341346"/>
                <a:gd name="connsiteX12" fmla="*/ 0 w 796749"/>
                <a:gd name="connsiteY12" fmla="*/ 349396 h 1341346"/>
                <a:gd name="connsiteX13" fmla="*/ 349396 w 796749"/>
                <a:gd name="connsiteY13" fmla="*/ 0 h 1341346"/>
                <a:gd name="connsiteX14" fmla="*/ 698792 w 796749"/>
                <a:gd name="connsiteY14" fmla="*/ 349396 h 1341346"/>
                <a:gd name="connsiteX15" fmla="*/ 696521 w 796749"/>
                <a:gd name="connsiteY15" fmla="*/ 371931 h 1341346"/>
                <a:gd name="connsiteX16" fmla="*/ 790232 w 796749"/>
                <a:gd name="connsiteY16" fmla="*/ 463371 h 1341346"/>
                <a:gd name="connsiteX17" fmla="*/ 788701 w 796749"/>
                <a:gd name="connsiteY17" fmla="*/ 453839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02020"/>
                <a:gd name="connsiteY0" fmla="*/ 621202 h 1341346"/>
                <a:gd name="connsiteX1" fmla="*/ 698792 w 702020"/>
                <a:gd name="connsiteY1" fmla="*/ 991950 h 1341346"/>
                <a:gd name="connsiteX2" fmla="*/ 698792 w 702020"/>
                <a:gd name="connsiteY2" fmla="*/ 1003592 h 1341346"/>
                <a:gd name="connsiteX3" fmla="*/ 697619 w 702020"/>
                <a:gd name="connsiteY3" fmla="*/ 1003592 h 1341346"/>
                <a:gd name="connsiteX4" fmla="*/ 691694 w 702020"/>
                <a:gd name="connsiteY4" fmla="*/ 1062366 h 1341346"/>
                <a:gd name="connsiteX5" fmla="*/ 349396 w 702020"/>
                <a:gd name="connsiteY5" fmla="*/ 1341346 h 1341346"/>
                <a:gd name="connsiteX6" fmla="*/ 7099 w 702020"/>
                <a:gd name="connsiteY6" fmla="*/ 1062366 h 1341346"/>
                <a:gd name="connsiteX7" fmla="*/ 1174 w 702020"/>
                <a:gd name="connsiteY7" fmla="*/ 1003592 h 1341346"/>
                <a:gd name="connsiteX8" fmla="*/ 0 w 702020"/>
                <a:gd name="connsiteY8" fmla="*/ 1003592 h 1341346"/>
                <a:gd name="connsiteX9" fmla="*/ 0 w 702020"/>
                <a:gd name="connsiteY9" fmla="*/ 991950 h 1341346"/>
                <a:gd name="connsiteX10" fmla="*/ 0 w 702020"/>
                <a:gd name="connsiteY10" fmla="*/ 371931 h 1341346"/>
                <a:gd name="connsiteX11" fmla="*/ 2272 w 702020"/>
                <a:gd name="connsiteY11" fmla="*/ 371931 h 1341346"/>
                <a:gd name="connsiteX12" fmla="*/ 0 w 702020"/>
                <a:gd name="connsiteY12" fmla="*/ 349396 h 1341346"/>
                <a:gd name="connsiteX13" fmla="*/ 349396 w 702020"/>
                <a:gd name="connsiteY13" fmla="*/ 0 h 1341346"/>
                <a:gd name="connsiteX14" fmla="*/ 698792 w 702020"/>
                <a:gd name="connsiteY14" fmla="*/ 349396 h 1341346"/>
                <a:gd name="connsiteX15" fmla="*/ 696521 w 702020"/>
                <a:gd name="connsiteY15" fmla="*/ 371931 h 1341346"/>
                <a:gd name="connsiteX0" fmla="*/ 702020 w 705256"/>
                <a:gd name="connsiteY0" fmla="*/ 621202 h 1341346"/>
                <a:gd name="connsiteX1" fmla="*/ 705256 w 705256"/>
                <a:gd name="connsiteY1" fmla="*/ 817307 h 1341346"/>
                <a:gd name="connsiteX2" fmla="*/ 698792 w 705256"/>
                <a:gd name="connsiteY2" fmla="*/ 991950 h 1341346"/>
                <a:gd name="connsiteX3" fmla="*/ 698792 w 705256"/>
                <a:gd name="connsiteY3" fmla="*/ 1003592 h 1341346"/>
                <a:gd name="connsiteX4" fmla="*/ 697619 w 705256"/>
                <a:gd name="connsiteY4" fmla="*/ 1003592 h 1341346"/>
                <a:gd name="connsiteX5" fmla="*/ 691694 w 705256"/>
                <a:gd name="connsiteY5" fmla="*/ 1062366 h 1341346"/>
                <a:gd name="connsiteX6" fmla="*/ 349396 w 705256"/>
                <a:gd name="connsiteY6" fmla="*/ 1341346 h 1341346"/>
                <a:gd name="connsiteX7" fmla="*/ 7099 w 705256"/>
                <a:gd name="connsiteY7" fmla="*/ 1062366 h 1341346"/>
                <a:gd name="connsiteX8" fmla="*/ 1174 w 705256"/>
                <a:gd name="connsiteY8" fmla="*/ 1003592 h 1341346"/>
                <a:gd name="connsiteX9" fmla="*/ 0 w 705256"/>
                <a:gd name="connsiteY9" fmla="*/ 1003592 h 1341346"/>
                <a:gd name="connsiteX10" fmla="*/ 0 w 705256"/>
                <a:gd name="connsiteY10" fmla="*/ 991950 h 1341346"/>
                <a:gd name="connsiteX11" fmla="*/ 0 w 705256"/>
                <a:gd name="connsiteY11" fmla="*/ 371931 h 1341346"/>
                <a:gd name="connsiteX12" fmla="*/ 2272 w 705256"/>
                <a:gd name="connsiteY12" fmla="*/ 371931 h 1341346"/>
                <a:gd name="connsiteX13" fmla="*/ 0 w 705256"/>
                <a:gd name="connsiteY13" fmla="*/ 349396 h 1341346"/>
                <a:gd name="connsiteX14" fmla="*/ 349396 w 705256"/>
                <a:gd name="connsiteY14" fmla="*/ 0 h 1341346"/>
                <a:gd name="connsiteX15" fmla="*/ 698792 w 705256"/>
                <a:gd name="connsiteY15" fmla="*/ 349396 h 1341346"/>
                <a:gd name="connsiteX16" fmla="*/ 696521 w 705256"/>
                <a:gd name="connsiteY16" fmla="*/ 371931 h 1341346"/>
                <a:gd name="connsiteX0" fmla="*/ 705256 w 705256"/>
                <a:gd name="connsiteY0" fmla="*/ 817307 h 1341346"/>
                <a:gd name="connsiteX1" fmla="*/ 698792 w 705256"/>
                <a:gd name="connsiteY1" fmla="*/ 991950 h 1341346"/>
                <a:gd name="connsiteX2" fmla="*/ 698792 w 705256"/>
                <a:gd name="connsiteY2" fmla="*/ 1003592 h 1341346"/>
                <a:gd name="connsiteX3" fmla="*/ 697619 w 705256"/>
                <a:gd name="connsiteY3" fmla="*/ 1003592 h 1341346"/>
                <a:gd name="connsiteX4" fmla="*/ 691694 w 705256"/>
                <a:gd name="connsiteY4" fmla="*/ 1062366 h 1341346"/>
                <a:gd name="connsiteX5" fmla="*/ 349396 w 705256"/>
                <a:gd name="connsiteY5" fmla="*/ 1341346 h 1341346"/>
                <a:gd name="connsiteX6" fmla="*/ 7099 w 705256"/>
                <a:gd name="connsiteY6" fmla="*/ 1062366 h 1341346"/>
                <a:gd name="connsiteX7" fmla="*/ 1174 w 705256"/>
                <a:gd name="connsiteY7" fmla="*/ 1003592 h 1341346"/>
                <a:gd name="connsiteX8" fmla="*/ 0 w 705256"/>
                <a:gd name="connsiteY8" fmla="*/ 1003592 h 1341346"/>
                <a:gd name="connsiteX9" fmla="*/ 0 w 705256"/>
                <a:gd name="connsiteY9" fmla="*/ 991950 h 1341346"/>
                <a:gd name="connsiteX10" fmla="*/ 0 w 705256"/>
                <a:gd name="connsiteY10" fmla="*/ 371931 h 1341346"/>
                <a:gd name="connsiteX11" fmla="*/ 2272 w 705256"/>
                <a:gd name="connsiteY11" fmla="*/ 371931 h 1341346"/>
                <a:gd name="connsiteX12" fmla="*/ 0 w 705256"/>
                <a:gd name="connsiteY12" fmla="*/ 349396 h 1341346"/>
                <a:gd name="connsiteX13" fmla="*/ 349396 w 705256"/>
                <a:gd name="connsiteY13" fmla="*/ 0 h 1341346"/>
                <a:gd name="connsiteX14" fmla="*/ 698792 w 705256"/>
                <a:gd name="connsiteY14" fmla="*/ 349396 h 1341346"/>
                <a:gd name="connsiteX15" fmla="*/ 696521 w 705256"/>
                <a:gd name="connsiteY15" fmla="*/ 371931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256" h="1341346">
                  <a:moveTo>
                    <a:pt x="705256" y="817307"/>
                  </a:moveTo>
                  <a:lnTo>
                    <a:pt x="698792" y="991950"/>
                  </a:lnTo>
                  <a:lnTo>
                    <a:pt x="698792" y="1003592"/>
                  </a:lnTo>
                  <a:lnTo>
                    <a:pt x="697619" y="1003592"/>
                  </a:lnTo>
                  <a:lnTo>
                    <a:pt x="691694" y="1062366"/>
                  </a:lnTo>
                  <a:cubicBezTo>
                    <a:pt x="659114" y="1221579"/>
                    <a:pt x="518241" y="1341346"/>
                    <a:pt x="349396" y="1341346"/>
                  </a:cubicBezTo>
                  <a:cubicBezTo>
                    <a:pt x="180551" y="1341346"/>
                    <a:pt x="39679" y="1221579"/>
                    <a:pt x="7099" y="1062366"/>
                  </a:cubicBezTo>
                  <a:lnTo>
                    <a:pt x="1174" y="1003592"/>
                  </a:lnTo>
                  <a:lnTo>
                    <a:pt x="0" y="1003592"/>
                  </a:lnTo>
                  <a:lnTo>
                    <a:pt x="0" y="991950"/>
                  </a:lnTo>
                  <a:lnTo>
                    <a:pt x="0" y="371931"/>
                  </a:lnTo>
                  <a:lnTo>
                    <a:pt x="2272" y="371931"/>
                  </a:lnTo>
                  <a:lnTo>
                    <a:pt x="0" y="349396"/>
                  </a:lnTo>
                  <a:cubicBezTo>
                    <a:pt x="0" y="156430"/>
                    <a:pt x="156430" y="0"/>
                    <a:pt x="349396" y="0"/>
                  </a:cubicBezTo>
                  <a:cubicBezTo>
                    <a:pt x="542362" y="0"/>
                    <a:pt x="698792" y="156430"/>
                    <a:pt x="698792" y="349396"/>
                  </a:cubicBezTo>
                  <a:lnTo>
                    <a:pt x="696521" y="371931"/>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0732565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ject 7"/>
          <p:cNvPicPr/>
          <p:nvPr/>
        </p:nvPicPr>
        <p:blipFill>
          <a:blip r:embed="rId2" cstate="print"/>
          <a:stretch>
            <a:fillRect/>
          </a:stretch>
        </p:blipFill>
        <p:spPr>
          <a:xfrm>
            <a:off x="12136020" y="3547689"/>
            <a:ext cx="2630370" cy="2651887"/>
          </a:xfrm>
          <a:prstGeom prst="rect">
            <a:avLst/>
          </a:prstGeom>
        </p:spPr>
      </p:pic>
      <p:sp>
        <p:nvSpPr>
          <p:cNvPr id="12" name="object 12"/>
          <p:cNvSpPr txBox="1"/>
          <p:nvPr/>
        </p:nvSpPr>
        <p:spPr>
          <a:xfrm>
            <a:off x="1147596" y="4572000"/>
            <a:ext cx="8699500" cy="351378"/>
          </a:xfrm>
          <a:prstGeom prst="rect">
            <a:avLst/>
          </a:prstGeom>
        </p:spPr>
        <p:txBody>
          <a:bodyPr vert="horz" wrap="square" lIns="0" tIns="12700" rIns="0" bIns="0" rtlCol="0">
            <a:spAutoFit/>
          </a:bodyPr>
          <a:lstStyle/>
          <a:p>
            <a:pPr marL="12700" marR="5080" algn="ctr">
              <a:lnSpc>
                <a:spcPct val="100000"/>
              </a:lnSpc>
              <a:spcBef>
                <a:spcPts val="100"/>
              </a:spcBef>
            </a:pPr>
            <a:r>
              <a:rPr sz="2200" b="1" dirty="0">
                <a:solidFill>
                  <a:srgbClr val="062F6E"/>
                </a:solidFill>
                <a:latin typeface="+mj-lt"/>
                <a:cs typeface="Century Gothic"/>
              </a:rPr>
              <a:t>You may be able to get help paying your prescription drug costs.</a:t>
            </a:r>
          </a:p>
        </p:txBody>
      </p:sp>
      <p:sp>
        <p:nvSpPr>
          <p:cNvPr id="21" name="object 21"/>
          <p:cNvSpPr txBox="1"/>
          <p:nvPr/>
        </p:nvSpPr>
        <p:spPr>
          <a:xfrm>
            <a:off x="13206982" y="6441275"/>
            <a:ext cx="1360170" cy="570669"/>
          </a:xfrm>
          <a:prstGeom prst="rect">
            <a:avLst/>
          </a:prstGeom>
        </p:spPr>
        <p:txBody>
          <a:bodyPr vert="horz" wrap="square" lIns="0" tIns="16510" rIns="0" bIns="0" rtlCol="0">
            <a:spAutoFit/>
          </a:bodyPr>
          <a:lstStyle/>
          <a:p>
            <a:pPr marL="12700">
              <a:lnSpc>
                <a:spcPct val="100000"/>
              </a:lnSpc>
              <a:spcBef>
                <a:spcPts val="130"/>
              </a:spcBef>
            </a:pPr>
            <a:r>
              <a:rPr b="1" dirty="0">
                <a:latin typeface="+mj-lt"/>
                <a:cs typeface="Cambria"/>
                <a:hlinkClick r:id="rId3"/>
              </a:rPr>
              <a:t>LIS</a:t>
            </a:r>
            <a:r>
              <a:rPr b="1" spc="20" dirty="0">
                <a:latin typeface="+mj-lt"/>
                <a:cs typeface="Cambria"/>
                <a:hlinkClick r:id="rId3"/>
              </a:rPr>
              <a:t> </a:t>
            </a:r>
            <a:r>
              <a:rPr b="1" spc="-40" dirty="0">
                <a:latin typeface="+mj-lt"/>
                <a:cs typeface="Cambria"/>
                <a:hlinkClick r:id="rId3"/>
              </a:rPr>
              <a:t>Application</a:t>
            </a:r>
            <a:endParaRPr b="1" dirty="0">
              <a:latin typeface="+mj-lt"/>
              <a:cs typeface="Cambria"/>
            </a:endParaRPr>
          </a:p>
        </p:txBody>
      </p:sp>
      <p:sp>
        <p:nvSpPr>
          <p:cNvPr id="26" name="object 26"/>
          <p:cNvSpPr txBox="1"/>
          <p:nvPr/>
        </p:nvSpPr>
        <p:spPr>
          <a:xfrm>
            <a:off x="1147596" y="6751433"/>
            <a:ext cx="3204641" cy="289823"/>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15254"/>
                </a:solidFill>
                <a:latin typeface="+mj-lt"/>
                <a:cs typeface="Tahoma"/>
              </a:rPr>
              <a:t>*These numbers are for 202</a:t>
            </a:r>
            <a:r>
              <a:rPr lang="en-US" sz="1800" dirty="0">
                <a:solidFill>
                  <a:srgbClr val="515254"/>
                </a:solidFill>
                <a:latin typeface="+mj-lt"/>
                <a:cs typeface="Tahoma"/>
              </a:rPr>
              <a:t>5</a:t>
            </a:r>
            <a:r>
              <a:rPr sz="1800" dirty="0">
                <a:solidFill>
                  <a:srgbClr val="515254"/>
                </a:solidFill>
                <a:latin typeface="+mj-lt"/>
                <a:cs typeface="Tahoma"/>
              </a:rPr>
              <a:t>.</a:t>
            </a:r>
            <a:endParaRPr sz="1800" dirty="0">
              <a:latin typeface="+mj-lt"/>
              <a:cs typeface="Tahoma"/>
            </a:endParaRPr>
          </a:p>
        </p:txBody>
      </p:sp>
      <p:sp>
        <p:nvSpPr>
          <p:cNvPr id="27" name="Rectangle 26"/>
          <p:cNvSpPr/>
          <p:nvPr/>
        </p:nvSpPr>
        <p:spPr>
          <a:xfrm>
            <a:off x="740050" y="2272250"/>
            <a:ext cx="2177876" cy="1275439"/>
          </a:xfrm>
          <a:prstGeom prst="rect">
            <a:avLst/>
          </a:prstGeom>
          <a:noFill/>
          <a:ln w="9525">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algn="ctr">
              <a:lnSpc>
                <a:spcPct val="100000"/>
              </a:lnSpc>
              <a:spcBef>
                <a:spcPts val="100"/>
              </a:spcBef>
            </a:pPr>
            <a:r>
              <a:rPr lang="en-US" sz="1800">
                <a:solidFill>
                  <a:srgbClr val="4D4D4F"/>
                </a:solidFill>
                <a:latin typeface="+mn-lt"/>
                <a:ea typeface="Cambria" panose="02040503050406030204" pitchFamily="18" charset="0"/>
                <a:cs typeface="Cambria"/>
              </a:rPr>
              <a:t>Lower Drug</a:t>
            </a:r>
          </a:p>
          <a:p>
            <a:pPr marL="12700" algn="ctr">
              <a:spcBef>
                <a:spcPts val="100"/>
              </a:spcBef>
            </a:pPr>
            <a:r>
              <a:rPr lang="en-US" sz="1800">
                <a:solidFill>
                  <a:srgbClr val="4D4D4F"/>
                </a:solidFill>
                <a:latin typeface="+mn-lt"/>
                <a:ea typeface="Cambria" panose="02040503050406030204" pitchFamily="18" charset="0"/>
                <a:cs typeface="Cambria"/>
              </a:rPr>
              <a:t>Costs</a:t>
            </a:r>
            <a:endParaRPr lang="en-US" sz="1800" dirty="0">
              <a:solidFill>
                <a:srgbClr val="4D4D4F"/>
              </a:solidFill>
              <a:latin typeface="+mn-lt"/>
              <a:ea typeface="Cambria" panose="02040503050406030204" pitchFamily="18" charset="0"/>
              <a:cs typeface="Cambria"/>
            </a:endParaRPr>
          </a:p>
        </p:txBody>
      </p:sp>
      <p:sp>
        <p:nvSpPr>
          <p:cNvPr id="28" name="Rectangle 27"/>
          <p:cNvSpPr/>
          <p:nvPr/>
        </p:nvSpPr>
        <p:spPr>
          <a:xfrm>
            <a:off x="3422601" y="2272250"/>
            <a:ext cx="2177876" cy="1275439"/>
          </a:xfrm>
          <a:prstGeom prst="rect">
            <a:avLst/>
          </a:prstGeom>
          <a:noFill/>
          <a:ln w="9525">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09220" marR="5080" indent="-97155" algn="ctr">
              <a:lnSpc>
                <a:spcPct val="100000"/>
              </a:lnSpc>
              <a:spcBef>
                <a:spcPts val="100"/>
              </a:spcBef>
            </a:pPr>
            <a:r>
              <a:rPr lang="en-US" sz="1800" dirty="0">
                <a:solidFill>
                  <a:srgbClr val="4D4D4F"/>
                </a:solidFill>
                <a:latin typeface="+mn-lt"/>
                <a:ea typeface="Cambria" panose="02040503050406030204" pitchFamily="18" charset="0"/>
                <a:cs typeface="Cambria"/>
              </a:rPr>
              <a:t>Protect Against Higher Costs</a:t>
            </a:r>
          </a:p>
        </p:txBody>
      </p:sp>
      <p:sp>
        <p:nvSpPr>
          <p:cNvPr id="29" name="Rectangle 28"/>
          <p:cNvSpPr/>
          <p:nvPr/>
        </p:nvSpPr>
        <p:spPr>
          <a:xfrm>
            <a:off x="6108018" y="2272250"/>
            <a:ext cx="2177876" cy="1275439"/>
          </a:xfrm>
          <a:prstGeom prst="rect">
            <a:avLst/>
          </a:prstGeom>
          <a:noFill/>
          <a:ln w="9525">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algn="ctr">
              <a:lnSpc>
                <a:spcPct val="100000"/>
              </a:lnSpc>
              <a:spcBef>
                <a:spcPts val="100"/>
              </a:spcBef>
            </a:pPr>
            <a:r>
              <a:rPr lang="en-US" sz="1800">
                <a:solidFill>
                  <a:srgbClr val="4D4D4F"/>
                </a:solidFill>
                <a:latin typeface="+mn-lt"/>
                <a:ea typeface="Cambria" panose="02040503050406030204" pitchFamily="18" charset="0"/>
                <a:cs typeface="Cambria"/>
              </a:rPr>
              <a:t>Understand the</a:t>
            </a:r>
          </a:p>
          <a:p>
            <a:pPr marL="12700" algn="ctr">
              <a:lnSpc>
                <a:spcPct val="100000"/>
              </a:lnSpc>
              <a:spcBef>
                <a:spcPts val="100"/>
              </a:spcBef>
            </a:pPr>
            <a:r>
              <a:rPr lang="en-US" sz="1800">
                <a:solidFill>
                  <a:srgbClr val="4D4D4F"/>
                </a:solidFill>
                <a:latin typeface="+mn-lt"/>
                <a:ea typeface="Cambria" panose="02040503050406030204" pitchFamily="18" charset="0"/>
                <a:cs typeface="Cambria"/>
              </a:rPr>
              <a:t>Penalty</a:t>
            </a:r>
            <a:endParaRPr lang="en-US" sz="1800" dirty="0">
              <a:solidFill>
                <a:srgbClr val="4D4D4F"/>
              </a:solidFill>
              <a:latin typeface="+mn-lt"/>
              <a:ea typeface="Cambria" panose="02040503050406030204" pitchFamily="18" charset="0"/>
              <a:cs typeface="Cambria"/>
            </a:endParaRPr>
          </a:p>
        </p:txBody>
      </p:sp>
      <p:sp>
        <p:nvSpPr>
          <p:cNvPr id="30" name="Rectangle 29"/>
          <p:cNvSpPr/>
          <p:nvPr/>
        </p:nvSpPr>
        <p:spPr>
          <a:xfrm>
            <a:off x="8793435" y="2272250"/>
            <a:ext cx="2177876" cy="1275439"/>
          </a:xfrm>
          <a:prstGeom prst="rect">
            <a:avLst/>
          </a:prstGeom>
          <a:noFill/>
          <a:ln w="9525">
            <a:solidFill>
              <a:srgbClr val="4D4D4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2700" marR="5080" indent="59690" algn="ctr">
              <a:lnSpc>
                <a:spcPct val="100000"/>
              </a:lnSpc>
              <a:spcBef>
                <a:spcPts val="100"/>
              </a:spcBef>
            </a:pPr>
            <a:r>
              <a:rPr lang="en-US" sz="1800" dirty="0">
                <a:solidFill>
                  <a:srgbClr val="4D4D4F"/>
                </a:solidFill>
                <a:latin typeface="+mn-lt"/>
                <a:ea typeface="Cambria" panose="02040503050406030204" pitchFamily="18" charset="0"/>
                <a:cs typeface="Cambria"/>
              </a:rPr>
              <a:t>Plans Have Formularies</a:t>
            </a:r>
          </a:p>
        </p:txBody>
      </p:sp>
      <p:sp>
        <p:nvSpPr>
          <p:cNvPr id="33" name="object 5"/>
          <p:cNvSpPr txBox="1">
            <a:spLocks/>
          </p:cNvSpPr>
          <p:nvPr/>
        </p:nvSpPr>
        <p:spPr>
          <a:xfrm>
            <a:off x="736600" y="242002"/>
            <a:ext cx="12714605" cy="1454244"/>
          </a:xfrm>
          <a:prstGeom prst="rect">
            <a:avLst/>
          </a:prstGeom>
        </p:spPr>
        <p:txBody>
          <a:bodyPr vert="horz" wrap="square" lIns="0" tIns="0" rIns="0" bIns="0" rtlCol="0" anchor="t">
            <a:spAutoFit/>
          </a:bodyPr>
          <a:lstStyle>
            <a:lvl1pPr>
              <a:defRPr sz="4000" b="1" i="0" spc="100" baseline="0">
                <a:solidFill>
                  <a:srgbClr val="4D4D4F"/>
                </a:solidFill>
                <a:latin typeface="Arial" panose="020B0604020202020204" pitchFamily="34" charset="0"/>
                <a:ea typeface="+mj-ea"/>
                <a:cs typeface="Arial" panose="020B0604020202020204" pitchFamily="34" charset="0"/>
              </a:defRPr>
            </a:lvl1pPr>
          </a:lstStyle>
          <a:p>
            <a:pPr>
              <a:spcBef>
                <a:spcPts val="505"/>
              </a:spcBef>
            </a:pPr>
            <a:r>
              <a:rPr lang="en-US" sz="5400" spc="-150" dirty="0">
                <a:solidFill>
                  <a:srgbClr val="062F6E"/>
                </a:solidFill>
              </a:rPr>
              <a:t>Part D</a:t>
            </a:r>
          </a:p>
          <a:p>
            <a:pPr>
              <a:spcBef>
                <a:spcPts val="260"/>
              </a:spcBef>
            </a:pPr>
            <a:endParaRPr lang="en-US" sz="3800" b="0" dirty="0">
              <a:solidFill>
                <a:srgbClr val="062F6E"/>
              </a:solidFill>
              <a:latin typeface="+mj-lt"/>
              <a:cs typeface="Tahoma"/>
            </a:endParaRPr>
          </a:p>
        </p:txBody>
      </p:sp>
      <p:grpSp>
        <p:nvGrpSpPr>
          <p:cNvPr id="24" name="Group 23"/>
          <p:cNvGrpSpPr/>
          <p:nvPr/>
        </p:nvGrpSpPr>
        <p:grpSpPr>
          <a:xfrm>
            <a:off x="12691936" y="6480806"/>
            <a:ext cx="305569" cy="463075"/>
            <a:chOff x="1549664" y="3447941"/>
            <a:chExt cx="413468" cy="592927"/>
          </a:xfrm>
        </p:grpSpPr>
        <p:sp>
          <p:nvSpPr>
            <p:cNvPr id="34" name="Freeform 33"/>
            <p:cNvSpPr/>
            <p:nvPr/>
          </p:nvSpPr>
          <p:spPr>
            <a:xfrm rot="1800000">
              <a:off x="1732753" y="3447941"/>
              <a:ext cx="230379"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56241 w 705637"/>
                <a:gd name="connsiteY0" fmla="*/ 0 h 1341346"/>
                <a:gd name="connsiteX1" fmla="*/ 705637 w 705637"/>
                <a:gd name="connsiteY1" fmla="*/ 349396 h 1341346"/>
                <a:gd name="connsiteX2" fmla="*/ 703366 w 705637"/>
                <a:gd name="connsiteY2" fmla="*/ 371931 h 1341346"/>
                <a:gd name="connsiteX3" fmla="*/ 705637 w 705637"/>
                <a:gd name="connsiteY3" fmla="*/ 371931 h 1341346"/>
                <a:gd name="connsiteX4" fmla="*/ 705637 w 705637"/>
                <a:gd name="connsiteY4" fmla="*/ 991950 h 1341346"/>
                <a:gd name="connsiteX5" fmla="*/ 705637 w 705637"/>
                <a:gd name="connsiteY5" fmla="*/ 1003592 h 1341346"/>
                <a:gd name="connsiteX6" fmla="*/ 704464 w 705637"/>
                <a:gd name="connsiteY6" fmla="*/ 1003592 h 1341346"/>
                <a:gd name="connsiteX7" fmla="*/ 698539 w 705637"/>
                <a:gd name="connsiteY7" fmla="*/ 1062366 h 1341346"/>
                <a:gd name="connsiteX8" fmla="*/ 356241 w 705637"/>
                <a:gd name="connsiteY8" fmla="*/ 1341346 h 1341346"/>
                <a:gd name="connsiteX9" fmla="*/ 13944 w 705637"/>
                <a:gd name="connsiteY9" fmla="*/ 1062366 h 1341346"/>
                <a:gd name="connsiteX10" fmla="*/ 8019 w 705637"/>
                <a:gd name="connsiteY10" fmla="*/ 1003592 h 1341346"/>
                <a:gd name="connsiteX11" fmla="*/ 6845 w 705637"/>
                <a:gd name="connsiteY11" fmla="*/ 1003592 h 1341346"/>
                <a:gd name="connsiteX12" fmla="*/ 6845 w 705637"/>
                <a:gd name="connsiteY12" fmla="*/ 991950 h 1341346"/>
                <a:gd name="connsiteX13" fmla="*/ 0 w 705637"/>
                <a:gd name="connsiteY13" fmla="*/ 884987 h 1341346"/>
                <a:gd name="connsiteX14" fmla="*/ 6845 w 705637"/>
                <a:gd name="connsiteY14" fmla="*/ 371931 h 1341346"/>
                <a:gd name="connsiteX15" fmla="*/ 9117 w 705637"/>
                <a:gd name="connsiteY15" fmla="*/ 371931 h 1341346"/>
                <a:gd name="connsiteX16" fmla="*/ 6845 w 705637"/>
                <a:gd name="connsiteY16" fmla="*/ 349396 h 1341346"/>
                <a:gd name="connsiteX17" fmla="*/ 356241 w 705637"/>
                <a:gd name="connsiteY17" fmla="*/ 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16" fmla="*/ 98285 w 705637"/>
                <a:gd name="connsiteY16" fmla="*/ 1083390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15" fmla="*/ 6845 w 705637"/>
                <a:gd name="connsiteY15" fmla="*/ 1003592 h 1341346"/>
                <a:gd name="connsiteX0" fmla="*/ 0 w 705637"/>
                <a:gd name="connsiteY0" fmla="*/ 884987 h 1341346"/>
                <a:gd name="connsiteX1" fmla="*/ 6845 w 705637"/>
                <a:gd name="connsiteY1" fmla="*/ 371931 h 1341346"/>
                <a:gd name="connsiteX2" fmla="*/ 9117 w 705637"/>
                <a:gd name="connsiteY2" fmla="*/ 371931 h 1341346"/>
                <a:gd name="connsiteX3" fmla="*/ 6845 w 705637"/>
                <a:gd name="connsiteY3" fmla="*/ 349396 h 1341346"/>
                <a:gd name="connsiteX4" fmla="*/ 356241 w 705637"/>
                <a:gd name="connsiteY4" fmla="*/ 0 h 1341346"/>
                <a:gd name="connsiteX5" fmla="*/ 705637 w 705637"/>
                <a:gd name="connsiteY5" fmla="*/ 349396 h 1341346"/>
                <a:gd name="connsiteX6" fmla="*/ 703366 w 705637"/>
                <a:gd name="connsiteY6" fmla="*/ 371931 h 1341346"/>
                <a:gd name="connsiteX7" fmla="*/ 705637 w 705637"/>
                <a:gd name="connsiteY7" fmla="*/ 371931 h 1341346"/>
                <a:gd name="connsiteX8" fmla="*/ 705637 w 705637"/>
                <a:gd name="connsiteY8" fmla="*/ 991950 h 1341346"/>
                <a:gd name="connsiteX9" fmla="*/ 705637 w 705637"/>
                <a:gd name="connsiteY9" fmla="*/ 1003592 h 1341346"/>
                <a:gd name="connsiteX10" fmla="*/ 704464 w 705637"/>
                <a:gd name="connsiteY10" fmla="*/ 1003592 h 1341346"/>
                <a:gd name="connsiteX11" fmla="*/ 698539 w 705637"/>
                <a:gd name="connsiteY11" fmla="*/ 1062366 h 1341346"/>
                <a:gd name="connsiteX12" fmla="*/ 356241 w 705637"/>
                <a:gd name="connsiteY12" fmla="*/ 1341346 h 1341346"/>
                <a:gd name="connsiteX13" fmla="*/ 13944 w 705637"/>
                <a:gd name="connsiteY13" fmla="*/ 1062366 h 1341346"/>
                <a:gd name="connsiteX14" fmla="*/ 8019 w 705637"/>
                <a:gd name="connsiteY14" fmla="*/ 1003592 h 1341346"/>
                <a:gd name="connsiteX0" fmla="*/ 0 w 705637"/>
                <a:gd name="connsiteY0" fmla="*/ 884987 h 1341346"/>
                <a:gd name="connsiteX1" fmla="*/ 2955 w 705637"/>
                <a:gd name="connsiteY1" fmla="*/ 531328 h 1341346"/>
                <a:gd name="connsiteX2" fmla="*/ 6845 w 705637"/>
                <a:gd name="connsiteY2" fmla="*/ 371931 h 1341346"/>
                <a:gd name="connsiteX3" fmla="*/ 9117 w 705637"/>
                <a:gd name="connsiteY3" fmla="*/ 371931 h 1341346"/>
                <a:gd name="connsiteX4" fmla="*/ 6845 w 705637"/>
                <a:gd name="connsiteY4" fmla="*/ 349396 h 1341346"/>
                <a:gd name="connsiteX5" fmla="*/ 356241 w 705637"/>
                <a:gd name="connsiteY5" fmla="*/ 0 h 1341346"/>
                <a:gd name="connsiteX6" fmla="*/ 705637 w 705637"/>
                <a:gd name="connsiteY6" fmla="*/ 349396 h 1341346"/>
                <a:gd name="connsiteX7" fmla="*/ 703366 w 705637"/>
                <a:gd name="connsiteY7" fmla="*/ 371931 h 1341346"/>
                <a:gd name="connsiteX8" fmla="*/ 705637 w 705637"/>
                <a:gd name="connsiteY8" fmla="*/ 371931 h 1341346"/>
                <a:gd name="connsiteX9" fmla="*/ 705637 w 705637"/>
                <a:gd name="connsiteY9" fmla="*/ 991950 h 1341346"/>
                <a:gd name="connsiteX10" fmla="*/ 705637 w 705637"/>
                <a:gd name="connsiteY10" fmla="*/ 1003592 h 1341346"/>
                <a:gd name="connsiteX11" fmla="*/ 704464 w 705637"/>
                <a:gd name="connsiteY11" fmla="*/ 1003592 h 1341346"/>
                <a:gd name="connsiteX12" fmla="*/ 698539 w 705637"/>
                <a:gd name="connsiteY12" fmla="*/ 1062366 h 1341346"/>
                <a:gd name="connsiteX13" fmla="*/ 356241 w 705637"/>
                <a:gd name="connsiteY13" fmla="*/ 1341346 h 1341346"/>
                <a:gd name="connsiteX14" fmla="*/ 13944 w 705637"/>
                <a:gd name="connsiteY14" fmla="*/ 1062366 h 1341346"/>
                <a:gd name="connsiteX15" fmla="*/ 8019 w 705637"/>
                <a:gd name="connsiteY15" fmla="*/ 1003592 h 1341346"/>
                <a:gd name="connsiteX0" fmla="*/ 0 w 702682"/>
                <a:gd name="connsiteY0" fmla="*/ 531328 h 1341346"/>
                <a:gd name="connsiteX1" fmla="*/ 3890 w 702682"/>
                <a:gd name="connsiteY1" fmla="*/ 371931 h 1341346"/>
                <a:gd name="connsiteX2" fmla="*/ 6162 w 702682"/>
                <a:gd name="connsiteY2" fmla="*/ 371931 h 1341346"/>
                <a:gd name="connsiteX3" fmla="*/ 3890 w 702682"/>
                <a:gd name="connsiteY3" fmla="*/ 349396 h 1341346"/>
                <a:gd name="connsiteX4" fmla="*/ 353286 w 702682"/>
                <a:gd name="connsiteY4" fmla="*/ 0 h 1341346"/>
                <a:gd name="connsiteX5" fmla="*/ 702682 w 702682"/>
                <a:gd name="connsiteY5" fmla="*/ 349396 h 1341346"/>
                <a:gd name="connsiteX6" fmla="*/ 700411 w 702682"/>
                <a:gd name="connsiteY6" fmla="*/ 371931 h 1341346"/>
                <a:gd name="connsiteX7" fmla="*/ 702682 w 702682"/>
                <a:gd name="connsiteY7" fmla="*/ 371931 h 1341346"/>
                <a:gd name="connsiteX8" fmla="*/ 702682 w 702682"/>
                <a:gd name="connsiteY8" fmla="*/ 991950 h 1341346"/>
                <a:gd name="connsiteX9" fmla="*/ 702682 w 702682"/>
                <a:gd name="connsiteY9" fmla="*/ 1003592 h 1341346"/>
                <a:gd name="connsiteX10" fmla="*/ 701509 w 702682"/>
                <a:gd name="connsiteY10" fmla="*/ 1003592 h 1341346"/>
                <a:gd name="connsiteX11" fmla="*/ 695584 w 702682"/>
                <a:gd name="connsiteY11" fmla="*/ 1062366 h 1341346"/>
                <a:gd name="connsiteX12" fmla="*/ 353286 w 702682"/>
                <a:gd name="connsiteY12" fmla="*/ 1341346 h 1341346"/>
                <a:gd name="connsiteX13" fmla="*/ 10989 w 702682"/>
                <a:gd name="connsiteY13" fmla="*/ 1062366 h 1341346"/>
                <a:gd name="connsiteX14" fmla="*/ 5064 w 702682"/>
                <a:gd name="connsiteY14" fmla="*/ 1003592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02682" h="1341346">
                  <a:moveTo>
                    <a:pt x="0" y="531328"/>
                  </a:moveTo>
                  <a:cubicBezTo>
                    <a:pt x="1141" y="445819"/>
                    <a:pt x="2863" y="398497"/>
                    <a:pt x="3890" y="371931"/>
                  </a:cubicBezTo>
                  <a:lnTo>
                    <a:pt x="6162" y="371931"/>
                  </a:lnTo>
                  <a:lnTo>
                    <a:pt x="3890" y="349396"/>
                  </a:lnTo>
                  <a:cubicBezTo>
                    <a:pt x="3890" y="156430"/>
                    <a:pt x="160320" y="0"/>
                    <a:pt x="353286" y="0"/>
                  </a:cubicBezTo>
                  <a:cubicBezTo>
                    <a:pt x="546252" y="0"/>
                    <a:pt x="702682" y="156430"/>
                    <a:pt x="702682" y="349396"/>
                  </a:cubicBezTo>
                  <a:lnTo>
                    <a:pt x="700411" y="371931"/>
                  </a:lnTo>
                  <a:lnTo>
                    <a:pt x="702682" y="371931"/>
                  </a:lnTo>
                  <a:lnTo>
                    <a:pt x="702682" y="991950"/>
                  </a:lnTo>
                  <a:lnTo>
                    <a:pt x="702682" y="1003592"/>
                  </a:lnTo>
                  <a:lnTo>
                    <a:pt x="701509" y="1003592"/>
                  </a:lnTo>
                  <a:lnTo>
                    <a:pt x="695584" y="1062366"/>
                  </a:lnTo>
                  <a:cubicBezTo>
                    <a:pt x="663004" y="1221579"/>
                    <a:pt x="522131" y="1341346"/>
                    <a:pt x="353286" y="1341346"/>
                  </a:cubicBezTo>
                  <a:cubicBezTo>
                    <a:pt x="184441" y="1341346"/>
                    <a:pt x="43569" y="1221579"/>
                    <a:pt x="10989" y="1062366"/>
                  </a:cubicBezTo>
                  <a:lnTo>
                    <a:pt x="5064" y="1003592"/>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34"/>
            <p:cNvSpPr/>
            <p:nvPr/>
          </p:nvSpPr>
          <p:spPr>
            <a:xfrm rot="1800000">
              <a:off x="1549664" y="3601099"/>
              <a:ext cx="231223" cy="439769"/>
            </a:xfrm>
            <a:custGeom>
              <a:avLst/>
              <a:gdLst>
                <a:gd name="connsiteX0" fmla="*/ 349396 w 698792"/>
                <a:gd name="connsiteY0" fmla="*/ 0 h 1341346"/>
                <a:gd name="connsiteX1" fmla="*/ 698792 w 698792"/>
                <a:gd name="connsiteY1" fmla="*/ 349396 h 1341346"/>
                <a:gd name="connsiteX2" fmla="*/ 696521 w 698792"/>
                <a:gd name="connsiteY2" fmla="*/ 371931 h 1341346"/>
                <a:gd name="connsiteX3" fmla="*/ 698792 w 698792"/>
                <a:gd name="connsiteY3" fmla="*/ 371931 h 1341346"/>
                <a:gd name="connsiteX4" fmla="*/ 698792 w 698792"/>
                <a:gd name="connsiteY4" fmla="*/ 991950 h 1341346"/>
                <a:gd name="connsiteX5" fmla="*/ 698792 w 698792"/>
                <a:gd name="connsiteY5" fmla="*/ 1003592 h 1341346"/>
                <a:gd name="connsiteX6" fmla="*/ 697619 w 698792"/>
                <a:gd name="connsiteY6" fmla="*/ 1003592 h 1341346"/>
                <a:gd name="connsiteX7" fmla="*/ 691694 w 698792"/>
                <a:gd name="connsiteY7" fmla="*/ 1062366 h 1341346"/>
                <a:gd name="connsiteX8" fmla="*/ 349396 w 698792"/>
                <a:gd name="connsiteY8" fmla="*/ 1341346 h 1341346"/>
                <a:gd name="connsiteX9" fmla="*/ 7099 w 698792"/>
                <a:gd name="connsiteY9" fmla="*/ 1062366 h 1341346"/>
                <a:gd name="connsiteX10" fmla="*/ 1174 w 698792"/>
                <a:gd name="connsiteY10" fmla="*/ 1003592 h 1341346"/>
                <a:gd name="connsiteX11" fmla="*/ 0 w 698792"/>
                <a:gd name="connsiteY11" fmla="*/ 1003592 h 1341346"/>
                <a:gd name="connsiteX12" fmla="*/ 0 w 698792"/>
                <a:gd name="connsiteY12" fmla="*/ 991950 h 1341346"/>
                <a:gd name="connsiteX13" fmla="*/ 0 w 698792"/>
                <a:gd name="connsiteY13" fmla="*/ 371931 h 1341346"/>
                <a:gd name="connsiteX14" fmla="*/ 2272 w 698792"/>
                <a:gd name="connsiteY14" fmla="*/ 371931 h 1341346"/>
                <a:gd name="connsiteX15" fmla="*/ 0 w 698792"/>
                <a:gd name="connsiteY15" fmla="*/ 349396 h 1341346"/>
                <a:gd name="connsiteX16" fmla="*/ 349396 w 698792"/>
                <a:gd name="connsiteY16" fmla="*/ 0 h 1341346"/>
                <a:gd name="connsiteX0" fmla="*/ 349396 w 702020"/>
                <a:gd name="connsiteY0" fmla="*/ 0 h 1341346"/>
                <a:gd name="connsiteX1" fmla="*/ 698792 w 702020"/>
                <a:gd name="connsiteY1" fmla="*/ 349396 h 1341346"/>
                <a:gd name="connsiteX2" fmla="*/ 696521 w 702020"/>
                <a:gd name="connsiteY2" fmla="*/ 371931 h 1341346"/>
                <a:gd name="connsiteX3" fmla="*/ 698792 w 702020"/>
                <a:gd name="connsiteY3" fmla="*/ 371931 h 1341346"/>
                <a:gd name="connsiteX4" fmla="*/ 702020 w 702020"/>
                <a:gd name="connsiteY4" fmla="*/ 621202 h 1341346"/>
                <a:gd name="connsiteX5" fmla="*/ 698792 w 702020"/>
                <a:gd name="connsiteY5" fmla="*/ 991950 h 1341346"/>
                <a:gd name="connsiteX6" fmla="*/ 698792 w 702020"/>
                <a:gd name="connsiteY6" fmla="*/ 1003592 h 1341346"/>
                <a:gd name="connsiteX7" fmla="*/ 697619 w 702020"/>
                <a:gd name="connsiteY7" fmla="*/ 1003592 h 1341346"/>
                <a:gd name="connsiteX8" fmla="*/ 691694 w 702020"/>
                <a:gd name="connsiteY8" fmla="*/ 1062366 h 1341346"/>
                <a:gd name="connsiteX9" fmla="*/ 349396 w 702020"/>
                <a:gd name="connsiteY9" fmla="*/ 1341346 h 1341346"/>
                <a:gd name="connsiteX10" fmla="*/ 7099 w 702020"/>
                <a:gd name="connsiteY10" fmla="*/ 1062366 h 1341346"/>
                <a:gd name="connsiteX11" fmla="*/ 1174 w 702020"/>
                <a:gd name="connsiteY11" fmla="*/ 1003592 h 1341346"/>
                <a:gd name="connsiteX12" fmla="*/ 0 w 702020"/>
                <a:gd name="connsiteY12" fmla="*/ 1003592 h 1341346"/>
                <a:gd name="connsiteX13" fmla="*/ 0 w 702020"/>
                <a:gd name="connsiteY13" fmla="*/ 991950 h 1341346"/>
                <a:gd name="connsiteX14" fmla="*/ 0 w 702020"/>
                <a:gd name="connsiteY14" fmla="*/ 371931 h 1341346"/>
                <a:gd name="connsiteX15" fmla="*/ 2272 w 702020"/>
                <a:gd name="connsiteY15" fmla="*/ 371931 h 1341346"/>
                <a:gd name="connsiteX16" fmla="*/ 0 w 702020"/>
                <a:gd name="connsiteY16" fmla="*/ 349396 h 1341346"/>
                <a:gd name="connsiteX17" fmla="*/ 349396 w 702020"/>
                <a:gd name="connsiteY17" fmla="*/ 0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96749"/>
                <a:gd name="connsiteY0" fmla="*/ 621202 h 1341346"/>
                <a:gd name="connsiteX1" fmla="*/ 698792 w 796749"/>
                <a:gd name="connsiteY1" fmla="*/ 991950 h 1341346"/>
                <a:gd name="connsiteX2" fmla="*/ 698792 w 796749"/>
                <a:gd name="connsiteY2" fmla="*/ 1003592 h 1341346"/>
                <a:gd name="connsiteX3" fmla="*/ 697619 w 796749"/>
                <a:gd name="connsiteY3" fmla="*/ 1003592 h 1341346"/>
                <a:gd name="connsiteX4" fmla="*/ 691694 w 796749"/>
                <a:gd name="connsiteY4" fmla="*/ 1062366 h 1341346"/>
                <a:gd name="connsiteX5" fmla="*/ 349396 w 796749"/>
                <a:gd name="connsiteY5" fmla="*/ 1341346 h 1341346"/>
                <a:gd name="connsiteX6" fmla="*/ 7099 w 796749"/>
                <a:gd name="connsiteY6" fmla="*/ 1062366 h 1341346"/>
                <a:gd name="connsiteX7" fmla="*/ 1174 w 796749"/>
                <a:gd name="connsiteY7" fmla="*/ 1003592 h 1341346"/>
                <a:gd name="connsiteX8" fmla="*/ 0 w 796749"/>
                <a:gd name="connsiteY8" fmla="*/ 1003592 h 1341346"/>
                <a:gd name="connsiteX9" fmla="*/ 0 w 796749"/>
                <a:gd name="connsiteY9" fmla="*/ 991950 h 1341346"/>
                <a:gd name="connsiteX10" fmla="*/ 0 w 796749"/>
                <a:gd name="connsiteY10" fmla="*/ 371931 h 1341346"/>
                <a:gd name="connsiteX11" fmla="*/ 2272 w 796749"/>
                <a:gd name="connsiteY11" fmla="*/ 371931 h 1341346"/>
                <a:gd name="connsiteX12" fmla="*/ 0 w 796749"/>
                <a:gd name="connsiteY12" fmla="*/ 349396 h 1341346"/>
                <a:gd name="connsiteX13" fmla="*/ 349396 w 796749"/>
                <a:gd name="connsiteY13" fmla="*/ 0 h 1341346"/>
                <a:gd name="connsiteX14" fmla="*/ 698792 w 796749"/>
                <a:gd name="connsiteY14" fmla="*/ 349396 h 1341346"/>
                <a:gd name="connsiteX15" fmla="*/ 696521 w 796749"/>
                <a:gd name="connsiteY15" fmla="*/ 371931 h 1341346"/>
                <a:gd name="connsiteX16" fmla="*/ 790232 w 796749"/>
                <a:gd name="connsiteY16" fmla="*/ 463371 h 1341346"/>
                <a:gd name="connsiteX17" fmla="*/ 788701 w 796749"/>
                <a:gd name="connsiteY17" fmla="*/ 453839 h 1341346"/>
                <a:gd name="connsiteX0" fmla="*/ 702020 w 790232"/>
                <a:gd name="connsiteY0" fmla="*/ 621202 h 1341346"/>
                <a:gd name="connsiteX1" fmla="*/ 698792 w 790232"/>
                <a:gd name="connsiteY1" fmla="*/ 991950 h 1341346"/>
                <a:gd name="connsiteX2" fmla="*/ 698792 w 790232"/>
                <a:gd name="connsiteY2" fmla="*/ 1003592 h 1341346"/>
                <a:gd name="connsiteX3" fmla="*/ 697619 w 790232"/>
                <a:gd name="connsiteY3" fmla="*/ 1003592 h 1341346"/>
                <a:gd name="connsiteX4" fmla="*/ 691694 w 790232"/>
                <a:gd name="connsiteY4" fmla="*/ 1062366 h 1341346"/>
                <a:gd name="connsiteX5" fmla="*/ 349396 w 790232"/>
                <a:gd name="connsiteY5" fmla="*/ 1341346 h 1341346"/>
                <a:gd name="connsiteX6" fmla="*/ 7099 w 790232"/>
                <a:gd name="connsiteY6" fmla="*/ 1062366 h 1341346"/>
                <a:gd name="connsiteX7" fmla="*/ 1174 w 790232"/>
                <a:gd name="connsiteY7" fmla="*/ 1003592 h 1341346"/>
                <a:gd name="connsiteX8" fmla="*/ 0 w 790232"/>
                <a:gd name="connsiteY8" fmla="*/ 1003592 h 1341346"/>
                <a:gd name="connsiteX9" fmla="*/ 0 w 790232"/>
                <a:gd name="connsiteY9" fmla="*/ 991950 h 1341346"/>
                <a:gd name="connsiteX10" fmla="*/ 0 w 790232"/>
                <a:gd name="connsiteY10" fmla="*/ 371931 h 1341346"/>
                <a:gd name="connsiteX11" fmla="*/ 2272 w 790232"/>
                <a:gd name="connsiteY11" fmla="*/ 371931 h 1341346"/>
                <a:gd name="connsiteX12" fmla="*/ 0 w 790232"/>
                <a:gd name="connsiteY12" fmla="*/ 349396 h 1341346"/>
                <a:gd name="connsiteX13" fmla="*/ 349396 w 790232"/>
                <a:gd name="connsiteY13" fmla="*/ 0 h 1341346"/>
                <a:gd name="connsiteX14" fmla="*/ 698792 w 790232"/>
                <a:gd name="connsiteY14" fmla="*/ 349396 h 1341346"/>
                <a:gd name="connsiteX15" fmla="*/ 696521 w 790232"/>
                <a:gd name="connsiteY15" fmla="*/ 371931 h 1341346"/>
                <a:gd name="connsiteX16" fmla="*/ 790232 w 790232"/>
                <a:gd name="connsiteY16" fmla="*/ 463371 h 1341346"/>
                <a:gd name="connsiteX0" fmla="*/ 702020 w 702020"/>
                <a:gd name="connsiteY0" fmla="*/ 621202 h 1341346"/>
                <a:gd name="connsiteX1" fmla="*/ 698792 w 702020"/>
                <a:gd name="connsiteY1" fmla="*/ 991950 h 1341346"/>
                <a:gd name="connsiteX2" fmla="*/ 698792 w 702020"/>
                <a:gd name="connsiteY2" fmla="*/ 1003592 h 1341346"/>
                <a:gd name="connsiteX3" fmla="*/ 697619 w 702020"/>
                <a:gd name="connsiteY3" fmla="*/ 1003592 h 1341346"/>
                <a:gd name="connsiteX4" fmla="*/ 691694 w 702020"/>
                <a:gd name="connsiteY4" fmla="*/ 1062366 h 1341346"/>
                <a:gd name="connsiteX5" fmla="*/ 349396 w 702020"/>
                <a:gd name="connsiteY5" fmla="*/ 1341346 h 1341346"/>
                <a:gd name="connsiteX6" fmla="*/ 7099 w 702020"/>
                <a:gd name="connsiteY6" fmla="*/ 1062366 h 1341346"/>
                <a:gd name="connsiteX7" fmla="*/ 1174 w 702020"/>
                <a:gd name="connsiteY7" fmla="*/ 1003592 h 1341346"/>
                <a:gd name="connsiteX8" fmla="*/ 0 w 702020"/>
                <a:gd name="connsiteY8" fmla="*/ 1003592 h 1341346"/>
                <a:gd name="connsiteX9" fmla="*/ 0 w 702020"/>
                <a:gd name="connsiteY9" fmla="*/ 991950 h 1341346"/>
                <a:gd name="connsiteX10" fmla="*/ 0 w 702020"/>
                <a:gd name="connsiteY10" fmla="*/ 371931 h 1341346"/>
                <a:gd name="connsiteX11" fmla="*/ 2272 w 702020"/>
                <a:gd name="connsiteY11" fmla="*/ 371931 h 1341346"/>
                <a:gd name="connsiteX12" fmla="*/ 0 w 702020"/>
                <a:gd name="connsiteY12" fmla="*/ 349396 h 1341346"/>
                <a:gd name="connsiteX13" fmla="*/ 349396 w 702020"/>
                <a:gd name="connsiteY13" fmla="*/ 0 h 1341346"/>
                <a:gd name="connsiteX14" fmla="*/ 698792 w 702020"/>
                <a:gd name="connsiteY14" fmla="*/ 349396 h 1341346"/>
                <a:gd name="connsiteX15" fmla="*/ 696521 w 702020"/>
                <a:gd name="connsiteY15" fmla="*/ 371931 h 1341346"/>
                <a:gd name="connsiteX0" fmla="*/ 702020 w 705256"/>
                <a:gd name="connsiteY0" fmla="*/ 621202 h 1341346"/>
                <a:gd name="connsiteX1" fmla="*/ 705256 w 705256"/>
                <a:gd name="connsiteY1" fmla="*/ 817307 h 1341346"/>
                <a:gd name="connsiteX2" fmla="*/ 698792 w 705256"/>
                <a:gd name="connsiteY2" fmla="*/ 991950 h 1341346"/>
                <a:gd name="connsiteX3" fmla="*/ 698792 w 705256"/>
                <a:gd name="connsiteY3" fmla="*/ 1003592 h 1341346"/>
                <a:gd name="connsiteX4" fmla="*/ 697619 w 705256"/>
                <a:gd name="connsiteY4" fmla="*/ 1003592 h 1341346"/>
                <a:gd name="connsiteX5" fmla="*/ 691694 w 705256"/>
                <a:gd name="connsiteY5" fmla="*/ 1062366 h 1341346"/>
                <a:gd name="connsiteX6" fmla="*/ 349396 w 705256"/>
                <a:gd name="connsiteY6" fmla="*/ 1341346 h 1341346"/>
                <a:gd name="connsiteX7" fmla="*/ 7099 w 705256"/>
                <a:gd name="connsiteY7" fmla="*/ 1062366 h 1341346"/>
                <a:gd name="connsiteX8" fmla="*/ 1174 w 705256"/>
                <a:gd name="connsiteY8" fmla="*/ 1003592 h 1341346"/>
                <a:gd name="connsiteX9" fmla="*/ 0 w 705256"/>
                <a:gd name="connsiteY9" fmla="*/ 1003592 h 1341346"/>
                <a:gd name="connsiteX10" fmla="*/ 0 w 705256"/>
                <a:gd name="connsiteY10" fmla="*/ 991950 h 1341346"/>
                <a:gd name="connsiteX11" fmla="*/ 0 w 705256"/>
                <a:gd name="connsiteY11" fmla="*/ 371931 h 1341346"/>
                <a:gd name="connsiteX12" fmla="*/ 2272 w 705256"/>
                <a:gd name="connsiteY12" fmla="*/ 371931 h 1341346"/>
                <a:gd name="connsiteX13" fmla="*/ 0 w 705256"/>
                <a:gd name="connsiteY13" fmla="*/ 349396 h 1341346"/>
                <a:gd name="connsiteX14" fmla="*/ 349396 w 705256"/>
                <a:gd name="connsiteY14" fmla="*/ 0 h 1341346"/>
                <a:gd name="connsiteX15" fmla="*/ 698792 w 705256"/>
                <a:gd name="connsiteY15" fmla="*/ 349396 h 1341346"/>
                <a:gd name="connsiteX16" fmla="*/ 696521 w 705256"/>
                <a:gd name="connsiteY16" fmla="*/ 371931 h 1341346"/>
                <a:gd name="connsiteX0" fmla="*/ 705256 w 705256"/>
                <a:gd name="connsiteY0" fmla="*/ 817307 h 1341346"/>
                <a:gd name="connsiteX1" fmla="*/ 698792 w 705256"/>
                <a:gd name="connsiteY1" fmla="*/ 991950 h 1341346"/>
                <a:gd name="connsiteX2" fmla="*/ 698792 w 705256"/>
                <a:gd name="connsiteY2" fmla="*/ 1003592 h 1341346"/>
                <a:gd name="connsiteX3" fmla="*/ 697619 w 705256"/>
                <a:gd name="connsiteY3" fmla="*/ 1003592 h 1341346"/>
                <a:gd name="connsiteX4" fmla="*/ 691694 w 705256"/>
                <a:gd name="connsiteY4" fmla="*/ 1062366 h 1341346"/>
                <a:gd name="connsiteX5" fmla="*/ 349396 w 705256"/>
                <a:gd name="connsiteY5" fmla="*/ 1341346 h 1341346"/>
                <a:gd name="connsiteX6" fmla="*/ 7099 w 705256"/>
                <a:gd name="connsiteY6" fmla="*/ 1062366 h 1341346"/>
                <a:gd name="connsiteX7" fmla="*/ 1174 w 705256"/>
                <a:gd name="connsiteY7" fmla="*/ 1003592 h 1341346"/>
                <a:gd name="connsiteX8" fmla="*/ 0 w 705256"/>
                <a:gd name="connsiteY8" fmla="*/ 1003592 h 1341346"/>
                <a:gd name="connsiteX9" fmla="*/ 0 w 705256"/>
                <a:gd name="connsiteY9" fmla="*/ 991950 h 1341346"/>
                <a:gd name="connsiteX10" fmla="*/ 0 w 705256"/>
                <a:gd name="connsiteY10" fmla="*/ 371931 h 1341346"/>
                <a:gd name="connsiteX11" fmla="*/ 2272 w 705256"/>
                <a:gd name="connsiteY11" fmla="*/ 371931 h 1341346"/>
                <a:gd name="connsiteX12" fmla="*/ 0 w 705256"/>
                <a:gd name="connsiteY12" fmla="*/ 349396 h 1341346"/>
                <a:gd name="connsiteX13" fmla="*/ 349396 w 705256"/>
                <a:gd name="connsiteY13" fmla="*/ 0 h 1341346"/>
                <a:gd name="connsiteX14" fmla="*/ 698792 w 705256"/>
                <a:gd name="connsiteY14" fmla="*/ 349396 h 1341346"/>
                <a:gd name="connsiteX15" fmla="*/ 696521 w 705256"/>
                <a:gd name="connsiteY15" fmla="*/ 371931 h 1341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705256" h="1341346">
                  <a:moveTo>
                    <a:pt x="705256" y="817307"/>
                  </a:moveTo>
                  <a:lnTo>
                    <a:pt x="698792" y="991950"/>
                  </a:lnTo>
                  <a:lnTo>
                    <a:pt x="698792" y="1003592"/>
                  </a:lnTo>
                  <a:lnTo>
                    <a:pt x="697619" y="1003592"/>
                  </a:lnTo>
                  <a:lnTo>
                    <a:pt x="691694" y="1062366"/>
                  </a:lnTo>
                  <a:cubicBezTo>
                    <a:pt x="659114" y="1221579"/>
                    <a:pt x="518241" y="1341346"/>
                    <a:pt x="349396" y="1341346"/>
                  </a:cubicBezTo>
                  <a:cubicBezTo>
                    <a:pt x="180551" y="1341346"/>
                    <a:pt x="39679" y="1221579"/>
                    <a:pt x="7099" y="1062366"/>
                  </a:cubicBezTo>
                  <a:lnTo>
                    <a:pt x="1174" y="1003592"/>
                  </a:lnTo>
                  <a:lnTo>
                    <a:pt x="0" y="1003592"/>
                  </a:lnTo>
                  <a:lnTo>
                    <a:pt x="0" y="991950"/>
                  </a:lnTo>
                  <a:lnTo>
                    <a:pt x="0" y="371931"/>
                  </a:lnTo>
                  <a:lnTo>
                    <a:pt x="2272" y="371931"/>
                  </a:lnTo>
                  <a:lnTo>
                    <a:pt x="0" y="349396"/>
                  </a:lnTo>
                  <a:cubicBezTo>
                    <a:pt x="0" y="156430"/>
                    <a:pt x="156430" y="0"/>
                    <a:pt x="349396" y="0"/>
                  </a:cubicBezTo>
                  <a:cubicBezTo>
                    <a:pt x="542362" y="0"/>
                    <a:pt x="698792" y="156430"/>
                    <a:pt x="698792" y="349396"/>
                  </a:cubicBezTo>
                  <a:lnTo>
                    <a:pt x="696521" y="371931"/>
                  </a:lnTo>
                </a:path>
              </a:pathLst>
            </a:custGeom>
            <a:noFill/>
            <a:ln w="28575">
              <a:solidFill>
                <a:srgbClr val="0082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aphicFrame>
        <p:nvGraphicFramePr>
          <p:cNvPr id="2" name="Table 1"/>
          <p:cNvGraphicFramePr>
            <a:graphicFrameLocks noGrp="1"/>
          </p:cNvGraphicFramePr>
          <p:nvPr>
            <p:extLst>
              <p:ext uri="{D42A27DB-BD31-4B8C-83A1-F6EECF244321}">
                <p14:modId xmlns:p14="http://schemas.microsoft.com/office/powerpoint/2010/main" val="2852260351"/>
              </p:ext>
            </p:extLst>
          </p:nvPr>
        </p:nvGraphicFramePr>
        <p:xfrm>
          <a:off x="1153046" y="5387957"/>
          <a:ext cx="9716853" cy="1188720"/>
        </p:xfrm>
        <a:graphic>
          <a:graphicData uri="http://schemas.openxmlformats.org/drawingml/2006/table">
            <a:tbl>
              <a:tblPr firstRow="1" bandRow="1">
                <a:tableStyleId>{5C22544A-7EE6-4342-B048-85BDC9FD1C3A}</a:tableStyleId>
              </a:tblPr>
              <a:tblGrid>
                <a:gridCol w="2514600">
                  <a:extLst>
                    <a:ext uri="{9D8B030D-6E8A-4147-A177-3AD203B41FA5}">
                      <a16:colId xmlns:a16="http://schemas.microsoft.com/office/drawing/2014/main" val="1666321414"/>
                    </a:ext>
                  </a:extLst>
                </a:gridCol>
                <a:gridCol w="3581400">
                  <a:extLst>
                    <a:ext uri="{9D8B030D-6E8A-4147-A177-3AD203B41FA5}">
                      <a16:colId xmlns:a16="http://schemas.microsoft.com/office/drawing/2014/main" val="1752970390"/>
                    </a:ext>
                  </a:extLst>
                </a:gridCol>
                <a:gridCol w="3620853">
                  <a:extLst>
                    <a:ext uri="{9D8B030D-6E8A-4147-A177-3AD203B41FA5}">
                      <a16:colId xmlns:a16="http://schemas.microsoft.com/office/drawing/2014/main" val="1542207493"/>
                    </a:ext>
                  </a:extLst>
                </a:gridCol>
              </a:tblGrid>
              <a:tr h="370840">
                <a:tc>
                  <a:txBody>
                    <a:bodyPr/>
                    <a:lstStyle/>
                    <a:p>
                      <a:endParaRPr lang="en-US" sz="2000" dirty="0">
                        <a:solidFill>
                          <a:srgbClr val="4D4D4F"/>
                        </a:solidFill>
                      </a:endParaRPr>
                    </a:p>
                  </a:txBody>
                  <a:tcPr>
                    <a:lnR w="6350" cap="flat" cmpd="sng" algn="ctr">
                      <a:solidFill>
                        <a:srgbClr val="4D4D4F"/>
                      </a:solidFill>
                      <a:prstDash val="solid"/>
                      <a:round/>
                      <a:headEnd type="none" w="med" len="med"/>
                      <a:tailEnd type="none" w="med" len="med"/>
                    </a:lnR>
                    <a:lnB w="6350" cap="flat" cmpd="sng" algn="ctr">
                      <a:solidFill>
                        <a:srgbClr val="4D4D4F"/>
                      </a:solidFill>
                      <a:prstDash val="solid"/>
                      <a:round/>
                      <a:headEnd type="none" w="med" len="med"/>
                      <a:tailEnd type="none" w="med" len="med"/>
                    </a:lnB>
                    <a:noFill/>
                  </a:tcPr>
                </a:tc>
                <a:tc>
                  <a:txBody>
                    <a:bodyPr/>
                    <a:lstStyle/>
                    <a:p>
                      <a:r>
                        <a:rPr lang="en-US" sz="2000" b="0" dirty="0">
                          <a:solidFill>
                            <a:srgbClr val="4D4D4F"/>
                          </a:solidFill>
                        </a:rPr>
                        <a:t>Monthly Income</a:t>
                      </a:r>
                      <a:r>
                        <a:rPr lang="en-US" sz="2000" b="0" baseline="0" dirty="0">
                          <a:solidFill>
                            <a:srgbClr val="4D4D4F"/>
                          </a:solidFill>
                        </a:rPr>
                        <a:t> is Less Than</a:t>
                      </a:r>
                      <a:endParaRPr lang="en-US" sz="2000" b="0" dirty="0">
                        <a:solidFill>
                          <a:srgbClr val="4D4D4F"/>
                        </a:solidFill>
                      </a:endParaRPr>
                    </a:p>
                  </a:txBody>
                  <a:tcPr>
                    <a:lnL w="6350" cap="flat" cmpd="sng" algn="ctr">
                      <a:solidFill>
                        <a:srgbClr val="4D4D4F"/>
                      </a:solidFill>
                      <a:prstDash val="solid"/>
                      <a:round/>
                      <a:headEnd type="none" w="med" len="med"/>
                      <a:tailEnd type="none" w="med" len="med"/>
                    </a:lnL>
                    <a:lnR w="6350" cap="flat" cmpd="sng" algn="ctr">
                      <a:solidFill>
                        <a:srgbClr val="4D4D4F"/>
                      </a:solidFill>
                      <a:prstDash val="solid"/>
                      <a:round/>
                      <a:headEnd type="none" w="med" len="med"/>
                      <a:tailEnd type="none" w="med" len="med"/>
                    </a:lnR>
                    <a:lnB w="6350" cap="flat" cmpd="sng" algn="ctr">
                      <a:solidFill>
                        <a:srgbClr val="4D4D4F"/>
                      </a:solidFill>
                      <a:prstDash val="solid"/>
                      <a:round/>
                      <a:headEnd type="none" w="med" len="med"/>
                      <a:tailEnd type="none" w="med" len="med"/>
                    </a:lnB>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000" b="0" dirty="0">
                          <a:solidFill>
                            <a:srgbClr val="4D4D4F"/>
                          </a:solidFill>
                        </a:rPr>
                        <a:t>Total Assets are </a:t>
                      </a:r>
                      <a:r>
                        <a:rPr lang="en-US" sz="2000" b="0" baseline="0" dirty="0">
                          <a:solidFill>
                            <a:srgbClr val="4D4D4F"/>
                          </a:solidFill>
                        </a:rPr>
                        <a:t>Less Than</a:t>
                      </a:r>
                      <a:endParaRPr lang="en-US" sz="2000" b="0" dirty="0">
                        <a:solidFill>
                          <a:srgbClr val="4D4D4F"/>
                        </a:solidFill>
                      </a:endParaRPr>
                    </a:p>
                  </a:txBody>
                  <a:tcPr>
                    <a:lnL w="6350" cap="flat" cmpd="sng" algn="ctr">
                      <a:solidFill>
                        <a:srgbClr val="4D4D4F"/>
                      </a:solidFill>
                      <a:prstDash val="solid"/>
                      <a:round/>
                      <a:headEnd type="none" w="med" len="med"/>
                      <a:tailEnd type="none" w="med" len="med"/>
                    </a:lnL>
                    <a:lnB w="6350" cap="flat" cmpd="sng" algn="ctr">
                      <a:solidFill>
                        <a:srgbClr val="4D4D4F"/>
                      </a:solidFill>
                      <a:prstDash val="solid"/>
                      <a:round/>
                      <a:headEnd type="none" w="med" len="med"/>
                      <a:tailEnd type="none" w="med" len="med"/>
                    </a:lnB>
                    <a:noFill/>
                  </a:tcPr>
                </a:tc>
                <a:extLst>
                  <a:ext uri="{0D108BD9-81ED-4DB2-BD59-A6C34878D82A}">
                    <a16:rowId xmlns:a16="http://schemas.microsoft.com/office/drawing/2014/main" val="1375434777"/>
                  </a:ext>
                </a:extLst>
              </a:tr>
              <a:tr h="370840">
                <a:tc>
                  <a:txBody>
                    <a:bodyPr/>
                    <a:lstStyle/>
                    <a:p>
                      <a:r>
                        <a:rPr lang="en-US" sz="2000" b="1" dirty="0">
                          <a:solidFill>
                            <a:srgbClr val="4D4D4F"/>
                          </a:solidFill>
                        </a:rPr>
                        <a:t>Individuals</a:t>
                      </a:r>
                    </a:p>
                  </a:txBody>
                  <a:tcPr>
                    <a:lnR w="6350" cap="flat" cmpd="sng" algn="ctr">
                      <a:solidFill>
                        <a:srgbClr val="4D4D4F"/>
                      </a:solidFill>
                      <a:prstDash val="solid"/>
                      <a:round/>
                      <a:headEnd type="none" w="med" len="med"/>
                      <a:tailEnd type="none" w="med" len="med"/>
                    </a:lnR>
                    <a:lnT w="6350" cap="flat" cmpd="sng" algn="ctr">
                      <a:solidFill>
                        <a:srgbClr val="4D4D4F"/>
                      </a:solidFill>
                      <a:prstDash val="solid"/>
                      <a:round/>
                      <a:headEnd type="none" w="med" len="med"/>
                      <a:tailEnd type="none" w="med" len="med"/>
                    </a:lnT>
                    <a:lnB w="6350" cap="flat" cmpd="sng" algn="ctr">
                      <a:solidFill>
                        <a:srgbClr val="4D4D4F"/>
                      </a:solidFill>
                      <a:prstDash val="solid"/>
                      <a:round/>
                      <a:headEnd type="none" w="med" len="med"/>
                      <a:tailEnd type="none" w="med" len="med"/>
                    </a:lnB>
                    <a:noFill/>
                  </a:tcPr>
                </a:tc>
                <a:tc>
                  <a:txBody>
                    <a:bodyPr/>
                    <a:lstStyle/>
                    <a:p>
                      <a:r>
                        <a:rPr lang="en-US" sz="2000" b="1" dirty="0">
                          <a:solidFill>
                            <a:srgbClr val="0082CC"/>
                          </a:solidFill>
                        </a:rPr>
                        <a:t>$1,956.25</a:t>
                      </a:r>
                    </a:p>
                  </a:txBody>
                  <a:tcPr>
                    <a:lnL w="6350" cap="flat" cmpd="sng" algn="ctr">
                      <a:solidFill>
                        <a:srgbClr val="4D4D4F"/>
                      </a:solidFill>
                      <a:prstDash val="solid"/>
                      <a:round/>
                      <a:headEnd type="none" w="med" len="med"/>
                      <a:tailEnd type="none" w="med" len="med"/>
                    </a:lnL>
                    <a:lnR w="6350" cap="flat" cmpd="sng" algn="ctr">
                      <a:solidFill>
                        <a:srgbClr val="4D4D4F"/>
                      </a:solidFill>
                      <a:prstDash val="solid"/>
                      <a:round/>
                      <a:headEnd type="none" w="med" len="med"/>
                      <a:tailEnd type="none" w="med" len="med"/>
                    </a:lnR>
                    <a:lnT w="6350" cap="flat" cmpd="sng" algn="ctr">
                      <a:solidFill>
                        <a:srgbClr val="4D4D4F"/>
                      </a:solidFill>
                      <a:prstDash val="solid"/>
                      <a:round/>
                      <a:headEnd type="none" w="med" len="med"/>
                      <a:tailEnd type="none" w="med" len="med"/>
                    </a:lnT>
                    <a:lnB w="6350" cap="flat" cmpd="sng" algn="ctr">
                      <a:solidFill>
                        <a:srgbClr val="4D4D4F"/>
                      </a:solidFill>
                      <a:prstDash val="solid"/>
                      <a:round/>
                      <a:headEnd type="none" w="med" len="med"/>
                      <a:tailEnd type="none" w="med" len="med"/>
                    </a:lnB>
                    <a:noFill/>
                  </a:tcPr>
                </a:tc>
                <a:tc>
                  <a:txBody>
                    <a:bodyPr/>
                    <a:lstStyle/>
                    <a:p>
                      <a:r>
                        <a:rPr lang="en-US" sz="2000" b="1" dirty="0">
                          <a:solidFill>
                            <a:srgbClr val="0082CC"/>
                          </a:solidFill>
                        </a:rPr>
                        <a:t>$17,600</a:t>
                      </a:r>
                    </a:p>
                  </a:txBody>
                  <a:tcPr>
                    <a:lnL w="6350" cap="flat" cmpd="sng" algn="ctr">
                      <a:solidFill>
                        <a:srgbClr val="4D4D4F"/>
                      </a:solidFill>
                      <a:prstDash val="solid"/>
                      <a:round/>
                      <a:headEnd type="none" w="med" len="med"/>
                      <a:tailEnd type="none" w="med" len="med"/>
                    </a:lnL>
                    <a:lnT w="6350" cap="flat" cmpd="sng" algn="ctr">
                      <a:solidFill>
                        <a:srgbClr val="4D4D4F"/>
                      </a:solidFill>
                      <a:prstDash val="solid"/>
                      <a:round/>
                      <a:headEnd type="none" w="med" len="med"/>
                      <a:tailEnd type="none" w="med" len="med"/>
                    </a:lnT>
                    <a:lnB w="6350" cap="flat" cmpd="sng" algn="ctr">
                      <a:solidFill>
                        <a:srgbClr val="4D4D4F"/>
                      </a:solidFill>
                      <a:prstDash val="solid"/>
                      <a:round/>
                      <a:headEnd type="none" w="med" len="med"/>
                      <a:tailEnd type="none" w="med" len="med"/>
                    </a:lnB>
                    <a:noFill/>
                  </a:tcPr>
                </a:tc>
                <a:extLst>
                  <a:ext uri="{0D108BD9-81ED-4DB2-BD59-A6C34878D82A}">
                    <a16:rowId xmlns:a16="http://schemas.microsoft.com/office/drawing/2014/main" val="2023490090"/>
                  </a:ext>
                </a:extLst>
              </a:tr>
              <a:tr h="370840">
                <a:tc>
                  <a:txBody>
                    <a:bodyPr/>
                    <a:lstStyle/>
                    <a:p>
                      <a:r>
                        <a:rPr lang="en-US" sz="2000" b="1" dirty="0">
                          <a:solidFill>
                            <a:srgbClr val="4D4D4F"/>
                          </a:solidFill>
                        </a:rPr>
                        <a:t>Married Couples</a:t>
                      </a:r>
                    </a:p>
                  </a:txBody>
                  <a:tcPr>
                    <a:lnR w="6350" cap="flat" cmpd="sng" algn="ctr">
                      <a:solidFill>
                        <a:srgbClr val="4D4D4F"/>
                      </a:solidFill>
                      <a:prstDash val="solid"/>
                      <a:round/>
                      <a:headEnd type="none" w="med" len="med"/>
                      <a:tailEnd type="none" w="med" len="med"/>
                    </a:lnR>
                    <a:lnT w="6350" cap="flat" cmpd="sng" algn="ctr">
                      <a:solidFill>
                        <a:srgbClr val="4D4D4F"/>
                      </a:solidFill>
                      <a:prstDash val="solid"/>
                      <a:round/>
                      <a:headEnd type="none" w="med" len="med"/>
                      <a:tailEnd type="none" w="med" len="med"/>
                    </a:lnT>
                    <a:noFill/>
                  </a:tcPr>
                </a:tc>
                <a:tc>
                  <a:txBody>
                    <a:bodyPr/>
                    <a:lstStyle/>
                    <a:p>
                      <a:r>
                        <a:rPr lang="en-US" sz="2000" b="1" dirty="0">
                          <a:solidFill>
                            <a:srgbClr val="0082CC"/>
                          </a:solidFill>
                        </a:rPr>
                        <a:t>$2,606.25</a:t>
                      </a:r>
                    </a:p>
                  </a:txBody>
                  <a:tcPr>
                    <a:lnL w="6350" cap="flat" cmpd="sng" algn="ctr">
                      <a:solidFill>
                        <a:srgbClr val="4D4D4F"/>
                      </a:solidFill>
                      <a:prstDash val="solid"/>
                      <a:round/>
                      <a:headEnd type="none" w="med" len="med"/>
                      <a:tailEnd type="none" w="med" len="med"/>
                    </a:lnL>
                    <a:lnR w="6350" cap="flat" cmpd="sng" algn="ctr">
                      <a:solidFill>
                        <a:srgbClr val="4D4D4F"/>
                      </a:solidFill>
                      <a:prstDash val="solid"/>
                      <a:round/>
                      <a:headEnd type="none" w="med" len="med"/>
                      <a:tailEnd type="none" w="med" len="med"/>
                    </a:lnR>
                    <a:lnT w="6350" cap="flat" cmpd="sng" algn="ctr">
                      <a:solidFill>
                        <a:srgbClr val="4D4D4F"/>
                      </a:solidFill>
                      <a:prstDash val="solid"/>
                      <a:round/>
                      <a:headEnd type="none" w="med" len="med"/>
                      <a:tailEnd type="none" w="med" len="med"/>
                    </a:lnT>
                    <a:noFill/>
                  </a:tcPr>
                </a:tc>
                <a:tc>
                  <a:txBody>
                    <a:bodyPr/>
                    <a:lstStyle/>
                    <a:p>
                      <a:r>
                        <a:rPr lang="en-US" sz="2000" b="1" dirty="0">
                          <a:solidFill>
                            <a:srgbClr val="0082CC"/>
                          </a:solidFill>
                        </a:rPr>
                        <a:t>$35,130</a:t>
                      </a:r>
                    </a:p>
                  </a:txBody>
                  <a:tcPr>
                    <a:lnL w="6350" cap="flat" cmpd="sng" algn="ctr">
                      <a:solidFill>
                        <a:srgbClr val="4D4D4F"/>
                      </a:solidFill>
                      <a:prstDash val="solid"/>
                      <a:round/>
                      <a:headEnd type="none" w="med" len="med"/>
                      <a:tailEnd type="none" w="med" len="med"/>
                    </a:lnL>
                    <a:lnT w="6350" cap="flat" cmpd="sng" algn="ctr">
                      <a:solidFill>
                        <a:srgbClr val="4D4D4F"/>
                      </a:solidFill>
                      <a:prstDash val="solid"/>
                      <a:round/>
                      <a:headEnd type="none" w="med" len="med"/>
                      <a:tailEnd type="none" w="med" len="med"/>
                    </a:lnT>
                    <a:noFill/>
                  </a:tcPr>
                </a:tc>
                <a:extLst>
                  <a:ext uri="{0D108BD9-81ED-4DB2-BD59-A6C34878D82A}">
                    <a16:rowId xmlns:a16="http://schemas.microsoft.com/office/drawing/2014/main" val="2041699148"/>
                  </a:ext>
                </a:extLst>
              </a:tr>
            </a:tbl>
          </a:graphicData>
        </a:graphic>
      </p:graphicFrame>
    </p:spTree>
    <p:extLst>
      <p:ext uri="{BB962C8B-B14F-4D97-AF65-F5344CB8AC3E}">
        <p14:creationId xmlns:p14="http://schemas.microsoft.com/office/powerpoint/2010/main" val="21213916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583</TotalTime>
  <Words>1808</Words>
  <Application>Microsoft Office PowerPoint</Application>
  <PresentationFormat>Custom</PresentationFormat>
  <Paragraphs>379</Paragraphs>
  <Slides>19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Cambria</vt:lpstr>
      <vt:lpstr>Cambria Math</vt:lpstr>
      <vt:lpstr>Tahoma</vt:lpstr>
      <vt:lpstr>Times New Roman</vt:lpstr>
      <vt:lpstr>Office Theme</vt:lpstr>
      <vt:lpstr>MEDICARE EXPLAINED</vt:lpstr>
      <vt:lpstr>Medicare</vt:lpstr>
      <vt:lpstr>Medicare Part A Monthly Premium = Typically $0</vt:lpstr>
      <vt:lpstr>PowerPoint Presentation</vt:lpstr>
      <vt:lpstr>Medicare Part B Outpatient Services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MEDICARE EXPLAINED</dc:title>
  <dc:creator>Noella Deonarain</dc:creator>
  <cp:lastModifiedBy>Emma Maline</cp:lastModifiedBy>
  <cp:revision>67</cp:revision>
  <dcterms:created xsi:type="dcterms:W3CDTF">2023-11-01T20:13:24Z</dcterms:created>
  <dcterms:modified xsi:type="dcterms:W3CDTF">2025-11-18T21:57:52Z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2023-10-17T00:00:00Z</vt:filetime>
  </property>
  <property fmtid="{D5CDD505-2E9C-101B-9397-08002B2CF9AE}" pid="3" name="Creator">
    <vt:lpwstr>Adobe InDesign 18.5 (Macintosh)</vt:lpwstr>
  </property>
  <property fmtid="{D5CDD505-2E9C-101B-9397-08002B2CF9AE}" pid="4" name="LastSaved">
    <vt:filetime>2023-11-01T00:00:00Z</vt:filetime>
  </property>
  <property fmtid="{D5CDD505-2E9C-101B-9397-08002B2CF9AE}" pid="5" name="Producer">
    <vt:lpwstr>Adobe PDF Library 17.0</vt:lpwstr>
  </property>
</Properties>
</file>