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1"/>
  </p:sldMasterIdLst>
  <p:notesMasterIdLst>
    <p:notesMasterId r:id="rId25"/>
  </p:notesMasterIdLst>
  <p:sldIdLst>
    <p:sldId id="278" r:id="rId2"/>
    <p:sldId id="280" r:id="rId3"/>
    <p:sldId id="259" r:id="rId4"/>
    <p:sldId id="261" r:id="rId5"/>
    <p:sldId id="262" r:id="rId6"/>
    <p:sldId id="282" r:id="rId7"/>
    <p:sldId id="264" r:id="rId8"/>
    <p:sldId id="265" r:id="rId9"/>
    <p:sldId id="266" r:id="rId10"/>
    <p:sldId id="267" r:id="rId11"/>
    <p:sldId id="268" r:id="rId12"/>
    <p:sldId id="275" r:id="rId13"/>
    <p:sldId id="269" r:id="rId14"/>
    <p:sldId id="270" r:id="rId15"/>
    <p:sldId id="271" r:id="rId16"/>
    <p:sldId id="286" r:id="rId17"/>
    <p:sldId id="292" r:id="rId18"/>
    <p:sldId id="287" r:id="rId19"/>
    <p:sldId id="288" r:id="rId20"/>
    <p:sldId id="289" r:id="rId21"/>
    <p:sldId id="290" r:id="rId22"/>
    <p:sldId id="291" r:id="rId23"/>
    <p:sldId id="285"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1111"/>
    <a:srgbClr val="0082CC"/>
    <a:srgbClr val="343434"/>
    <a:srgbClr val="062F6E"/>
    <a:srgbClr val="C90D0D"/>
    <a:srgbClr val="0E494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77209" autoAdjust="0"/>
  </p:normalViewPr>
  <p:slideViewPr>
    <p:cSldViewPr>
      <p:cViewPr varScale="1">
        <p:scale>
          <a:sx n="76" d="100"/>
          <a:sy n="76" d="100"/>
        </p:scale>
        <p:origin x="150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343434"/>
                </a:solidFill>
                <a:latin typeface="Arial" panose="020B0604020202020204" pitchFamily="34" charset="0"/>
                <a:ea typeface="+mn-ea"/>
                <a:cs typeface="Arial" panose="020B0604020202020204" pitchFamily="34" charset="0"/>
              </a:defRPr>
            </a:pPr>
            <a:r>
              <a:rPr lang="en-US"/>
              <a:t>Member out-of-pocket maximums</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343434"/>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2024</c:v>
                </c:pt>
              </c:strCache>
            </c:strRef>
          </c:tx>
          <c:spPr>
            <a:solidFill>
              <a:srgbClr val="0082CC"/>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34343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Deductible</c:v>
                </c:pt>
                <c:pt idx="1">
                  <c:v>Initial Coverage Limit</c:v>
                </c:pt>
                <c:pt idx="2">
                  <c:v>Coverage Gap</c:v>
                </c:pt>
                <c:pt idx="3">
                  <c:v>Total</c:v>
                </c:pt>
              </c:strCache>
            </c:strRef>
          </c:cat>
          <c:val>
            <c:numRef>
              <c:f>Sheet1!$B$2:$B$5</c:f>
              <c:numCache>
                <c:formatCode>"$"#,##0_);[Red]\("$"#,##0\)</c:formatCode>
                <c:ptCount val="4"/>
                <c:pt idx="0">
                  <c:v>545</c:v>
                </c:pt>
                <c:pt idx="1">
                  <c:v>1121</c:v>
                </c:pt>
                <c:pt idx="2">
                  <c:v>1658</c:v>
                </c:pt>
                <c:pt idx="3">
                  <c:v>3324</c:v>
                </c:pt>
              </c:numCache>
            </c:numRef>
          </c:val>
          <c:extLst>
            <c:ext xmlns:c16="http://schemas.microsoft.com/office/drawing/2014/chart" uri="{C3380CC4-5D6E-409C-BE32-E72D297353CC}">
              <c16:uniqueId val="{00000000-04A3-44DF-B7D2-ABE1FD481FA9}"/>
            </c:ext>
          </c:extLst>
        </c:ser>
        <c:ser>
          <c:idx val="1"/>
          <c:order val="1"/>
          <c:tx>
            <c:strRef>
              <c:f>Sheet1!$C$1</c:f>
              <c:strCache>
                <c:ptCount val="1"/>
                <c:pt idx="0">
                  <c:v>2025</c:v>
                </c:pt>
              </c:strCache>
            </c:strRef>
          </c:tx>
          <c:spPr>
            <a:solidFill>
              <a:srgbClr val="062F6E"/>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34343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Deductible</c:v>
                </c:pt>
                <c:pt idx="1">
                  <c:v>Initial Coverage Limit</c:v>
                </c:pt>
                <c:pt idx="2">
                  <c:v>Coverage Gap</c:v>
                </c:pt>
                <c:pt idx="3">
                  <c:v>Total</c:v>
                </c:pt>
              </c:strCache>
            </c:strRef>
          </c:cat>
          <c:val>
            <c:numRef>
              <c:f>Sheet1!$C$2:$C$5</c:f>
              <c:numCache>
                <c:formatCode>"$"#,##0_);[Red]\("$"#,##0\)</c:formatCode>
                <c:ptCount val="4"/>
                <c:pt idx="0">
                  <c:v>590</c:v>
                </c:pt>
                <c:pt idx="1">
                  <c:v>1410</c:v>
                </c:pt>
                <c:pt idx="2">
                  <c:v>0</c:v>
                </c:pt>
                <c:pt idx="3">
                  <c:v>2000</c:v>
                </c:pt>
              </c:numCache>
            </c:numRef>
          </c:val>
          <c:extLst>
            <c:ext xmlns:c16="http://schemas.microsoft.com/office/drawing/2014/chart" uri="{C3380CC4-5D6E-409C-BE32-E72D297353CC}">
              <c16:uniqueId val="{00000001-04A3-44DF-B7D2-ABE1FD481FA9}"/>
            </c:ext>
          </c:extLst>
        </c:ser>
        <c:dLbls>
          <c:dLblPos val="outEnd"/>
          <c:showLegendKey val="0"/>
          <c:showVal val="1"/>
          <c:showCatName val="0"/>
          <c:showSerName val="0"/>
          <c:showPercent val="0"/>
          <c:showBubbleSize val="0"/>
        </c:dLbls>
        <c:gapWidth val="219"/>
        <c:overlap val="-27"/>
        <c:axId val="880081759"/>
        <c:axId val="880082239"/>
      </c:barChart>
      <c:catAx>
        <c:axId val="880081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343434"/>
                </a:solidFill>
                <a:latin typeface="Arial" panose="020B0604020202020204" pitchFamily="34" charset="0"/>
                <a:ea typeface="+mn-ea"/>
                <a:cs typeface="Arial" panose="020B0604020202020204" pitchFamily="34" charset="0"/>
              </a:defRPr>
            </a:pPr>
            <a:endParaRPr lang="en-US"/>
          </a:p>
        </c:txPr>
        <c:crossAx val="880082239"/>
        <c:crosses val="autoZero"/>
        <c:auto val="1"/>
        <c:lblAlgn val="ctr"/>
        <c:lblOffset val="100"/>
        <c:noMultiLvlLbl val="0"/>
      </c:catAx>
      <c:valAx>
        <c:axId val="880082239"/>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343434"/>
                </a:solidFill>
                <a:latin typeface="Arial" panose="020B0604020202020204" pitchFamily="34" charset="0"/>
                <a:ea typeface="+mn-ea"/>
                <a:cs typeface="Arial" panose="020B0604020202020204" pitchFamily="34" charset="0"/>
              </a:defRPr>
            </a:pPr>
            <a:endParaRPr lang="en-US"/>
          </a:p>
        </c:txPr>
        <c:crossAx val="8800817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343434"/>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343434"/>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6419144-998E-4B69-9A4D-5F6F502CFD2F}" type="datetimeFigureOut">
              <a:rPr lang="en-US" smtClean="0"/>
              <a:t>7/15/2026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76BAF1D-9B7C-483B-B0D5-23B2F0A54522}" type="slidenum">
              <a:rPr lang="en-US" smtClean="0"/>
              <a:t>‹#›</a:t>
            </a:fld>
            <a:endParaRPr lang="en-US"/>
          </a:p>
        </p:txBody>
      </p:sp>
    </p:spTree>
    <p:extLst>
      <p:ext uri="{BB962C8B-B14F-4D97-AF65-F5344CB8AC3E}">
        <p14:creationId xmlns:p14="http://schemas.microsoft.com/office/powerpoint/2010/main" val="3523753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a:t>
            </a:r>
            <a:r>
              <a:rPr lang="en-US" baseline="0" dirty="0"/>
              <a:t> NOTE: </a:t>
            </a:r>
            <a:r>
              <a:rPr lang="en-US" dirty="0"/>
              <a:t> S</a:t>
            </a:r>
            <a:r>
              <a:rPr lang="en-US" baseline="0" dirty="0"/>
              <a:t>ome statements included in this </a:t>
            </a:r>
            <a:r>
              <a:rPr lang="en-US" baseline="0"/>
              <a:t>presentation are </a:t>
            </a:r>
            <a:r>
              <a:rPr lang="en-US" baseline="0" dirty="0"/>
              <a:t>predictions and have not yet been confirmed through either the Final Rule or Carrier policy updates. All predictive statements will appear as “</a:t>
            </a:r>
            <a:r>
              <a:rPr lang="en-US" b="1" u="sng" baseline="0" dirty="0"/>
              <a:t>Bold and Underlined</a:t>
            </a:r>
            <a:r>
              <a:rPr lang="en-US" baseline="0" dirty="0"/>
              <a:t>” throughout this presentation. </a:t>
            </a:r>
            <a:endParaRPr lang="en-US" dirty="0">
              <a:solidFill>
                <a:schemeClr val="accent6"/>
              </a:solidFill>
            </a:endParaRPr>
          </a:p>
        </p:txBody>
      </p:sp>
      <p:sp>
        <p:nvSpPr>
          <p:cNvPr id="4" name="Slide Number Placeholder 3"/>
          <p:cNvSpPr>
            <a:spLocks noGrp="1"/>
          </p:cNvSpPr>
          <p:nvPr>
            <p:ph type="sldNum" sz="quarter" idx="10"/>
          </p:nvPr>
        </p:nvSpPr>
        <p:spPr/>
        <p:txBody>
          <a:bodyPr/>
          <a:lstStyle/>
          <a:p>
            <a:fld id="{E76BAF1D-9B7C-483B-B0D5-23B2F0A54522}" type="slidenum">
              <a:rPr lang="en-US" smtClean="0"/>
              <a:t>1</a:t>
            </a:fld>
            <a:endParaRPr lang="en-US"/>
          </a:p>
        </p:txBody>
      </p:sp>
    </p:spTree>
    <p:extLst>
      <p:ext uri="{BB962C8B-B14F-4D97-AF65-F5344CB8AC3E}">
        <p14:creationId xmlns:p14="http://schemas.microsoft.com/office/powerpoint/2010/main" val="2815971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First, if you have the option of </a:t>
            </a:r>
            <a:r>
              <a:rPr lang="en-US" baseline="0" dirty="0"/>
              <a:t>continuing on an employer group health plan, a</a:t>
            </a:r>
            <a:r>
              <a:rPr lang="en-US" dirty="0"/>
              <a:t> union plan or a retiree</a:t>
            </a:r>
            <a:r>
              <a:rPr lang="en-US" baseline="0" dirty="0"/>
              <a:t> plan</a:t>
            </a:r>
            <a:r>
              <a:rPr lang="en-US" dirty="0"/>
              <a:t>, you</a:t>
            </a:r>
            <a:r>
              <a:rPr lang="en-US" baseline="0" dirty="0"/>
              <a:t> will want to compare it to Medicare A &amp; B.  Medicare suggests that you talk with your Employee Health Benefits Administrator and ask these questions.  Just remember that retiree coverage for health care after you retire does not count as creditable coverage for delaying enrollment into Medicare Part B, and neither does COBRA.  (read the slide)</a:t>
            </a:r>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10</a:t>
            </a:fld>
            <a:endParaRPr lang="en-US"/>
          </a:p>
        </p:txBody>
      </p:sp>
    </p:spTree>
    <p:extLst>
      <p:ext uri="{BB962C8B-B14F-4D97-AF65-F5344CB8AC3E}">
        <p14:creationId xmlns:p14="http://schemas.microsoft.com/office/powerpoint/2010/main" val="2124497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If you want to explore Medicare Supplemental insurance or</a:t>
            </a:r>
            <a:r>
              <a:rPr lang="en-US" baseline="0" dirty="0"/>
              <a:t> </a:t>
            </a:r>
            <a:r>
              <a:rPr lang="en-US" baseline="0" dirty="0" err="1"/>
              <a:t>Medigap</a:t>
            </a:r>
            <a:r>
              <a:rPr lang="en-US" baseline="0" dirty="0"/>
              <a:t>, </a:t>
            </a:r>
            <a:r>
              <a:rPr lang="en-US" dirty="0"/>
              <a:t>there are lots of options.  You must have Medicare</a:t>
            </a:r>
            <a:r>
              <a:rPr lang="en-US" baseline="0" dirty="0"/>
              <a:t> Parts A and B but then purchase a Medicare Supplement policy to cover certain costs that Medicare does not.  </a:t>
            </a:r>
            <a:r>
              <a:rPr lang="en-US" dirty="0"/>
              <a:t>There are 8 federally standardized Medicare Supplement insurance plans</a:t>
            </a:r>
            <a:r>
              <a:rPr lang="en-US" baseline="0" dirty="0"/>
              <a:t> that are offered in most states </a:t>
            </a:r>
            <a:r>
              <a:rPr lang="en-US" dirty="0"/>
              <a:t>– Plans A through N.  </a:t>
            </a:r>
            <a:r>
              <a:rPr lang="en-US" baseline="0" dirty="0"/>
              <a:t>They are offered by many different insurance companies. </a:t>
            </a:r>
            <a:r>
              <a:rPr lang="en-US" b="1" baseline="0" dirty="0"/>
              <a:t>Effective January 1, 2024, Plans C and F will only be available to individuals who were eligible for Medicare prior to January 1, 2020.</a:t>
            </a:r>
            <a:endParaRPr lang="en-US" baseline="0" dirty="0"/>
          </a:p>
          <a:p>
            <a:r>
              <a:rPr lang="en-US" baseline="0" dirty="0"/>
              <a:t>Here’s what’s important.  All Medicare supplement plans contain the same basic benefits and all plans with the same Plan letter provide identical coverage for medical expenses no matter where you buy them.  Plans have the same standardized benefits for each letter category, only the premiums may vary.  Your policy may have a different cost depending on the insurance company, but still have the same coverage (although there may be a policy with an additional innovative benefit available in your area).  Look at proposed plans along side each other and compare those to what you already have with Medicare A &amp; B, then decide.</a:t>
            </a:r>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11</a:t>
            </a:fld>
            <a:endParaRPr lang="en-US"/>
          </a:p>
        </p:txBody>
      </p:sp>
    </p:spTree>
    <p:extLst>
      <p:ext uri="{BB962C8B-B14F-4D97-AF65-F5344CB8AC3E}">
        <p14:creationId xmlns:p14="http://schemas.microsoft.com/office/powerpoint/2010/main" val="3318777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Medicare Supplement Insurance can</a:t>
            </a:r>
            <a:r>
              <a:rPr lang="en-US" baseline="0" dirty="0"/>
              <a:t> help you pay for the gaps in Medicare coverage.  It helps i</a:t>
            </a:r>
            <a:r>
              <a:rPr lang="en-US" dirty="0"/>
              <a:t>f you want to budget your medical costs or if you travel often and may need to see someone</a:t>
            </a:r>
            <a:r>
              <a:rPr lang="en-US" baseline="0" dirty="0"/>
              <a:t> other than your hometown doctor.   If you want health care coverage for things outside Parts A &amp; B, like vision and dental, you can purchase additional insurance coverage.</a:t>
            </a:r>
          </a:p>
          <a:p>
            <a:r>
              <a:rPr lang="en-US" baseline="0" dirty="0"/>
              <a:t>Medicare Supplement policies are guaranteed renewable.</a:t>
            </a:r>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12</a:t>
            </a:fld>
            <a:endParaRPr lang="en-US"/>
          </a:p>
        </p:txBody>
      </p:sp>
    </p:spTree>
    <p:extLst>
      <p:ext uri="{BB962C8B-B14F-4D97-AF65-F5344CB8AC3E}">
        <p14:creationId xmlns:p14="http://schemas.microsoft.com/office/powerpoint/2010/main" val="1314752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Medicare</a:t>
            </a:r>
            <a:r>
              <a:rPr lang="en-US" baseline="0" dirty="0"/>
              <a:t> Advantage is another option.  Medicare Advantage plans require that you have original Medicare Parts A &amp; B.  It provides coverage though provider networks also called HMOs, PPO, and MSAs.  Medicare Advantage Part C basically replaces original Medicare Parts A and B and can include coverage for Medicare Part D.  The key benefit is that Medicare Advantage plans include a maximum out of pocket feature to help you control costs.</a:t>
            </a:r>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13</a:t>
            </a:fld>
            <a:endParaRPr lang="en-US"/>
          </a:p>
        </p:txBody>
      </p:sp>
    </p:spTree>
    <p:extLst>
      <p:ext uri="{BB962C8B-B14F-4D97-AF65-F5344CB8AC3E}">
        <p14:creationId xmlns:p14="http://schemas.microsoft.com/office/powerpoint/2010/main" val="3448518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1" u="sng" dirty="0"/>
              <a:t>Medicare Advantage is good if you like the network of doctors in your area and want to pay a lower premium.  Medicare Advantage is a good idea if you are a veteran and use VA services or if you have a low-income subsidy for Medicare.</a:t>
            </a:r>
          </a:p>
        </p:txBody>
      </p:sp>
      <p:sp>
        <p:nvSpPr>
          <p:cNvPr id="4" name="Slide Number Placeholder 3"/>
          <p:cNvSpPr>
            <a:spLocks noGrp="1"/>
          </p:cNvSpPr>
          <p:nvPr>
            <p:ph type="sldNum" sz="quarter" idx="10"/>
          </p:nvPr>
        </p:nvSpPr>
        <p:spPr/>
        <p:txBody>
          <a:bodyPr/>
          <a:lstStyle/>
          <a:p>
            <a:fld id="{E76BAF1D-9B7C-483B-B0D5-23B2F0A54522}" type="slidenum">
              <a:rPr lang="en-US" smtClean="0"/>
              <a:t>14</a:t>
            </a:fld>
            <a:endParaRPr lang="en-US"/>
          </a:p>
        </p:txBody>
      </p:sp>
    </p:spTree>
    <p:extLst>
      <p:ext uri="{BB962C8B-B14F-4D97-AF65-F5344CB8AC3E}">
        <p14:creationId xmlns:p14="http://schemas.microsoft.com/office/powerpoint/2010/main" val="3323293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Now back to prescription drugs.  Part D covers prescription drugs – think D for drugs.  Costs vary </a:t>
            </a:r>
            <a:r>
              <a:rPr lang="en-US"/>
              <a:t>by </a:t>
            </a:r>
            <a:r>
              <a:rPr lang="en-US" baseline="0"/>
              <a:t>plan</a:t>
            </a:r>
            <a:r>
              <a:rPr lang="en-US" baseline="0" dirty="0"/>
              <a:t>.  Part D may or may not be part of employee group health plan, a union plan or retiree coverage.  Veterans are not required to enroll in the coverage, but may choose to do so. </a:t>
            </a:r>
          </a:p>
          <a:p>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15</a:t>
            </a:fld>
            <a:endParaRPr lang="en-US"/>
          </a:p>
        </p:txBody>
      </p:sp>
    </p:spTree>
    <p:extLst>
      <p:ext uri="{BB962C8B-B14F-4D97-AF65-F5344CB8AC3E}">
        <p14:creationId xmlns:p14="http://schemas.microsoft.com/office/powerpoint/2010/main" val="2302727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16</a:t>
            </a:fld>
            <a:endParaRPr lang="en-US"/>
          </a:p>
        </p:txBody>
      </p:sp>
    </p:spTree>
    <p:extLst>
      <p:ext uri="{BB962C8B-B14F-4D97-AF65-F5344CB8AC3E}">
        <p14:creationId xmlns:p14="http://schemas.microsoft.com/office/powerpoint/2010/main" val="440792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mn-cs"/>
              </a:rPr>
              <a:t>The discussed bill</a:t>
            </a:r>
            <a:r>
              <a:rPr lang="en-US" sz="1200" b="0" i="0" kern="1200" baseline="0" dirty="0">
                <a:solidFill>
                  <a:schemeClr val="tx1"/>
                </a:solidFill>
                <a:effectLst/>
                <a:latin typeface="Arial" panose="020B0604020202020204" pitchFamily="34" charset="0"/>
                <a:ea typeface="+mn-ea"/>
                <a:cs typeface="+mn-cs"/>
              </a:rPr>
              <a:t> </a:t>
            </a:r>
            <a:r>
              <a:rPr lang="en-US" sz="1200" b="0" i="0" kern="1200" dirty="0">
                <a:solidFill>
                  <a:schemeClr val="tx1"/>
                </a:solidFill>
                <a:effectLst/>
                <a:latin typeface="Arial" panose="020B0604020202020204" pitchFamily="34" charset="0"/>
                <a:ea typeface="+mn-ea"/>
                <a:cs typeface="+mn-cs"/>
              </a:rPr>
              <a:t>addresses broad sectors including climate change, manufacturing, and healthcare, with a particular focus on Medicare Part D. Notable changes to the structure of Part D plans include the elimination of coverage gaps and setting maximum out-of-pocket spending limits. </a:t>
            </a:r>
          </a:p>
          <a:p>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Historically, Part D had a $250 deductible, </a:t>
            </a:r>
            <a:r>
              <a:rPr lang="en-US" sz="1200" b="1" i="0" u="sng" kern="1200" dirty="0">
                <a:solidFill>
                  <a:schemeClr val="tx1"/>
                </a:solidFill>
                <a:effectLst/>
                <a:latin typeface="Arial" panose="020B0604020202020204" pitchFamily="34" charset="0"/>
                <a:ea typeface="+mn-ea"/>
                <a:cs typeface="+mn-cs"/>
              </a:rPr>
              <a:t>which has increased to approximately $600, significantly impacting beneficiaries' financial burden at pharmacies. </a:t>
            </a:r>
          </a:p>
          <a:p>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Enacted proposals have introduced a $2,100 cap on out-of-pocket expenses for Medicare beneficiaries, specifically capping costs at $35 for those on insulin. </a:t>
            </a:r>
          </a:p>
          <a:p>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Additionally, negotiations aimed at reducing prices for ten high-cost drugs are underway, with effects expected to materialize by 2026.</a:t>
            </a:r>
          </a:p>
          <a:p>
            <a:endParaRPr lang="en-US" sz="1200" b="0" i="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E76BAF1D-9B7C-483B-B0D5-23B2F0A54522}" type="slidenum">
              <a:rPr lang="en-US" smtClean="0"/>
              <a:t>17</a:t>
            </a:fld>
            <a:endParaRPr lang="en-US"/>
          </a:p>
        </p:txBody>
      </p:sp>
    </p:spTree>
    <p:extLst>
      <p:ext uri="{BB962C8B-B14F-4D97-AF65-F5344CB8AC3E}">
        <p14:creationId xmlns:p14="http://schemas.microsoft.com/office/powerpoint/2010/main" val="4257176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mn-cs"/>
              </a:rPr>
              <a:t>Key changes to Medicare Part D are highlighted, such as the overhaul of its structure by eliminating coverage gaps and imposing maximum out-of-pocket costs. Since its introduction, the Part D deductible has increased from $250 to approximately $600, with subsequent high co-pays for beneficiaries, leading to significant pharmacy bills at the start of the year. </a:t>
            </a:r>
          </a:p>
          <a:p>
            <a:pPr marL="171450"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mn-cs"/>
              </a:rPr>
              <a:t>In 2025, the</a:t>
            </a:r>
            <a:r>
              <a:rPr lang="en-US" sz="1200" b="0" i="0" kern="1200" baseline="0" dirty="0">
                <a:solidFill>
                  <a:schemeClr val="tx1"/>
                </a:solidFill>
                <a:effectLst/>
                <a:latin typeface="Arial" panose="020B0604020202020204" pitchFamily="34" charset="0"/>
                <a:ea typeface="+mn-ea"/>
                <a:cs typeface="+mn-cs"/>
              </a:rPr>
              <a:t> coverage gap will be eliminated. This will increase the cost-sharing burden for the carrier.</a:t>
            </a:r>
          </a:p>
          <a:p>
            <a:pPr marL="628650" lvl="1" indent="-171450">
              <a:buFont typeface="Arial" panose="020B0604020202020204" pitchFamily="34" charset="0"/>
              <a:buChar char="•"/>
            </a:pPr>
            <a:r>
              <a:rPr lang="en-US" sz="1200" b="0" i="0" kern="1200" baseline="0" dirty="0">
                <a:solidFill>
                  <a:schemeClr val="tx1"/>
                </a:solidFill>
                <a:effectLst/>
                <a:latin typeface="Arial" panose="020B0604020202020204" pitchFamily="34" charset="0"/>
                <a:ea typeface="+mn-ea"/>
                <a:cs typeface="+mn-cs"/>
              </a:rPr>
              <a:t>In 2024, the carrier was responsible for 20% of the drug cost in the catastrophic coverage phase and Medicare was responsible for 80%. In 2026, this shifts to the carrier being responsible for 60% and Medicare 25%.</a:t>
            </a:r>
            <a:endParaRPr lang="en-US" sz="1200" b="0" i="0" kern="1200" dirty="0">
              <a:solidFill>
                <a:schemeClr val="tx1"/>
              </a:solidFill>
              <a:effectLst/>
              <a:latin typeface="Arial" panose="020B06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mn-cs"/>
              </a:rPr>
              <a:t>Recent legal amendments have introduced a $2,100 cap on out-of-pocket costs for Medicare beneficiaries.</a:t>
            </a:r>
          </a:p>
          <a:p>
            <a:pPr marL="171450"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mn-cs"/>
              </a:rPr>
              <a:t>Additionally, there's a move towards negotiating drug prices, aiming to address high costs for ten specific drugs by 2026, though this benefit will not be realized immediately. </a:t>
            </a:r>
          </a:p>
          <a:p>
            <a:pPr marL="171450"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mn-cs"/>
              </a:rPr>
              <a:t>Moreover, there’s an increase in subsidies for low-income individuals, which is part of efforts to make healthcare more affordable under the Inflation Reduction Act.</a:t>
            </a:r>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18</a:t>
            </a:fld>
            <a:endParaRPr lang="en-US"/>
          </a:p>
        </p:txBody>
      </p:sp>
    </p:spTree>
    <p:extLst>
      <p:ext uri="{BB962C8B-B14F-4D97-AF65-F5344CB8AC3E}">
        <p14:creationId xmlns:p14="http://schemas.microsoft.com/office/powerpoint/2010/main" val="988164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Now back to prescription drugs.  Part D covers prescription drugs – think D for drugs.  Costs vary </a:t>
            </a:r>
            <a:r>
              <a:rPr lang="en-US"/>
              <a:t>by </a:t>
            </a:r>
            <a:r>
              <a:rPr lang="en-US" baseline="0"/>
              <a:t>plan</a:t>
            </a:r>
            <a:r>
              <a:rPr lang="en-US" baseline="0" dirty="0"/>
              <a:t>.  Part D may or may not be part of employee group health plan, a union plan or retiree coverage.  Veterans are not required to enroll in the coverage, but may choose to do so. </a:t>
            </a:r>
          </a:p>
          <a:p>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19</a:t>
            </a:fld>
            <a:endParaRPr lang="en-US"/>
          </a:p>
        </p:txBody>
      </p:sp>
    </p:spTree>
    <p:extLst>
      <p:ext uri="{BB962C8B-B14F-4D97-AF65-F5344CB8AC3E}">
        <p14:creationId xmlns:p14="http://schemas.microsoft.com/office/powerpoint/2010/main" val="1711867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6D29A-544A-AB4C-B6D6-882BCE07453D}" type="slidenum">
              <a:rPr lang="en-US" smtClean="0"/>
              <a:t>2</a:t>
            </a:fld>
            <a:endParaRPr lang="en-US"/>
          </a:p>
        </p:txBody>
      </p:sp>
    </p:spTree>
    <p:extLst>
      <p:ext uri="{BB962C8B-B14F-4D97-AF65-F5344CB8AC3E}">
        <p14:creationId xmlns:p14="http://schemas.microsoft.com/office/powerpoint/2010/main" val="3616228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https://www.kff.org/medicare/issue-brief/explaining-the-prescription-drug-provisions-in-the-inflation-reduction-act/</a:t>
            </a:r>
          </a:p>
          <a:p>
            <a:endParaRPr lang="en-US" dirty="0"/>
          </a:p>
          <a:p>
            <a:r>
              <a:rPr lang="en-US" sz="1200" b="0" i="0" kern="1200" dirty="0">
                <a:solidFill>
                  <a:schemeClr val="tx1"/>
                </a:solidFill>
                <a:effectLst/>
                <a:latin typeface="Arial" panose="020B0604020202020204" pitchFamily="34" charset="0"/>
                <a:ea typeface="+mn-ea"/>
                <a:cs typeface="+mn-cs"/>
              </a:rPr>
              <a:t>The key points concerning the drug negotiation developments include starting with a limited set of drugs in the next year while aiming for broader implementation by 2026. Despite negotiations starting in 2023, impacts will only be palpable by 2026, marking a delayed effect. </a:t>
            </a:r>
          </a:p>
          <a:p>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In 2025, there will be no benefits from the negotiated drug prices, impacting seniors particularly as they notice changes in the formulary and an increase in premiums due to the Inflation Reduction Act. </a:t>
            </a:r>
          </a:p>
        </p:txBody>
      </p:sp>
      <p:sp>
        <p:nvSpPr>
          <p:cNvPr id="4" name="Slide Number Placeholder 3"/>
          <p:cNvSpPr>
            <a:spLocks noGrp="1"/>
          </p:cNvSpPr>
          <p:nvPr>
            <p:ph type="sldNum" sz="quarter" idx="10"/>
          </p:nvPr>
        </p:nvSpPr>
        <p:spPr/>
        <p:txBody>
          <a:bodyPr/>
          <a:lstStyle/>
          <a:p>
            <a:fld id="{E76BAF1D-9B7C-483B-B0D5-23B2F0A54522}" type="slidenum">
              <a:rPr lang="en-US" smtClean="0"/>
              <a:t>20</a:t>
            </a:fld>
            <a:endParaRPr lang="en-US"/>
          </a:p>
        </p:txBody>
      </p:sp>
    </p:spTree>
    <p:extLst>
      <p:ext uri="{BB962C8B-B14F-4D97-AF65-F5344CB8AC3E}">
        <p14:creationId xmlns:p14="http://schemas.microsoft.com/office/powerpoint/2010/main" val="572164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The blue bar represents the 2020 framework regarding how the plans functioned and the impact on the members' out-of-pocket maximum. During this period, members, particularly seniors, faced significant exposure in the coverage gap. However, by 2025, this exposure for members will be eliminated, as the responsibility for managing these costs will be transferred to the insurance carriers.</a:t>
            </a:r>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21</a:t>
            </a:fld>
            <a:endParaRPr lang="en-US"/>
          </a:p>
        </p:txBody>
      </p:sp>
    </p:spTree>
    <p:extLst>
      <p:ext uri="{BB962C8B-B14F-4D97-AF65-F5344CB8AC3E}">
        <p14:creationId xmlns:p14="http://schemas.microsoft.com/office/powerpoint/2010/main" val="348885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If you are NOT collecting Social Security you will need to</a:t>
            </a:r>
            <a:r>
              <a:rPr lang="en-US" baseline="0" dirty="0"/>
              <a:t> take action 3 months before your 65</a:t>
            </a:r>
            <a:r>
              <a:rPr lang="en-US" baseline="30000" dirty="0"/>
              <a:t>th</a:t>
            </a:r>
            <a:r>
              <a:rPr lang="en-US" baseline="0" dirty="0"/>
              <a:t> birthday, the month of your birthday and then 3 months after your birthday. You</a:t>
            </a:r>
            <a:r>
              <a:rPr lang="en-US" dirty="0"/>
              <a:t> can enroll in Medicare 3 different ways. </a:t>
            </a:r>
          </a:p>
          <a:p>
            <a:pPr defTabSz="931774">
              <a:defRPr/>
            </a:pPr>
            <a:r>
              <a:rPr lang="en-US" dirty="0"/>
              <a:t>1.  You can sign</a:t>
            </a:r>
            <a:r>
              <a:rPr lang="en-US" baseline="0" dirty="0"/>
              <a:t> up at Medicare.gov</a:t>
            </a:r>
          </a:p>
          <a:p>
            <a:pPr defTabSz="931774">
              <a:defRPr/>
            </a:pPr>
            <a:r>
              <a:rPr lang="en-US" baseline="0" dirty="0"/>
              <a:t>2. </a:t>
            </a:r>
            <a:r>
              <a:rPr lang="en-US" dirty="0"/>
              <a:t>Call Social</a:t>
            </a:r>
            <a:r>
              <a:rPr lang="en-US" baseline="0" dirty="0"/>
              <a:t> Security at 800 772-1213 to schedule an appointment around 100 days prior to your 65</a:t>
            </a:r>
            <a:r>
              <a:rPr lang="en-US" baseline="30000" dirty="0"/>
              <a:t>th</a:t>
            </a:r>
            <a:r>
              <a:rPr lang="en-US" baseline="0" dirty="0"/>
              <a:t> birthday.</a:t>
            </a:r>
          </a:p>
          <a:p>
            <a:pPr defTabSz="931774">
              <a:defRPr/>
            </a:pPr>
            <a:r>
              <a:rPr lang="en-US" baseline="0" dirty="0"/>
              <a:t>3. Visit your Social Security office</a:t>
            </a:r>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3</a:t>
            </a:fld>
            <a:endParaRPr lang="en-US"/>
          </a:p>
        </p:txBody>
      </p:sp>
    </p:spTree>
    <p:extLst>
      <p:ext uri="{BB962C8B-B14F-4D97-AF65-F5344CB8AC3E}">
        <p14:creationId xmlns:p14="http://schemas.microsoft.com/office/powerpoint/2010/main" val="2824163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Again, Medicare</a:t>
            </a:r>
            <a:r>
              <a:rPr lang="en-US" baseline="0" dirty="0"/>
              <a:t> Part A is for hospital care.  It covers things like your hospital room, meals, general nursing and hospital services and supplies.  It does not cover private duty nursing, comfort or convenience items.  </a:t>
            </a:r>
          </a:p>
          <a:p>
            <a:r>
              <a:rPr lang="en-US" baseline="0" dirty="0"/>
              <a:t>Coverage is for up to 90 days per Benefit Period and the first 60 days are covered at 100% after the Medicare Part A Deductible is met.  You pay an out of pocket cost for any days after 60.   There is an additional 60 days of coverage called lifetime reserve days, but it can only be used once.</a:t>
            </a:r>
          </a:p>
          <a:p>
            <a:r>
              <a:rPr lang="en-US" baseline="0" dirty="0"/>
              <a:t>It’s important to note that the deductible is $1,736 and applies to any new Benefit Period.  So if you go into the hospital for a couple of days, get discharged and then return a week later – you are still in the same Benefit Period and will not be charged again for the $1,736 Part A Deductible that you incurred on the first confinement.</a:t>
            </a:r>
          </a:p>
          <a:p>
            <a:r>
              <a:rPr lang="en-US" baseline="0" dirty="0"/>
              <a:t>If you are out of the hospital and/or Skilled Nursing Facility for at least 60 days in a row, a return to the hospital would begin a new Benefit Period and you would owe the Part A Deductible.</a:t>
            </a:r>
          </a:p>
          <a:p>
            <a:r>
              <a:rPr lang="en-US" baseline="0" dirty="0"/>
              <a:t>There are usually no premiums for Part A.  Questions?</a:t>
            </a:r>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4</a:t>
            </a:fld>
            <a:endParaRPr lang="en-US"/>
          </a:p>
        </p:txBody>
      </p:sp>
    </p:spTree>
    <p:extLst>
      <p:ext uri="{BB962C8B-B14F-4D97-AF65-F5344CB8AC3E}">
        <p14:creationId xmlns:p14="http://schemas.microsoft.com/office/powerpoint/2010/main" val="1819251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Medicare</a:t>
            </a:r>
            <a:r>
              <a:rPr lang="en-US" baseline="0" dirty="0"/>
              <a:t> Part B is optional. It covers things like doctors visits, lab work and x-rays outside a hospital stay.  It is an 80 – 20 plan meaning Medicare pays 80% of the approved expenses and you are responsible for the remaining 20%.  The premium for Part B starts at $185.00 per month (or higher depending on your income).  There is a $283 deductible but the deductible is for the whole calendar year, not per occurrence.  If you collect a Social Security check, your premium will most likely be deducted.</a:t>
            </a:r>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5</a:t>
            </a:fld>
            <a:endParaRPr lang="en-US"/>
          </a:p>
        </p:txBody>
      </p:sp>
    </p:spTree>
    <p:extLst>
      <p:ext uri="{BB962C8B-B14F-4D97-AF65-F5344CB8AC3E}">
        <p14:creationId xmlns:p14="http://schemas.microsoft.com/office/powerpoint/2010/main" val="2170478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chart shows you that if you are a single</a:t>
            </a:r>
            <a:r>
              <a:rPr lang="en-US" baseline="0" dirty="0"/>
              <a:t> person with an income of $109,000 or less OR a married couple with an income of $218,000 or less – the premium is $202.90 per month.  That covers a lot of people, however, depending on your income, the monthly premium can go up to $689.90.  That would apply only to singles making $500,000 and above and to married couples with a combined income of $750,000 and above.</a:t>
            </a:r>
          </a:p>
          <a:p>
            <a:r>
              <a:rPr lang="en-US" baseline="0" dirty="0"/>
              <a:t>Any questions on Part B premiums?</a:t>
            </a:r>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6</a:t>
            </a:fld>
            <a:endParaRPr lang="en-US"/>
          </a:p>
        </p:txBody>
      </p:sp>
    </p:spTree>
    <p:extLst>
      <p:ext uri="{BB962C8B-B14F-4D97-AF65-F5344CB8AC3E}">
        <p14:creationId xmlns:p14="http://schemas.microsoft.com/office/powerpoint/2010/main" val="1262335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Here’s a potential problem with Original Medicare. You will probably need health care beyond</a:t>
            </a:r>
            <a:r>
              <a:rPr lang="en-US" baseline="0" dirty="0"/>
              <a:t> your hospital and doctor.  For example, Parts A &amp; B do not cover things like dental, vision, hearing and the big one…prescription drugs.  We’ll address that later.   For now, just remember that Parts A &amp; B don’t cover everything.</a:t>
            </a:r>
            <a:endParaRPr lang="en-US" dirty="0"/>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7</a:t>
            </a:fld>
            <a:endParaRPr lang="en-US"/>
          </a:p>
        </p:txBody>
      </p:sp>
    </p:spTree>
    <p:extLst>
      <p:ext uri="{BB962C8B-B14F-4D97-AF65-F5344CB8AC3E}">
        <p14:creationId xmlns:p14="http://schemas.microsoft.com/office/powerpoint/2010/main" val="3407592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You can enroll in Part A</a:t>
            </a:r>
            <a:r>
              <a:rPr lang="en-US" baseline="0" dirty="0"/>
              <a:t> but </a:t>
            </a:r>
            <a:r>
              <a:rPr lang="en-US" dirty="0"/>
              <a:t>delay Medicare Part B</a:t>
            </a:r>
            <a:r>
              <a:rPr lang="en-US" baseline="0" dirty="0"/>
              <a:t> under certain circumstances. For as long as you are covered beyond age 65 by group health insurance provided by an employer for whom either you or your spouse still actively works, and that employer has 20 or more employees, you can delay Part </a:t>
            </a:r>
            <a:r>
              <a:rPr lang="en-US" baseline="0"/>
              <a:t>B enrollment.  </a:t>
            </a:r>
            <a:endParaRPr lang="en-US" baseline="0" dirty="0"/>
          </a:p>
        </p:txBody>
      </p:sp>
      <p:sp>
        <p:nvSpPr>
          <p:cNvPr id="4" name="Slide Number Placeholder 3"/>
          <p:cNvSpPr>
            <a:spLocks noGrp="1"/>
          </p:cNvSpPr>
          <p:nvPr>
            <p:ph type="sldNum" sz="quarter" idx="10"/>
          </p:nvPr>
        </p:nvSpPr>
        <p:spPr/>
        <p:txBody>
          <a:bodyPr/>
          <a:lstStyle/>
          <a:p>
            <a:fld id="{E76BAF1D-9B7C-483B-B0D5-23B2F0A54522}" type="slidenum">
              <a:rPr lang="en-US" smtClean="0"/>
              <a:t>8</a:t>
            </a:fld>
            <a:endParaRPr lang="en-US"/>
          </a:p>
        </p:txBody>
      </p:sp>
    </p:spTree>
    <p:extLst>
      <p:ext uri="{BB962C8B-B14F-4D97-AF65-F5344CB8AC3E}">
        <p14:creationId xmlns:p14="http://schemas.microsoft.com/office/powerpoint/2010/main" val="700802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Do you enroll in Part A, Parts A &amp; B, Medicare Advantage or even a Medicare Supplement plan or do you continue with employer group health coverage or possibly union coverage?  Note:  You may also have the option of retiree coverage for health care after you retire but it does not count as creditable coverage for delaying enrollment into Medicare Part B, and neither does COBRA.</a:t>
            </a:r>
          </a:p>
          <a:p>
            <a:endParaRPr lang="en-US" dirty="0"/>
          </a:p>
        </p:txBody>
      </p:sp>
      <p:sp>
        <p:nvSpPr>
          <p:cNvPr id="4" name="Slide Number Placeholder 3"/>
          <p:cNvSpPr>
            <a:spLocks noGrp="1"/>
          </p:cNvSpPr>
          <p:nvPr>
            <p:ph type="sldNum" sz="quarter" idx="10"/>
          </p:nvPr>
        </p:nvSpPr>
        <p:spPr/>
        <p:txBody>
          <a:bodyPr/>
          <a:lstStyle/>
          <a:p>
            <a:fld id="{E76BAF1D-9B7C-483B-B0D5-23B2F0A54522}" type="slidenum">
              <a:rPr lang="en-US" smtClean="0"/>
              <a:t>9</a:t>
            </a:fld>
            <a:endParaRPr lang="en-US"/>
          </a:p>
        </p:txBody>
      </p:sp>
    </p:spTree>
    <p:extLst>
      <p:ext uri="{BB962C8B-B14F-4D97-AF65-F5344CB8AC3E}">
        <p14:creationId xmlns:p14="http://schemas.microsoft.com/office/powerpoint/2010/main" val="3737272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Rectangle 6"/>
          <p:cNvSpPr/>
          <p:nvPr/>
        </p:nvSpPr>
        <p:spPr>
          <a:xfrm>
            <a:off x="0" y="0"/>
            <a:ext cx="4114800" cy="6858000"/>
          </a:xfrm>
          <a:prstGeom prst="rect">
            <a:avLst/>
          </a:prstGeom>
          <a:solidFill>
            <a:srgbClr val="EAEAEA"/>
          </a:solidFill>
          <a:ln>
            <a:noFill/>
          </a:ln>
          <a:effectLst>
            <a:outerShdw blurRad="63500" dist="38100" algn="l"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8" name="Straight Connector 7"/>
          <p:cNvCxnSpPr/>
          <p:nvPr/>
        </p:nvCxnSpPr>
        <p:spPr>
          <a:xfrm>
            <a:off x="568617" y="3048000"/>
            <a:ext cx="2860385" cy="0"/>
          </a:xfrm>
          <a:prstGeom prst="line">
            <a:avLst/>
          </a:prstGeom>
          <a:ln w="38100">
            <a:solidFill>
              <a:srgbClr val="3A97CD"/>
            </a:solidFill>
          </a:ln>
        </p:spPr>
        <p:style>
          <a:lnRef idx="1">
            <a:schemeClr val="accent1"/>
          </a:lnRef>
          <a:fillRef idx="0">
            <a:schemeClr val="accent1"/>
          </a:fillRef>
          <a:effectRef idx="0">
            <a:schemeClr val="accent1"/>
          </a:effectRef>
          <a:fontRef idx="minor">
            <a:schemeClr val="tx1"/>
          </a:fontRef>
        </p:style>
      </p:cxnSp>
      <p:sp>
        <p:nvSpPr>
          <p:cNvPr id="9" name="Holder 4"/>
          <p:cNvSpPr>
            <a:spLocks noGrp="1"/>
          </p:cNvSpPr>
          <p:nvPr>
            <p:ph type="sldNum" sz="quarter" idx="7"/>
          </p:nvPr>
        </p:nvSpPr>
        <p:spPr>
          <a:xfrm>
            <a:off x="11353800" y="6324600"/>
            <a:ext cx="382904" cy="152400"/>
          </a:xfrm>
          <a:prstGeom prst="rect">
            <a:avLst/>
          </a:prstGeom>
        </p:spPr>
        <p:txBody>
          <a:bodyPr lIns="0" tIns="0" rIns="0" bIns="0"/>
          <a:lstStyle>
            <a:lvl1pPr algn="r">
              <a:defRPr sz="750" b="0" i="0">
                <a:solidFill>
                  <a:srgbClr val="666666"/>
                </a:solidFill>
                <a:latin typeface="Arial" panose="020B0604020202020204" pitchFamily="34" charset="0"/>
                <a:cs typeface="Arial" panose="020B0604020202020204" pitchFamily="34" charset="0"/>
              </a:defRPr>
            </a:lvl1pPr>
          </a:lstStyle>
          <a:p>
            <a:fld id="{4FAB73BC-B049-4115-A692-8D63A059BFB8}" type="slidenum">
              <a:rPr lang="en-US" smtClean="0"/>
              <a:pPr/>
              <a:t>‹#›</a:t>
            </a:fld>
            <a:endParaRPr lang="en-US" dirty="0"/>
          </a:p>
        </p:txBody>
      </p:sp>
      <p:sp>
        <p:nvSpPr>
          <p:cNvPr id="12" name="Text Placeholder 11"/>
          <p:cNvSpPr>
            <a:spLocks noGrp="1"/>
          </p:cNvSpPr>
          <p:nvPr>
            <p:ph type="body" sz="quarter" idx="10"/>
          </p:nvPr>
        </p:nvSpPr>
        <p:spPr>
          <a:xfrm>
            <a:off x="568325" y="838200"/>
            <a:ext cx="3013075" cy="1981200"/>
          </a:xfrm>
          <a:prstGeom prst="rect">
            <a:avLst/>
          </a:prstGeom>
        </p:spPr>
        <p:txBody>
          <a:bodyPr anchor="b"/>
          <a:lstStyle>
            <a:lvl1pPr marL="0" indent="0">
              <a:buNone/>
              <a:defRPr sz="3000" b="1">
                <a:solidFill>
                  <a:srgbClr val="1D285C"/>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p:txBody>
      </p:sp>
    </p:spTree>
    <p:extLst>
      <p:ext uri="{BB962C8B-B14F-4D97-AF65-F5344CB8AC3E}">
        <p14:creationId xmlns:p14="http://schemas.microsoft.com/office/powerpoint/2010/main" val="69736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1928140-809C-4986-9914-C2E4143164C0}" type="datetime1">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5770520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A6F6A9-F00F-4C03-BAFB-2ACA49E3AF77}" type="datetime1">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smtClean="0"/>
              <a:t>‹#›</a:t>
            </a:fld>
            <a:endParaRPr lang="en-US" dirty="0"/>
          </a:p>
        </p:txBody>
      </p:sp>
    </p:spTree>
    <p:extLst>
      <p:ext uri="{BB962C8B-B14F-4D97-AF65-F5344CB8AC3E}">
        <p14:creationId xmlns:p14="http://schemas.microsoft.com/office/powerpoint/2010/main" val="126718329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8746C3-747A-4495-B141-D564DFC1A7DF}" type="datetime1">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7567742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CFDA512-AEF6-46E4-B8C1-789C7D2E386E}" type="datetime1">
              <a:rPr lang="en-US" smtClean="0"/>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3985786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792AA4-0C85-45CF-B96F-0A2950B72847}" type="datetime1">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8772927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60645F5-F7FF-4453-B724-C7A0482C2EFD}" type="datetime1">
              <a:rPr lang="en-US" smtClean="0"/>
              <a:t>7/15/2026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1542517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bg>
      <p:bgPr>
        <a:solidFill>
          <a:schemeClr val="bg1"/>
        </a:solidFill>
        <a:effectLst/>
      </p:bgPr>
    </p:bg>
    <p:spTree>
      <p:nvGrpSpPr>
        <p:cNvPr id="1" name=""/>
        <p:cNvGrpSpPr/>
        <p:nvPr/>
      </p:nvGrpSpPr>
      <p:grpSpPr>
        <a:xfrm>
          <a:off x="0" y="0"/>
          <a:ext cx="0" cy="0"/>
          <a:chOff x="0" y="0"/>
          <a:chExt cx="0" cy="0"/>
        </a:xfrm>
      </p:grpSpPr>
      <p:sp>
        <p:nvSpPr>
          <p:cNvPr id="4" name="Holder 4"/>
          <p:cNvSpPr txBox="1">
            <a:spLocks/>
          </p:cNvSpPr>
          <p:nvPr userDrawn="1"/>
        </p:nvSpPr>
        <p:spPr>
          <a:xfrm>
            <a:off x="11353800" y="6408202"/>
            <a:ext cx="382904" cy="152400"/>
          </a:xfrm>
          <a:prstGeom prst="rect">
            <a:avLst/>
          </a:prstGeom>
        </p:spPr>
        <p:txBody>
          <a:bodyPr lIns="0" tIns="0" rIns="0" bIns="0"/>
          <a:lstStyle>
            <a:defPPr>
              <a:defRPr lang="en-US"/>
            </a:defPPr>
            <a:lvl1pPr marL="0" algn="r" defTabSz="457200" rtl="0" eaLnBrk="1" latinLnBrk="0" hangingPunct="1">
              <a:defRPr sz="1000" b="0" i="0" kern="1200">
                <a:solidFill>
                  <a:srgbClr val="666666"/>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100">
              <a:lnSpc>
                <a:spcPts val="1040"/>
              </a:lnSpc>
            </a:pPr>
            <a:fld id="{81D60167-4931-47E6-BA6A-407CBD079E47}" type="slidenum">
              <a:rPr lang="en-US" spc="-50" smtClean="0"/>
              <a:pPr marL="38100">
                <a:lnSpc>
                  <a:spcPts val="1040"/>
                </a:lnSpc>
              </a:pPr>
              <a:t>‹#›</a:t>
            </a:fld>
            <a:endParaRPr lang="en-US" spc="-50" dirty="0"/>
          </a:p>
        </p:txBody>
      </p:sp>
    </p:spTree>
    <p:extLst>
      <p:ext uri="{BB962C8B-B14F-4D97-AF65-F5344CB8AC3E}">
        <p14:creationId xmlns:p14="http://schemas.microsoft.com/office/powerpoint/2010/main" val="245578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p:cNvSpPr/>
          <p:nvPr userDrawn="1"/>
        </p:nvSpPr>
        <p:spPr>
          <a:xfrm>
            <a:off x="228600" y="228600"/>
            <a:ext cx="11734800" cy="64008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0514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5772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788">
                <a:solidFill>
                  <a:srgbClr val="666666"/>
                </a:solidFill>
                <a:latin typeface="Arial" panose="020B0604020202020204" pitchFamily="34" charset="0"/>
                <a:cs typeface="Arial" panose="020B0604020202020204" pitchFamily="34" charset="0"/>
              </a:defRPr>
            </a:lvl1pPr>
          </a:lstStyle>
          <a:p>
            <a:fld id="{1AB7B1D4-C6DA-44C0-BBD5-150FCECAFD3D}" type="datetime1">
              <a:rPr lang="en-US" smtClean="0"/>
              <a:t>7/15/2026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788">
                <a:solidFill>
                  <a:srgbClr val="666666"/>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788">
                <a:solidFill>
                  <a:srgbClr val="666666"/>
                </a:solidFill>
                <a:latin typeface="Arial" panose="020B0604020202020204" pitchFamily="34" charset="0"/>
                <a:cs typeface="Arial" panose="020B0604020202020204" pitchFamily="34" charset="0"/>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16279702"/>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Lst>
  <p:transition>
    <p:fade/>
  </p:transition>
  <p:hf hdr="0" ftr="0" dt="0"/>
  <p:txStyles>
    <p:titleStyle>
      <a:lvl1pPr algn="l" defTabSz="685800" rtl="0" eaLnBrk="1" latinLnBrk="0" hangingPunct="1">
        <a:lnSpc>
          <a:spcPct val="90000"/>
        </a:lnSpc>
        <a:spcBef>
          <a:spcPct val="0"/>
        </a:spcBef>
        <a:buNone/>
        <a:defRPr sz="2250" kern="1200">
          <a:solidFill>
            <a:srgbClr val="1D285C"/>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1D285C"/>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1D285C"/>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2">
              <a:lumMod val="25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hyperlink" Target="https://www.kff.org/medicare/issue-brief/explaining-the-prescription-drug-provisions-in-the-inflation-reduction-ac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s://www.kff.org/medicare/issue-brief/explaining-the-prescription-drug-provisions-in-the-inflation-reduction-act/" TargetMode="Externa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t="22823" b="22824"/>
          <a:stretch/>
        </p:blipFill>
        <p:spPr bwMode="auto">
          <a:xfrm>
            <a:off x="-4920" y="0"/>
            <a:ext cx="12196920" cy="4419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rot="5400000">
            <a:off x="3881804" y="-3886724"/>
            <a:ext cx="4419662" cy="12193110"/>
          </a:xfrm>
          <a:prstGeom prst="rect">
            <a:avLst/>
          </a:prstGeom>
          <a:gradFill>
            <a:gsLst>
              <a:gs pos="76000">
                <a:srgbClr val="FFFFFF">
                  <a:alpha val="86000"/>
                </a:srgbClr>
              </a:gs>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Title 1"/>
          <p:cNvSpPr txBox="1">
            <a:spLocks/>
          </p:cNvSpPr>
          <p:nvPr/>
        </p:nvSpPr>
        <p:spPr>
          <a:xfrm>
            <a:off x="4724400" y="4219870"/>
            <a:ext cx="2667000" cy="1266530"/>
          </a:xfrm>
          <a:prstGeom prst="rect">
            <a:avLst/>
          </a:prstGeom>
          <a:ln>
            <a:solidFill>
              <a:srgbClr val="343434"/>
            </a:solidFill>
          </a:ln>
        </p:spPr>
        <p:txBody>
          <a:bodyPr anchor="ctr">
            <a:normAutofit/>
          </a:bodyPr>
          <a:lstStyle>
            <a:lvl1pPr algn="l" defTabSz="685800" rtl="0" eaLnBrk="1" latinLnBrk="0" hangingPunct="1">
              <a:lnSpc>
                <a:spcPct val="90000"/>
              </a:lnSpc>
              <a:spcBef>
                <a:spcPct val="0"/>
              </a:spcBef>
              <a:buNone/>
              <a:defRPr sz="2250" kern="1200">
                <a:solidFill>
                  <a:srgbClr val="1D285C"/>
                </a:solidFill>
                <a:latin typeface="Arial" panose="020B0604020202020204" pitchFamily="34" charset="0"/>
                <a:ea typeface="+mj-ea"/>
                <a:cs typeface="Arial" panose="020B0604020202020204" pitchFamily="34" charset="0"/>
              </a:defRPr>
            </a:lvl1pPr>
          </a:lstStyle>
          <a:p>
            <a:pPr algn="ctr"/>
            <a:r>
              <a:rPr lang="en-US" dirty="0">
                <a:solidFill>
                  <a:srgbClr val="343434"/>
                </a:solidFill>
              </a:rPr>
              <a:t>Logo</a:t>
            </a:r>
          </a:p>
        </p:txBody>
      </p:sp>
      <p:sp>
        <p:nvSpPr>
          <p:cNvPr id="10" name="Subtitle 2"/>
          <p:cNvSpPr txBox="1">
            <a:spLocks/>
          </p:cNvSpPr>
          <p:nvPr/>
        </p:nvSpPr>
        <p:spPr>
          <a:xfrm>
            <a:off x="914400" y="5660856"/>
            <a:ext cx="10347961" cy="762000"/>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1D285C"/>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1D285C"/>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2">
                    <a:lumMod val="25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400" dirty="0">
                <a:solidFill>
                  <a:srgbClr val="343434"/>
                </a:solidFill>
              </a:rPr>
              <a:t>YOUR NAME – Is not connected with or endorsed by the United States government or the Federal Medicare program. For accommodations of person with special needs at meetings call </a:t>
            </a:r>
            <a:r>
              <a:rPr lang="en-US" sz="1400" i="1" dirty="0">
                <a:solidFill>
                  <a:srgbClr val="343434"/>
                </a:solidFill>
              </a:rPr>
              <a:t>[</a:t>
            </a:r>
            <a:r>
              <a:rPr lang="en-US" sz="1400" i="1">
                <a:solidFill>
                  <a:srgbClr val="343434"/>
                </a:solidFill>
              </a:rPr>
              <a:t>insert number] </a:t>
            </a:r>
            <a:r>
              <a:rPr lang="en-US" sz="1400">
                <a:solidFill>
                  <a:srgbClr val="343434"/>
                </a:solidFill>
              </a:rPr>
              <a:t>TTY: 711</a:t>
            </a:r>
            <a:endParaRPr lang="en-US" sz="1400" dirty="0">
              <a:solidFill>
                <a:srgbClr val="343434"/>
              </a:solidFill>
            </a:endParaRPr>
          </a:p>
          <a:p>
            <a:pPr marL="0" indent="0">
              <a:buFont typeface="Arial" panose="020B0604020202020204" pitchFamily="34" charset="0"/>
              <a:buNone/>
            </a:pPr>
            <a:r>
              <a:rPr lang="en-US" sz="1400" dirty="0">
                <a:solidFill>
                  <a:srgbClr val="343434"/>
                </a:solidFill>
              </a:rPr>
              <a:t>We do not offer every plan available in your area. Any information we provide is limited to those plans we do offer in your area. Please contact Medicare.gov or 1-800-MEDICARE to get information on all of your options.</a:t>
            </a:r>
          </a:p>
        </p:txBody>
      </p:sp>
      <p:sp>
        <p:nvSpPr>
          <p:cNvPr id="11" name="TextBox 10"/>
          <p:cNvSpPr txBox="1"/>
          <p:nvPr/>
        </p:nvSpPr>
        <p:spPr>
          <a:xfrm>
            <a:off x="914400" y="3200400"/>
            <a:ext cx="10347960" cy="707886"/>
          </a:xfrm>
          <a:prstGeom prst="rect">
            <a:avLst/>
          </a:prstGeom>
          <a:noFill/>
        </p:spPr>
        <p:txBody>
          <a:bodyPr wrap="square" rtlCol="0">
            <a:spAutoFit/>
          </a:bodyPr>
          <a:lstStyle/>
          <a:p>
            <a:pPr algn="ctr"/>
            <a:r>
              <a:rPr lang="en-US" sz="4000" dirty="0">
                <a:solidFill>
                  <a:srgbClr val="0082CC"/>
                </a:solidFill>
                <a:latin typeface="Arial" panose="020B0604020202020204" pitchFamily="34" charset="0"/>
                <a:cs typeface="Arial" panose="020B0604020202020204" pitchFamily="34" charset="0"/>
              </a:rPr>
              <a:t>Medicare Seminar Educational Event</a:t>
            </a:r>
          </a:p>
        </p:txBody>
      </p:sp>
    </p:spTree>
    <p:extLst>
      <p:ext uri="{BB962C8B-B14F-4D97-AF65-F5344CB8AC3E}">
        <p14:creationId xmlns:p14="http://schemas.microsoft.com/office/powerpoint/2010/main" val="2222631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23169" y="645147"/>
            <a:ext cx="4078039"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Retiree</a:t>
            </a:r>
            <a:r>
              <a:rPr lang="en-US" sz="3200" dirty="0">
                <a:solidFill>
                  <a:srgbClr val="343434"/>
                </a:solidFill>
                <a:latin typeface="Arial" panose="020B0604020202020204" pitchFamily="34" charset="0"/>
                <a:cs typeface="Arial" panose="020B0604020202020204" pitchFamily="34" charset="0"/>
              </a:rPr>
              <a:t>* or </a:t>
            </a:r>
            <a:r>
              <a:rPr lang="en-US" sz="3200" dirty="0">
                <a:solidFill>
                  <a:srgbClr val="0082CC"/>
                </a:solidFill>
                <a:latin typeface="Arial" panose="020B0604020202020204" pitchFamily="34" charset="0"/>
                <a:cs typeface="Arial" panose="020B0604020202020204" pitchFamily="34" charset="0"/>
              </a:rPr>
              <a:t>Union Plan</a:t>
            </a:r>
          </a:p>
        </p:txBody>
      </p:sp>
      <p:sp>
        <p:nvSpPr>
          <p:cNvPr id="12" name="object 3"/>
          <p:cNvSpPr txBox="1"/>
          <p:nvPr/>
        </p:nvSpPr>
        <p:spPr>
          <a:xfrm>
            <a:off x="774286" y="1619014"/>
            <a:ext cx="5321714" cy="3366947"/>
          </a:xfrm>
          <a:prstGeom prst="rect">
            <a:avLst/>
          </a:prstGeom>
        </p:spPr>
        <p:txBody>
          <a:bodyPr vert="horz" wrap="square" lIns="0" tIns="12065" rIns="0" bIns="0" rtlCol="0">
            <a:spAutoFit/>
          </a:bodyPr>
          <a:lstStyle/>
          <a:p>
            <a:pPr marL="12700">
              <a:lnSpc>
                <a:spcPct val="100000"/>
              </a:lnSpc>
              <a:spcBef>
                <a:spcPts val="1205"/>
              </a:spcBef>
              <a:buClr>
                <a:srgbClr val="343434"/>
              </a:buClr>
              <a:buSzPct val="100000"/>
              <a:tabLst>
                <a:tab pos="299085" algn="l"/>
              </a:tabLst>
            </a:pPr>
            <a:r>
              <a:rPr lang="en-US" sz="2400" dirty="0">
                <a:solidFill>
                  <a:srgbClr val="343434"/>
                </a:solidFill>
                <a:latin typeface="Arial" panose="020B0604020202020204" pitchFamily="34" charset="0"/>
                <a:cs typeface="Arial" panose="020B0604020202020204" pitchFamily="34" charset="0"/>
              </a:rPr>
              <a:t>Ask questions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Are there copays and deductibles?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Does it include a drug plan?</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If I opt out, can I opt back in later?</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What’s the cost?</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Does it include dental and vision coverage?</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l="33986"/>
          <a:stretch/>
        </p:blipFill>
        <p:spPr>
          <a:xfrm>
            <a:off x="5410200" y="0"/>
            <a:ext cx="6781800" cy="6858000"/>
          </a:xfrm>
          <a:prstGeom prst="rect">
            <a:avLst/>
          </a:prstGeom>
        </p:spPr>
      </p:pic>
      <p:sp>
        <p:nvSpPr>
          <p:cNvPr id="6" name="Rectangle 5"/>
          <p:cNvSpPr/>
          <p:nvPr/>
        </p:nvSpPr>
        <p:spPr>
          <a:xfrm rot="10800000">
            <a:off x="5410200" y="-19054"/>
            <a:ext cx="68580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22272" y="6296798"/>
            <a:ext cx="8574128" cy="307777"/>
          </a:xfrm>
          <a:prstGeom prst="rect">
            <a:avLst/>
          </a:prstGeom>
          <a:noFill/>
        </p:spPr>
        <p:txBody>
          <a:bodyPr wrap="square" rtlCol="0" anchor="b">
            <a:spAutoFit/>
          </a:bodyPr>
          <a:lstStyle/>
          <a:p>
            <a:r>
              <a:rPr lang="en-US" sz="1400" dirty="0">
                <a:solidFill>
                  <a:srgbClr val="343434"/>
                </a:solidFill>
                <a:latin typeface="Arial" panose="020B0604020202020204" pitchFamily="34" charset="0"/>
                <a:cs typeface="Arial" panose="020B0604020202020204" pitchFamily="34" charset="0"/>
              </a:rPr>
              <a:t>Note:  Retiree coverage is not creditable coverage if delaying enrollment into Medicare Part B.</a:t>
            </a:r>
          </a:p>
        </p:txBody>
      </p:sp>
    </p:spTree>
    <p:extLst>
      <p:ext uri="{BB962C8B-B14F-4D97-AF65-F5344CB8AC3E}">
        <p14:creationId xmlns:p14="http://schemas.microsoft.com/office/powerpoint/2010/main" val="13444962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7906"/>
          <a:stretch/>
        </p:blipFill>
        <p:spPr>
          <a:xfrm>
            <a:off x="0" y="1735866"/>
            <a:ext cx="4005856" cy="4131533"/>
          </a:xfrm>
          <a:prstGeom prst="rect">
            <a:avLst/>
          </a:prstGeom>
        </p:spPr>
      </p:pic>
      <p:sp>
        <p:nvSpPr>
          <p:cNvPr id="9" name="TextBox 8"/>
          <p:cNvSpPr txBox="1"/>
          <p:nvPr/>
        </p:nvSpPr>
        <p:spPr>
          <a:xfrm>
            <a:off x="4953000" y="1981200"/>
            <a:ext cx="4078039"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Medicare Supplement</a:t>
            </a:r>
          </a:p>
        </p:txBody>
      </p:sp>
      <p:sp>
        <p:nvSpPr>
          <p:cNvPr id="10" name="object 3"/>
          <p:cNvSpPr txBox="1"/>
          <p:nvPr/>
        </p:nvSpPr>
        <p:spPr>
          <a:xfrm>
            <a:off x="5004117" y="2955067"/>
            <a:ext cx="6312314" cy="1797287"/>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Federally standardized </a:t>
            </a:r>
            <a:r>
              <a:rPr lang="en-US" sz="2400" dirty="0" err="1">
                <a:solidFill>
                  <a:srgbClr val="343434"/>
                </a:solidFill>
                <a:latin typeface="Arial" panose="020B0604020202020204" pitchFamily="34" charset="0"/>
                <a:cs typeface="Arial" panose="020B0604020202020204" pitchFamily="34" charset="0"/>
              </a:rPr>
              <a:t>Medigap</a:t>
            </a:r>
            <a:r>
              <a:rPr lang="en-US" sz="2400" dirty="0">
                <a:solidFill>
                  <a:srgbClr val="343434"/>
                </a:solidFill>
                <a:latin typeface="Arial" panose="020B0604020202020204" pitchFamily="34" charset="0"/>
                <a:cs typeface="Arial" panose="020B0604020202020204" pitchFamily="34" charset="0"/>
              </a:rPr>
              <a:t> plans offered in all states and DC.</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8 Plans A – N offered in most states </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All policies will offer the same basic benefits.</a:t>
            </a:r>
          </a:p>
        </p:txBody>
      </p:sp>
      <p:sp>
        <p:nvSpPr>
          <p:cNvPr id="6" name="Rectangle 5"/>
          <p:cNvSpPr/>
          <p:nvPr/>
        </p:nvSpPr>
        <p:spPr>
          <a:xfrm>
            <a:off x="0" y="-7831"/>
            <a:ext cx="4005856"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97998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l="18430" r="28489"/>
          <a:stretch/>
        </p:blipFill>
        <p:spPr>
          <a:xfrm>
            <a:off x="0" y="0"/>
            <a:ext cx="5486400" cy="6858000"/>
          </a:xfrm>
          <a:prstGeom prst="rect">
            <a:avLst/>
          </a:prstGeom>
        </p:spPr>
      </p:pic>
      <p:sp>
        <p:nvSpPr>
          <p:cNvPr id="8" name="TextBox 7"/>
          <p:cNvSpPr txBox="1"/>
          <p:nvPr/>
        </p:nvSpPr>
        <p:spPr>
          <a:xfrm>
            <a:off x="5980969" y="645148"/>
            <a:ext cx="4160370" cy="492443"/>
          </a:xfrm>
          <a:prstGeom prst="rect">
            <a:avLst/>
          </a:prstGeom>
          <a:noFill/>
        </p:spPr>
        <p:txBody>
          <a:bodyPr wrap="none" lIns="0" tIns="0" rIns="0" bIns="0" rtlCol="0" anchor="b">
            <a:spAutoFit/>
          </a:bodyPr>
          <a:lstStyle/>
          <a:p>
            <a:r>
              <a:rPr lang="en-US" sz="3200" dirty="0">
                <a:solidFill>
                  <a:srgbClr val="343434"/>
                </a:solidFill>
                <a:latin typeface="Arial" panose="020B0604020202020204" pitchFamily="34" charset="0"/>
                <a:cs typeface="Arial" panose="020B0604020202020204" pitchFamily="34" charset="0"/>
              </a:rPr>
              <a:t>When it’s </a:t>
            </a:r>
            <a:r>
              <a:rPr lang="en-US" sz="3200" dirty="0">
                <a:solidFill>
                  <a:srgbClr val="0082CC"/>
                </a:solidFill>
                <a:latin typeface="Arial" panose="020B0604020202020204" pitchFamily="34" charset="0"/>
                <a:cs typeface="Arial" panose="020B0604020202020204" pitchFamily="34" charset="0"/>
              </a:rPr>
              <a:t>the best path</a:t>
            </a:r>
          </a:p>
        </p:txBody>
      </p:sp>
      <p:sp>
        <p:nvSpPr>
          <p:cNvPr id="9" name="object 3"/>
          <p:cNvSpPr txBox="1"/>
          <p:nvPr/>
        </p:nvSpPr>
        <p:spPr>
          <a:xfrm>
            <a:off x="5980969" y="1524000"/>
            <a:ext cx="5372831" cy="4690387"/>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Want to budget medical costs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Travel and may need to see a doctor away from home</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See any doctor or specialist, no referrals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Plans help pay some of the health care costs that Medicare does not pay (deductibles, coinsurance and/or copayments)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You can keep it as long as you pay premiums on time</a:t>
            </a:r>
          </a:p>
        </p:txBody>
      </p:sp>
      <p:sp>
        <p:nvSpPr>
          <p:cNvPr id="5" name="Rectangle 4"/>
          <p:cNvSpPr/>
          <p:nvPr/>
        </p:nvSpPr>
        <p:spPr>
          <a:xfrm>
            <a:off x="0" y="-12747"/>
            <a:ext cx="54864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5286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l="9630" r="32592"/>
          <a:stretch/>
        </p:blipFill>
        <p:spPr>
          <a:xfrm>
            <a:off x="6248400" y="0"/>
            <a:ext cx="5943600" cy="6858000"/>
          </a:xfrm>
          <a:prstGeom prst="rect">
            <a:avLst/>
          </a:prstGeom>
        </p:spPr>
      </p:pic>
      <p:sp>
        <p:nvSpPr>
          <p:cNvPr id="8" name="TextBox 7"/>
          <p:cNvSpPr txBox="1"/>
          <p:nvPr/>
        </p:nvSpPr>
        <p:spPr>
          <a:xfrm>
            <a:off x="723169" y="645149"/>
            <a:ext cx="3734805"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Medicare Advantage</a:t>
            </a:r>
          </a:p>
        </p:txBody>
      </p:sp>
      <p:sp>
        <p:nvSpPr>
          <p:cNvPr id="9" name="object 3"/>
          <p:cNvSpPr txBox="1"/>
          <p:nvPr/>
        </p:nvSpPr>
        <p:spPr>
          <a:xfrm>
            <a:off x="723169" y="1619014"/>
            <a:ext cx="4991831" cy="3638786"/>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Part C replaces A&amp;B and can include Part D </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PPO or HMO network of doctors</a:t>
            </a:r>
          </a:p>
          <a:p>
            <a:pPr marL="756285" lvl="1" indent="-286385">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Usually one or more plans available in a county</a:t>
            </a:r>
          </a:p>
          <a:p>
            <a:pPr marL="756285" lvl="1" indent="-286385">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Includes a Maximum Out of Pocket</a:t>
            </a:r>
          </a:p>
          <a:p>
            <a:pPr marL="299085" indent="-286385">
              <a:lnSpc>
                <a:spcPct val="100000"/>
              </a:lnSpc>
              <a:spcBef>
                <a:spcPts val="1205"/>
              </a:spcBef>
              <a:buClr>
                <a:srgbClr val="343434"/>
              </a:buClr>
              <a:buSzPct val="100000"/>
              <a:buFont typeface="Arial"/>
              <a:buChar char="•"/>
              <a:tabLst>
                <a:tab pos="299085" algn="l"/>
              </a:tabLst>
            </a:pPr>
            <a:endParaRPr lang="en-US" sz="2400" dirty="0">
              <a:solidFill>
                <a:srgbClr val="343434"/>
              </a:solidFill>
              <a:latin typeface="Arial" panose="020B0604020202020204" pitchFamily="34" charset="0"/>
              <a:cs typeface="Arial" panose="020B0604020202020204" pitchFamily="34" charset="0"/>
            </a:endParaRPr>
          </a:p>
        </p:txBody>
      </p:sp>
      <p:sp>
        <p:nvSpPr>
          <p:cNvPr id="4" name="Rectangle 3"/>
          <p:cNvSpPr/>
          <p:nvPr/>
        </p:nvSpPr>
        <p:spPr>
          <a:xfrm rot="10800000">
            <a:off x="6248400" y="-7832"/>
            <a:ext cx="59436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8271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23169" y="645148"/>
            <a:ext cx="4160370" cy="492443"/>
          </a:xfrm>
          <a:prstGeom prst="rect">
            <a:avLst/>
          </a:prstGeom>
          <a:noFill/>
        </p:spPr>
        <p:txBody>
          <a:bodyPr wrap="none" lIns="0" tIns="0" rIns="0" bIns="0" rtlCol="0" anchor="b">
            <a:spAutoFit/>
          </a:bodyPr>
          <a:lstStyle/>
          <a:p>
            <a:r>
              <a:rPr lang="en-US" sz="3200" dirty="0">
                <a:solidFill>
                  <a:srgbClr val="343434"/>
                </a:solidFill>
                <a:latin typeface="Arial" panose="020B0604020202020204" pitchFamily="34" charset="0"/>
                <a:cs typeface="Arial" panose="020B0604020202020204" pitchFamily="34" charset="0"/>
              </a:rPr>
              <a:t>When it’s </a:t>
            </a:r>
            <a:r>
              <a:rPr lang="en-US" sz="3200" dirty="0">
                <a:solidFill>
                  <a:srgbClr val="0082CC"/>
                </a:solidFill>
                <a:latin typeface="Arial" panose="020B0604020202020204" pitchFamily="34" charset="0"/>
                <a:cs typeface="Arial" panose="020B0604020202020204" pitchFamily="34" charset="0"/>
              </a:rPr>
              <a:t>the best path</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l="22222" r="18519"/>
          <a:stretch/>
        </p:blipFill>
        <p:spPr>
          <a:xfrm>
            <a:off x="6096000" y="0"/>
            <a:ext cx="6096000" cy="6858000"/>
          </a:xfrm>
          <a:prstGeom prst="rect">
            <a:avLst/>
          </a:prstGeom>
        </p:spPr>
      </p:pic>
      <p:sp>
        <p:nvSpPr>
          <p:cNvPr id="5" name="Rectangle 4"/>
          <p:cNvSpPr/>
          <p:nvPr/>
        </p:nvSpPr>
        <p:spPr>
          <a:xfrm rot="10800000">
            <a:off x="6096000" y="-7832"/>
            <a:ext cx="60960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3"/>
          <p:cNvSpPr txBox="1"/>
          <p:nvPr/>
        </p:nvSpPr>
        <p:spPr>
          <a:xfrm>
            <a:off x="723169" y="1619014"/>
            <a:ext cx="10478231" cy="1951175"/>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Pay a lower premium</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Use as a backup for VA services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Like the network of doctors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 On a low-income subsidy for Medicare</a:t>
            </a:r>
          </a:p>
        </p:txBody>
      </p:sp>
    </p:spTree>
    <p:extLst>
      <p:ext uri="{BB962C8B-B14F-4D97-AF65-F5344CB8AC3E}">
        <p14:creationId xmlns:p14="http://schemas.microsoft.com/office/powerpoint/2010/main" val="31081866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724400" y="1371600"/>
            <a:ext cx="3371116"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Prescription Drugs</a:t>
            </a:r>
          </a:p>
        </p:txBody>
      </p:sp>
      <p:sp>
        <p:nvSpPr>
          <p:cNvPr id="12" name="object 3"/>
          <p:cNvSpPr txBox="1"/>
          <p:nvPr/>
        </p:nvSpPr>
        <p:spPr>
          <a:xfrm>
            <a:off x="4724401" y="2286000"/>
            <a:ext cx="5791199" cy="3213059"/>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Part D </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Prices vary by plan</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Included with some retirement plans</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Late enrollment penalties may be imposed</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Vets are not required to enroll, but may choose to do so</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l="13333" r="48149"/>
          <a:stretch/>
        </p:blipFill>
        <p:spPr>
          <a:xfrm>
            <a:off x="0" y="0"/>
            <a:ext cx="3962400" cy="6858000"/>
          </a:xfrm>
          <a:prstGeom prst="rect">
            <a:avLst/>
          </a:prstGeom>
        </p:spPr>
      </p:pic>
      <p:sp>
        <p:nvSpPr>
          <p:cNvPr id="7" name="Rectangle 6"/>
          <p:cNvSpPr/>
          <p:nvPr/>
        </p:nvSpPr>
        <p:spPr>
          <a:xfrm>
            <a:off x="-31222" y="-7831"/>
            <a:ext cx="4005856"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2182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t="30001" b="15624"/>
          <a:stretch/>
        </p:blipFill>
        <p:spPr>
          <a:xfrm>
            <a:off x="0" y="0"/>
            <a:ext cx="12192000" cy="4419600"/>
          </a:xfrm>
          <a:prstGeom prst="rect">
            <a:avLst/>
          </a:prstGeom>
        </p:spPr>
      </p:pic>
      <p:sp>
        <p:nvSpPr>
          <p:cNvPr id="9" name="Rectangle 8"/>
          <p:cNvSpPr/>
          <p:nvPr/>
        </p:nvSpPr>
        <p:spPr>
          <a:xfrm rot="5400000">
            <a:off x="3893789" y="-3893789"/>
            <a:ext cx="4419662" cy="12207240"/>
          </a:xfrm>
          <a:prstGeom prst="rect">
            <a:avLst/>
          </a:prstGeom>
          <a:gradFill>
            <a:gsLst>
              <a:gs pos="76000">
                <a:srgbClr val="FFFFFF">
                  <a:alpha val="86000"/>
                </a:srgbClr>
              </a:gs>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Slide Number Placeholder 6"/>
          <p:cNvSpPr>
            <a:spLocks noGrp="1"/>
          </p:cNvSpPr>
          <p:nvPr>
            <p:ph type="sldNum" sz="quarter" idx="4294967295"/>
          </p:nvPr>
        </p:nvSpPr>
        <p:spPr>
          <a:xfrm>
            <a:off x="11122925" y="6422856"/>
            <a:ext cx="482267" cy="365125"/>
          </a:xfrm>
        </p:spPr>
        <p:txBody>
          <a:bodyPr/>
          <a:lstStyle/>
          <a:p>
            <a:fld id="{966E150A-D23A-419D-BACC-3F2CA0633B62}" type="slidenum">
              <a:rPr lang="en-US" smtClean="0"/>
              <a:pPr/>
              <a:t>16</a:t>
            </a:fld>
            <a:endParaRPr lang="en-US" dirty="0"/>
          </a:p>
        </p:txBody>
      </p:sp>
      <p:sp>
        <p:nvSpPr>
          <p:cNvPr id="6" name="TextBox 5">
            <a:extLst>
              <a:ext uri="{FF2B5EF4-FFF2-40B4-BE49-F238E27FC236}">
                <a16:creationId xmlns:a16="http://schemas.microsoft.com/office/drawing/2014/main" id="{78F3C456-F413-0079-ED5E-D372923605C0}"/>
              </a:ext>
            </a:extLst>
          </p:cNvPr>
          <p:cNvSpPr txBox="1"/>
          <p:nvPr/>
        </p:nvSpPr>
        <p:spPr>
          <a:xfrm>
            <a:off x="3429401" y="4999673"/>
            <a:ext cx="5256996" cy="415498"/>
          </a:xfrm>
          <a:prstGeom prst="rect">
            <a:avLst/>
          </a:prstGeom>
          <a:noFill/>
        </p:spPr>
        <p:txBody>
          <a:bodyPr wrap="square">
            <a:spAutoFit/>
          </a:bodyPr>
          <a:lstStyle>
            <a:defPPr>
              <a:defRPr lang="en-LK"/>
            </a:defPPr>
            <a:lvl1pPr>
              <a:defRPr sz="2400">
                <a:solidFill>
                  <a:schemeClr val="accent4"/>
                </a:solidFill>
                <a:latin typeface="Red Hat Display Medium" panose="02010303040201060303" pitchFamily="2" charset="0"/>
                <a:ea typeface="Red Hat Display Medium" panose="02010303040201060303" pitchFamily="2" charset="0"/>
                <a:cs typeface="Red Hat Display Medium" panose="02010303040201060303" pitchFamily="2" charset="0"/>
              </a:defRPr>
            </a:lvl1pPr>
          </a:lstStyle>
          <a:p>
            <a:pPr algn="ctr" defTabSz="685800"/>
            <a:r>
              <a:rPr lang="en-US" sz="2100" dirty="0">
                <a:solidFill>
                  <a:srgbClr val="343434"/>
                </a:solidFill>
                <a:latin typeface="Arial" panose="020B0604020202020204" pitchFamily="34" charset="0"/>
                <a:cs typeface="Arial" panose="020B0604020202020204" pitchFamily="34" charset="0"/>
              </a:rPr>
              <a:t>What Medicare Recipients Need to Know</a:t>
            </a:r>
          </a:p>
        </p:txBody>
      </p:sp>
      <p:sp>
        <p:nvSpPr>
          <p:cNvPr id="8" name="TextBox 7">
            <a:extLst>
              <a:ext uri="{FF2B5EF4-FFF2-40B4-BE49-F238E27FC236}">
                <a16:creationId xmlns:a16="http://schemas.microsoft.com/office/drawing/2014/main" id="{A331AF72-52F0-5811-70EB-7D13004083A2}"/>
              </a:ext>
            </a:extLst>
          </p:cNvPr>
          <p:cNvSpPr txBox="1"/>
          <p:nvPr/>
        </p:nvSpPr>
        <p:spPr>
          <a:xfrm>
            <a:off x="3366617" y="3124200"/>
            <a:ext cx="5382565" cy="1477328"/>
          </a:xfrm>
          <a:prstGeom prst="rect">
            <a:avLst/>
          </a:prstGeom>
          <a:noFill/>
        </p:spPr>
        <p:txBody>
          <a:bodyPr wrap="square">
            <a:spAutoFit/>
          </a:bodyPr>
          <a:lstStyle>
            <a:defPPr>
              <a:defRPr lang="en-LK"/>
            </a:defPPr>
            <a:lvl1pPr>
              <a:defRPr sz="5400">
                <a:effectLst/>
                <a:latin typeface="Red Hat Display Medium" panose="02010303040201060303" pitchFamily="2" charset="0"/>
                <a:ea typeface="Red Hat Display Medium" panose="02010303040201060303" pitchFamily="2" charset="0"/>
                <a:cs typeface="Red Hat Display Medium" panose="02010303040201060303" pitchFamily="2" charset="0"/>
              </a:defRPr>
            </a:lvl1pPr>
          </a:lstStyle>
          <a:p>
            <a:pPr algn="ctr" defTabSz="685800"/>
            <a:r>
              <a:rPr lang="en-US" sz="4500" dirty="0">
                <a:solidFill>
                  <a:prstClr val="black"/>
                </a:solidFill>
                <a:latin typeface="Arial" panose="020B0604020202020204" pitchFamily="34" charset="0"/>
                <a:cs typeface="Arial" panose="020B0604020202020204" pitchFamily="34" charset="0"/>
              </a:rPr>
              <a:t>Changes to Drug Plans in 2025</a:t>
            </a:r>
            <a:endParaRPr lang="en-GB" sz="4500" dirty="0">
              <a:solidFill>
                <a:prstClr val="black"/>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4038600" y="4800600"/>
            <a:ext cx="4038600" cy="0"/>
          </a:xfrm>
          <a:prstGeom prst="line">
            <a:avLst/>
          </a:prstGeom>
          <a:ln w="38100">
            <a:solidFill>
              <a:srgbClr val="0082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492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val="0"/>
              </a:ext>
            </a:extLst>
          </a:blip>
          <a:srcRect l="10370" r="45229"/>
          <a:stretch/>
        </p:blipFill>
        <p:spPr>
          <a:xfrm>
            <a:off x="7620000" y="0"/>
            <a:ext cx="4567518" cy="6858000"/>
          </a:xfrm>
          <a:prstGeom prst="rect">
            <a:avLst/>
          </a:prstGeom>
        </p:spPr>
      </p:pic>
      <p:sp>
        <p:nvSpPr>
          <p:cNvPr id="5" name="Rectangle 4"/>
          <p:cNvSpPr/>
          <p:nvPr/>
        </p:nvSpPr>
        <p:spPr>
          <a:xfrm rot="10800000">
            <a:off x="7620000" y="-7833"/>
            <a:ext cx="45720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2"/>
          <p:cNvSpPr txBox="1">
            <a:spLocks/>
          </p:cNvSpPr>
          <p:nvPr/>
        </p:nvSpPr>
        <p:spPr>
          <a:xfrm>
            <a:off x="723169" y="1600200"/>
            <a:ext cx="7506431" cy="4351339"/>
          </a:xfrm>
          <a:prstGeom prst="rect">
            <a:avLst/>
          </a:prstGeom>
        </p:spPr>
        <p:txBody>
          <a:bodyPr>
            <a:normAutofit fontScale="850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1D285C"/>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1D285C"/>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2">
                    <a:lumMod val="25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20000"/>
              </a:lnSpc>
            </a:pPr>
            <a:r>
              <a:rPr lang="en-US" sz="2800" dirty="0">
                <a:solidFill>
                  <a:srgbClr val="111111"/>
                </a:solidFill>
              </a:rPr>
              <a:t>A newly defined standard Part D benefit design consisting of three phases: annual deductible, initial coverage, and catastrophic coverage</a:t>
            </a:r>
          </a:p>
          <a:p>
            <a:pPr>
              <a:lnSpc>
                <a:spcPct val="120000"/>
              </a:lnSpc>
            </a:pPr>
            <a:r>
              <a:rPr lang="en-US" sz="2800" dirty="0">
                <a:solidFill>
                  <a:srgbClr val="111111"/>
                </a:solidFill>
              </a:rPr>
              <a:t>The sunset of the Coverage Gap </a:t>
            </a:r>
          </a:p>
          <a:p>
            <a:pPr>
              <a:lnSpc>
                <a:spcPct val="120000"/>
              </a:lnSpc>
            </a:pPr>
            <a:r>
              <a:rPr lang="en-US" sz="2800" dirty="0">
                <a:solidFill>
                  <a:srgbClr val="111111"/>
                </a:solidFill>
              </a:rPr>
              <a:t>A lower annual out-of-pocket (OOP) threshold of $2,100</a:t>
            </a:r>
          </a:p>
          <a:p>
            <a:pPr>
              <a:lnSpc>
                <a:spcPct val="120000"/>
              </a:lnSpc>
            </a:pPr>
            <a:r>
              <a:rPr lang="en-US" sz="2800" dirty="0">
                <a:solidFill>
                  <a:srgbClr val="111111"/>
                </a:solidFill>
              </a:rPr>
              <a:t>Gives CMS the ability to negotiate pricing with drug manufacturers – starting with 10 drugs in 2026 </a:t>
            </a:r>
          </a:p>
          <a:p>
            <a:pPr>
              <a:lnSpc>
                <a:spcPct val="120000"/>
              </a:lnSpc>
            </a:pPr>
            <a:r>
              <a:rPr lang="en-US" sz="2800" dirty="0">
                <a:solidFill>
                  <a:srgbClr val="111111"/>
                </a:solidFill>
              </a:rPr>
              <a:t>Capped cost of insulin at $35 per month</a:t>
            </a:r>
          </a:p>
          <a:p>
            <a:endParaRPr lang="en-US" dirty="0"/>
          </a:p>
        </p:txBody>
      </p:sp>
      <p:sp>
        <p:nvSpPr>
          <p:cNvPr id="3" name="TextBox 2"/>
          <p:cNvSpPr txBox="1"/>
          <p:nvPr/>
        </p:nvSpPr>
        <p:spPr>
          <a:xfrm>
            <a:off x="723169" y="645240"/>
            <a:ext cx="5169685"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Changes to Medicare Part D</a:t>
            </a:r>
          </a:p>
        </p:txBody>
      </p:sp>
    </p:spTree>
    <p:extLst>
      <p:ext uri="{BB962C8B-B14F-4D97-AF65-F5344CB8AC3E}">
        <p14:creationId xmlns:p14="http://schemas.microsoft.com/office/powerpoint/2010/main" val="3664008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www.kff.org/wp-content/uploads/2022/09/10009-Figure-2.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1600" y="381000"/>
            <a:ext cx="9176498" cy="554809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578349" y="6248400"/>
            <a:ext cx="8763000" cy="276999"/>
          </a:xfrm>
          <a:prstGeom prst="rect">
            <a:avLst/>
          </a:prstGeom>
          <a:noFill/>
        </p:spPr>
        <p:txBody>
          <a:bodyPr wrap="square" rtlCol="0">
            <a:spAutoFit/>
          </a:bodyPr>
          <a:lstStyle/>
          <a:p>
            <a:pPr defTabSz="685800"/>
            <a:r>
              <a:rPr lang="en-US" sz="1200" dirty="0">
                <a:solidFill>
                  <a:prstClr val="black"/>
                </a:solidFill>
                <a:latin typeface="Arial" panose="020B0604020202020204" pitchFamily="34" charset="0"/>
                <a:cs typeface="Arial" panose="020B0604020202020204" pitchFamily="34" charset="0"/>
              </a:rPr>
              <a:t>Source: </a:t>
            </a:r>
            <a:r>
              <a:rPr lang="en-US" sz="1200" dirty="0">
                <a:solidFill>
                  <a:prstClr val="black"/>
                </a:solidFill>
                <a:latin typeface="Arial" panose="020B0604020202020204" pitchFamily="34" charset="0"/>
                <a:cs typeface="Arial" panose="020B0604020202020204" pitchFamily="34" charset="0"/>
                <a:hlinkClick r:id="rId4"/>
              </a:rPr>
              <a:t>https://www.kff.org/medicare/issue-brief/explaining-the-prescription-drug-provisions-in-the-inflation-reduction-act/</a:t>
            </a:r>
            <a:r>
              <a:rPr lang="en-US" sz="1200"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7317746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2E3614-ADE6-2840-DFD9-F65A1B35150D}"/>
              </a:ext>
            </a:extLst>
          </p:cNvPr>
          <p:cNvPicPr>
            <a:picLocks noChangeAspect="1"/>
          </p:cNvPicPr>
          <p:nvPr/>
        </p:nvPicPr>
        <p:blipFill rotWithShape="1">
          <a:blip r:embed="rId3">
            <a:duotone>
              <a:prstClr val="black"/>
              <a:schemeClr val="accent4">
                <a:tint val="45000"/>
                <a:satMod val="400000"/>
              </a:schemeClr>
            </a:duotone>
          </a:blip>
          <a:srcRect l="8199" r="55171"/>
          <a:stretch/>
        </p:blipFill>
        <p:spPr>
          <a:xfrm>
            <a:off x="0" y="-7831"/>
            <a:ext cx="2514600" cy="6865000"/>
          </a:xfrm>
          <a:prstGeom prst="rect">
            <a:avLst/>
          </a:prstGeom>
        </p:spPr>
      </p:pic>
      <p:sp>
        <p:nvSpPr>
          <p:cNvPr id="5" name="Rectangle 4">
            <a:extLst>
              <a:ext uri="{FF2B5EF4-FFF2-40B4-BE49-F238E27FC236}">
                <a16:creationId xmlns:a16="http://schemas.microsoft.com/office/drawing/2014/main" id="{8D316A6F-C724-9144-8DB2-811033AAECE2}"/>
              </a:ext>
            </a:extLst>
          </p:cNvPr>
          <p:cNvSpPr/>
          <p:nvPr/>
        </p:nvSpPr>
        <p:spPr>
          <a:xfrm>
            <a:off x="0" y="-7831"/>
            <a:ext cx="2545773" cy="6865833"/>
          </a:xfrm>
          <a:prstGeom prst="rect">
            <a:avLst/>
          </a:prstGeom>
          <a:solidFill>
            <a:srgbClr val="0082CC">
              <a:alpha val="9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sp>
        <p:nvSpPr>
          <p:cNvPr id="6" name="TextBox 5">
            <a:extLst>
              <a:ext uri="{FF2B5EF4-FFF2-40B4-BE49-F238E27FC236}">
                <a16:creationId xmlns:a16="http://schemas.microsoft.com/office/drawing/2014/main" id="{1A1493CD-220F-3C4F-C323-E69C6043C17D}"/>
              </a:ext>
            </a:extLst>
          </p:cNvPr>
          <p:cNvSpPr txBox="1"/>
          <p:nvPr/>
        </p:nvSpPr>
        <p:spPr>
          <a:xfrm>
            <a:off x="3124200" y="909109"/>
            <a:ext cx="6696090" cy="584775"/>
          </a:xfrm>
          <a:prstGeom prst="rect">
            <a:avLst/>
          </a:prstGeom>
          <a:noFill/>
        </p:spPr>
        <p:txBody>
          <a:bodyPr wrap="square" rtlCol="0">
            <a:spAutoFit/>
          </a:bodyPr>
          <a:lstStyle>
            <a:defPPr>
              <a:defRPr lang="en-LK"/>
            </a:defPPr>
            <a:lvl1pPr>
              <a:defRPr sz="3000">
                <a:latin typeface="Red Hat Display Medium" panose="02010303040201060303" pitchFamily="2" charset="0"/>
                <a:ea typeface="Red Hat Display Medium" panose="02010303040201060303" pitchFamily="2" charset="0"/>
                <a:cs typeface="Red Hat Display Medium" panose="02010303040201060303" pitchFamily="2" charset="0"/>
              </a:defRPr>
            </a:lvl1pPr>
          </a:lstStyle>
          <a:p>
            <a:pPr defTabSz="685800"/>
            <a:r>
              <a:rPr lang="en-US" sz="3200" dirty="0">
                <a:solidFill>
                  <a:srgbClr val="343434"/>
                </a:solidFill>
                <a:latin typeface="Arial" panose="020B0604020202020204" pitchFamily="34" charset="0"/>
                <a:cs typeface="Arial" panose="020B0604020202020204" pitchFamily="34" charset="0"/>
              </a:rPr>
              <a:t>Timeline of </a:t>
            </a:r>
            <a:r>
              <a:rPr lang="en-US" sz="3200" dirty="0">
                <a:solidFill>
                  <a:srgbClr val="0082CC"/>
                </a:solidFill>
                <a:latin typeface="Arial" panose="020B0604020202020204" pitchFamily="34" charset="0"/>
                <a:cs typeface="Arial" panose="020B0604020202020204" pitchFamily="34" charset="0"/>
              </a:rPr>
              <a:t>Cost Shifting</a:t>
            </a:r>
          </a:p>
        </p:txBody>
      </p:sp>
      <p:cxnSp>
        <p:nvCxnSpPr>
          <p:cNvPr id="8" name="Straight Connector 7">
            <a:extLst>
              <a:ext uri="{FF2B5EF4-FFF2-40B4-BE49-F238E27FC236}">
                <a16:creationId xmlns:a16="http://schemas.microsoft.com/office/drawing/2014/main" id="{DAA60AF9-939C-E601-9629-27061522B52A}"/>
              </a:ext>
            </a:extLst>
          </p:cNvPr>
          <p:cNvCxnSpPr>
            <a:cxnSpLocks/>
            <a:endCxn id="24" idx="6"/>
          </p:cNvCxnSpPr>
          <p:nvPr/>
        </p:nvCxnSpPr>
        <p:spPr>
          <a:xfrm>
            <a:off x="643545" y="0"/>
            <a:ext cx="0" cy="5030711"/>
          </a:xfrm>
          <a:prstGeom prst="line">
            <a:avLst/>
          </a:prstGeom>
          <a:ln w="6350">
            <a:solidFill>
              <a:schemeClr val="bg1"/>
            </a:solidFill>
            <a:prstDash val="lgDash"/>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BA57BD06-0329-A679-5A0D-AE544CAAEA35}"/>
              </a:ext>
            </a:extLst>
          </p:cNvPr>
          <p:cNvGrpSpPr/>
          <p:nvPr/>
        </p:nvGrpSpPr>
        <p:grpSpPr>
          <a:xfrm rot="5400000">
            <a:off x="562179" y="2019773"/>
            <a:ext cx="162732" cy="162732"/>
            <a:chOff x="-1890793" y="-495946"/>
            <a:chExt cx="712922" cy="712922"/>
          </a:xfrm>
        </p:grpSpPr>
        <p:sp>
          <p:nvSpPr>
            <p:cNvPr id="12" name="Oval 11">
              <a:extLst>
                <a:ext uri="{FF2B5EF4-FFF2-40B4-BE49-F238E27FC236}">
                  <a16:creationId xmlns:a16="http://schemas.microsoft.com/office/drawing/2014/main" id="{20656CD4-2156-637E-3932-8DB8E987E693}"/>
                </a:ext>
              </a:extLst>
            </p:cNvPr>
            <p:cNvSpPr/>
            <p:nvPr userDrawn="1"/>
          </p:nvSpPr>
          <p:spPr>
            <a:xfrm>
              <a:off x="-1890793" y="-495946"/>
              <a:ext cx="712922" cy="712922"/>
            </a:xfrm>
            <a:prstGeom prst="ellipse">
              <a:avLst/>
            </a:prstGeom>
            <a:solidFill>
              <a:schemeClr val="bg1">
                <a:alpha val="372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sp>
          <p:nvSpPr>
            <p:cNvPr id="13" name="Oval 12">
              <a:extLst>
                <a:ext uri="{FF2B5EF4-FFF2-40B4-BE49-F238E27FC236}">
                  <a16:creationId xmlns:a16="http://schemas.microsoft.com/office/drawing/2014/main" id="{7872E472-601F-43B0-FA26-2A3503C1D045}"/>
                </a:ext>
              </a:extLst>
            </p:cNvPr>
            <p:cNvSpPr/>
            <p:nvPr userDrawn="1"/>
          </p:nvSpPr>
          <p:spPr>
            <a:xfrm>
              <a:off x="-1708164" y="-313317"/>
              <a:ext cx="347664" cy="3476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grpSp>
      <p:sp>
        <p:nvSpPr>
          <p:cNvPr id="14" name="TextBox 13">
            <a:extLst>
              <a:ext uri="{FF2B5EF4-FFF2-40B4-BE49-F238E27FC236}">
                <a16:creationId xmlns:a16="http://schemas.microsoft.com/office/drawing/2014/main" id="{0A844FC6-AC34-6A88-04EA-D33FC1BF5BAB}"/>
              </a:ext>
            </a:extLst>
          </p:cNvPr>
          <p:cNvSpPr txBox="1"/>
          <p:nvPr/>
        </p:nvSpPr>
        <p:spPr>
          <a:xfrm>
            <a:off x="931848" y="1789516"/>
            <a:ext cx="1802261" cy="584775"/>
          </a:xfrm>
          <a:prstGeom prst="rect">
            <a:avLst/>
          </a:prstGeom>
          <a:noFill/>
        </p:spPr>
        <p:txBody>
          <a:bodyPr wrap="square" rtlCol="0">
            <a:spAutoFit/>
          </a:bodyPr>
          <a:lstStyle>
            <a:defPPr>
              <a:defRPr lang="en-LK"/>
            </a:defPPr>
            <a:lvl1pPr>
              <a:defRPr sz="3200">
                <a:latin typeface="Red Hat Display Medium" panose="02010303040201060303" pitchFamily="2" charset="0"/>
                <a:ea typeface="Red Hat Display Medium" panose="02010303040201060303" pitchFamily="2" charset="0"/>
                <a:cs typeface="Red Hat Display Medium" panose="02010303040201060303" pitchFamily="2" charset="0"/>
              </a:defRPr>
            </a:lvl1pPr>
          </a:lstStyle>
          <a:p>
            <a:pPr defTabSz="685800"/>
            <a:r>
              <a:rPr lang="en-US" dirty="0">
                <a:solidFill>
                  <a:prstClr val="white"/>
                </a:solidFill>
                <a:latin typeface="Arial" panose="020B0604020202020204" pitchFamily="34" charset="0"/>
                <a:cs typeface="Arial" panose="020B0604020202020204" pitchFamily="34" charset="0"/>
              </a:rPr>
              <a:t>2023</a:t>
            </a:r>
          </a:p>
        </p:txBody>
      </p:sp>
      <p:sp>
        <p:nvSpPr>
          <p:cNvPr id="15" name="TextBox 14">
            <a:extLst>
              <a:ext uri="{FF2B5EF4-FFF2-40B4-BE49-F238E27FC236}">
                <a16:creationId xmlns:a16="http://schemas.microsoft.com/office/drawing/2014/main" id="{DB1285B4-C0B4-C752-62E4-77CDE23FC706}"/>
              </a:ext>
            </a:extLst>
          </p:cNvPr>
          <p:cNvSpPr txBox="1"/>
          <p:nvPr/>
        </p:nvSpPr>
        <p:spPr>
          <a:xfrm>
            <a:off x="3124202" y="1642315"/>
            <a:ext cx="8153398" cy="1815882"/>
          </a:xfrm>
          <a:prstGeom prst="rect">
            <a:avLst/>
          </a:prstGeom>
          <a:noFill/>
        </p:spPr>
        <p:txBody>
          <a:bodyPr wrap="square">
            <a:spAutoFit/>
          </a:bodyPr>
          <a:lstStyle>
            <a:defPPr>
              <a:defRPr lang="en-LK"/>
            </a:defPPr>
            <a:lvl1pPr marR="0">
              <a:spcBef>
                <a:spcPts val="0"/>
              </a:spcBef>
              <a:spcAft>
                <a:spcPts val="0"/>
              </a:spcAft>
              <a:defRPr sz="1500" b="1">
                <a:effectLst/>
                <a:latin typeface="Red Hat Display Light" panose="02010303040201060303" pitchFamily="2" charset="0"/>
                <a:ea typeface="Red Hat Display Light" panose="02010303040201060303" pitchFamily="2" charset="0"/>
                <a:cs typeface="Red Hat Display Light" panose="02010303040201060303" pitchFamily="2" charset="0"/>
              </a:defRPr>
            </a:lvl1pPr>
          </a:lstStyle>
          <a:p>
            <a:pPr defTabSz="685800"/>
            <a:r>
              <a:rPr lang="en-US" sz="1600" dirty="0">
                <a:solidFill>
                  <a:srgbClr val="343434"/>
                </a:solidFill>
                <a:latin typeface="Arial" panose="020B0604020202020204" pitchFamily="34" charset="0"/>
                <a:ea typeface="Red Hat Display Medium" panose="02010303040201060303" pitchFamily="2" charset="0"/>
                <a:cs typeface="Arial" panose="020B0604020202020204" pitchFamily="34" charset="0"/>
              </a:rPr>
              <a:t>Part D Vaccine Coverage Expanded</a:t>
            </a:r>
          </a:p>
          <a:p>
            <a:pPr defTabSz="685800"/>
            <a:r>
              <a:rPr lang="en-US" sz="1600" b="0" dirty="0">
                <a:solidFill>
                  <a:srgbClr val="343434"/>
                </a:solidFill>
                <a:latin typeface="Arial" panose="020B0604020202020204" pitchFamily="34" charset="0"/>
                <a:cs typeface="Arial" panose="020B0604020202020204" pitchFamily="34" charset="0"/>
              </a:rPr>
              <a:t>No deductible or cost sharing may be charged for adult vaccines recommended by the Advisory Committee on Immunization Practices (ACIP)</a:t>
            </a:r>
          </a:p>
          <a:p>
            <a:pPr defTabSz="685800"/>
            <a:r>
              <a:rPr lang="en-US" sz="1600" dirty="0">
                <a:solidFill>
                  <a:srgbClr val="343434"/>
                </a:solidFill>
                <a:latin typeface="Arial" panose="020B0604020202020204" pitchFamily="34" charset="0"/>
                <a:cs typeface="Arial" panose="020B0604020202020204" pitchFamily="34" charset="0"/>
              </a:rPr>
              <a:t> </a:t>
            </a:r>
          </a:p>
          <a:p>
            <a:pPr defTabSz="685800"/>
            <a:r>
              <a:rPr lang="en-US" sz="1600" dirty="0">
                <a:solidFill>
                  <a:srgbClr val="343434"/>
                </a:solidFill>
                <a:latin typeface="Arial" panose="020B0604020202020204" pitchFamily="34" charset="0"/>
                <a:ea typeface="Red Hat Display Medium" panose="02010303040201060303" pitchFamily="2" charset="0"/>
                <a:cs typeface="Arial" panose="020B0604020202020204" pitchFamily="34" charset="0"/>
              </a:rPr>
              <a:t>Insulin Savings Program</a:t>
            </a:r>
          </a:p>
          <a:p>
            <a:pPr defTabSz="685800"/>
            <a:r>
              <a:rPr lang="en-US" sz="1600" b="0" dirty="0">
                <a:solidFill>
                  <a:srgbClr val="343434"/>
                </a:solidFill>
                <a:latin typeface="Arial" panose="020B0604020202020204" pitchFamily="34" charset="0"/>
                <a:cs typeface="Arial" panose="020B0604020202020204" pitchFamily="34" charset="0"/>
              </a:rPr>
              <a:t>Out of pocket costs for insulin must be capped at $35.00 per month’s supply of a covered insulin product</a:t>
            </a:r>
          </a:p>
        </p:txBody>
      </p:sp>
      <p:sp>
        <p:nvSpPr>
          <p:cNvPr id="16" name="TextBox 15">
            <a:extLst>
              <a:ext uri="{FF2B5EF4-FFF2-40B4-BE49-F238E27FC236}">
                <a16:creationId xmlns:a16="http://schemas.microsoft.com/office/drawing/2014/main" id="{608272C0-6B11-FD2D-A6C8-4B3282EB775E}"/>
              </a:ext>
            </a:extLst>
          </p:cNvPr>
          <p:cNvSpPr txBox="1"/>
          <p:nvPr/>
        </p:nvSpPr>
        <p:spPr>
          <a:xfrm>
            <a:off x="3124200" y="3997816"/>
            <a:ext cx="7776363" cy="584775"/>
          </a:xfrm>
          <a:prstGeom prst="rect">
            <a:avLst/>
          </a:prstGeom>
          <a:noFill/>
        </p:spPr>
        <p:txBody>
          <a:bodyPr wrap="square">
            <a:spAutoFit/>
          </a:bodyPr>
          <a:lstStyle>
            <a:defPPr>
              <a:defRPr lang="en-LK"/>
            </a:defPPr>
            <a:lvl1pPr marR="0">
              <a:spcBef>
                <a:spcPts val="0"/>
              </a:spcBef>
              <a:spcAft>
                <a:spcPts val="0"/>
              </a:spcAft>
              <a:defRPr sz="1400" b="1">
                <a:effectLst/>
                <a:latin typeface="Red Hat Display Light" panose="02010303040201060303" pitchFamily="2" charset="0"/>
                <a:ea typeface="Red Hat Display Light" panose="02010303040201060303" pitchFamily="2" charset="0"/>
                <a:cs typeface="Red Hat Display Light" panose="02010303040201060303" pitchFamily="2" charset="0"/>
              </a:defRPr>
            </a:lvl1pPr>
          </a:lstStyle>
          <a:p>
            <a:pPr defTabSz="685800"/>
            <a:r>
              <a:rPr lang="en-US" sz="1600" b="0" dirty="0">
                <a:solidFill>
                  <a:srgbClr val="343434"/>
                </a:solidFill>
                <a:latin typeface="Arial" panose="020B0604020202020204" pitchFamily="34" charset="0"/>
                <a:cs typeface="Arial" panose="020B0604020202020204" pitchFamily="34" charset="0"/>
              </a:rPr>
              <a:t>Once enrollee hits catastrophic the cost share for the remainder of the year is $0 with the plan picking up the 5% previously paid by the enrollee</a:t>
            </a:r>
          </a:p>
        </p:txBody>
      </p:sp>
      <p:sp>
        <p:nvSpPr>
          <p:cNvPr id="17" name="TextBox 16">
            <a:extLst>
              <a:ext uri="{FF2B5EF4-FFF2-40B4-BE49-F238E27FC236}">
                <a16:creationId xmlns:a16="http://schemas.microsoft.com/office/drawing/2014/main" id="{54A595BB-9189-24C3-A43E-563EB9AF8DFE}"/>
              </a:ext>
            </a:extLst>
          </p:cNvPr>
          <p:cNvSpPr txBox="1"/>
          <p:nvPr/>
        </p:nvSpPr>
        <p:spPr>
          <a:xfrm>
            <a:off x="3124201" y="4943609"/>
            <a:ext cx="7391399" cy="1010533"/>
          </a:xfrm>
          <a:prstGeom prst="rect">
            <a:avLst/>
          </a:prstGeom>
          <a:noFill/>
        </p:spPr>
        <p:txBody>
          <a:bodyPr wrap="square">
            <a:spAutoFit/>
          </a:bodyPr>
          <a:lstStyle>
            <a:defPPr>
              <a:defRPr lang="en-LK"/>
            </a:defPPr>
            <a:lvl1pPr marR="0">
              <a:spcBef>
                <a:spcPts val="0"/>
              </a:spcBef>
              <a:spcAft>
                <a:spcPts val="0"/>
              </a:spcAft>
              <a:defRPr sz="1400" b="1">
                <a:effectLst/>
                <a:latin typeface="Red Hat Display Light" panose="02010303040201060303" pitchFamily="2" charset="0"/>
                <a:ea typeface="Red Hat Display Light" panose="02010303040201060303" pitchFamily="2" charset="0"/>
                <a:cs typeface="Red Hat Display Light" panose="02010303040201060303" pitchFamily="2" charset="0"/>
              </a:defRPr>
            </a:lvl1pPr>
          </a:lstStyle>
          <a:p>
            <a:pPr defTabSz="685800">
              <a:spcBef>
                <a:spcPts val="1350"/>
              </a:spcBef>
            </a:pPr>
            <a:r>
              <a:rPr lang="en-US" sz="1600" b="0" dirty="0">
                <a:solidFill>
                  <a:srgbClr val="343434"/>
                </a:solidFill>
                <a:latin typeface="Arial" panose="020B0604020202020204" pitchFamily="34" charset="0"/>
                <a:cs typeface="Arial" panose="020B0604020202020204" pitchFamily="34" charset="0"/>
              </a:rPr>
              <a:t>Setting a $2,000 annual out of pocket maximum (lowering catastrophic from $8,000 to $2,000)</a:t>
            </a:r>
          </a:p>
          <a:p>
            <a:pPr defTabSz="685800">
              <a:spcBef>
                <a:spcPts val="1350"/>
              </a:spcBef>
            </a:pPr>
            <a:r>
              <a:rPr lang="en-US" sz="1600" b="0" dirty="0">
                <a:solidFill>
                  <a:srgbClr val="343434"/>
                </a:solidFill>
                <a:latin typeface="Arial" panose="020B0604020202020204" pitchFamily="34" charset="0"/>
                <a:cs typeface="Arial" panose="020B0604020202020204" pitchFamily="34" charset="0"/>
              </a:rPr>
              <a:t>Elimination of the coverage gap (Donut Hole)</a:t>
            </a:r>
          </a:p>
        </p:txBody>
      </p:sp>
      <p:sp>
        <p:nvSpPr>
          <p:cNvPr id="18" name="TextBox 17">
            <a:extLst>
              <a:ext uri="{FF2B5EF4-FFF2-40B4-BE49-F238E27FC236}">
                <a16:creationId xmlns:a16="http://schemas.microsoft.com/office/drawing/2014/main" id="{652E1318-96EF-A1F7-2C89-203A8DE5EB52}"/>
              </a:ext>
            </a:extLst>
          </p:cNvPr>
          <p:cNvSpPr txBox="1"/>
          <p:nvPr/>
        </p:nvSpPr>
        <p:spPr>
          <a:xfrm>
            <a:off x="931848" y="3424669"/>
            <a:ext cx="1802261" cy="584775"/>
          </a:xfrm>
          <a:prstGeom prst="rect">
            <a:avLst/>
          </a:prstGeom>
          <a:noFill/>
        </p:spPr>
        <p:txBody>
          <a:bodyPr wrap="square" rtlCol="0">
            <a:spAutoFit/>
          </a:bodyPr>
          <a:lstStyle>
            <a:defPPr>
              <a:defRPr lang="en-LK"/>
            </a:defPPr>
            <a:lvl1pPr>
              <a:defRPr sz="3200">
                <a:latin typeface="Red Hat Display Medium" panose="02010303040201060303" pitchFamily="2" charset="0"/>
                <a:ea typeface="Red Hat Display Medium" panose="02010303040201060303" pitchFamily="2" charset="0"/>
                <a:cs typeface="Red Hat Display Medium" panose="02010303040201060303" pitchFamily="2" charset="0"/>
              </a:defRPr>
            </a:lvl1pPr>
          </a:lstStyle>
          <a:p>
            <a:pPr defTabSz="685800"/>
            <a:r>
              <a:rPr lang="en-US" dirty="0">
                <a:solidFill>
                  <a:prstClr val="white"/>
                </a:solidFill>
                <a:latin typeface="Arial" panose="020B0604020202020204" pitchFamily="34" charset="0"/>
                <a:cs typeface="Arial" panose="020B0604020202020204" pitchFamily="34" charset="0"/>
              </a:rPr>
              <a:t>2024</a:t>
            </a:r>
          </a:p>
        </p:txBody>
      </p:sp>
      <p:sp>
        <p:nvSpPr>
          <p:cNvPr id="19" name="TextBox 18">
            <a:extLst>
              <a:ext uri="{FF2B5EF4-FFF2-40B4-BE49-F238E27FC236}">
                <a16:creationId xmlns:a16="http://schemas.microsoft.com/office/drawing/2014/main" id="{18AF3090-D0DC-FDD6-C3AB-ACD8C5B54834}"/>
              </a:ext>
            </a:extLst>
          </p:cNvPr>
          <p:cNvSpPr txBox="1"/>
          <p:nvPr/>
        </p:nvSpPr>
        <p:spPr>
          <a:xfrm>
            <a:off x="931848" y="4684165"/>
            <a:ext cx="1802261" cy="584775"/>
          </a:xfrm>
          <a:prstGeom prst="rect">
            <a:avLst/>
          </a:prstGeom>
          <a:noFill/>
        </p:spPr>
        <p:txBody>
          <a:bodyPr wrap="square" rtlCol="0">
            <a:spAutoFit/>
          </a:bodyPr>
          <a:lstStyle>
            <a:defPPr>
              <a:defRPr lang="en-LK"/>
            </a:defPPr>
            <a:lvl1pPr>
              <a:defRPr sz="3200">
                <a:latin typeface="Red Hat Display Medium" panose="02010303040201060303" pitchFamily="2" charset="0"/>
                <a:ea typeface="Red Hat Display Medium" panose="02010303040201060303" pitchFamily="2" charset="0"/>
                <a:cs typeface="Red Hat Display Medium" panose="02010303040201060303" pitchFamily="2" charset="0"/>
              </a:defRPr>
            </a:lvl1pPr>
          </a:lstStyle>
          <a:p>
            <a:pPr defTabSz="685800"/>
            <a:r>
              <a:rPr lang="en-US" dirty="0">
                <a:solidFill>
                  <a:prstClr val="white"/>
                </a:solidFill>
                <a:latin typeface="Arial" panose="020B0604020202020204" pitchFamily="34" charset="0"/>
                <a:cs typeface="Arial" panose="020B0604020202020204" pitchFamily="34" charset="0"/>
              </a:rPr>
              <a:t>2025</a:t>
            </a:r>
          </a:p>
        </p:txBody>
      </p:sp>
      <p:grpSp>
        <p:nvGrpSpPr>
          <p:cNvPr id="20" name="Group 19">
            <a:extLst>
              <a:ext uri="{FF2B5EF4-FFF2-40B4-BE49-F238E27FC236}">
                <a16:creationId xmlns:a16="http://schemas.microsoft.com/office/drawing/2014/main" id="{1135B42B-3C8B-5821-685A-5C0889741AD2}"/>
              </a:ext>
            </a:extLst>
          </p:cNvPr>
          <p:cNvGrpSpPr/>
          <p:nvPr/>
        </p:nvGrpSpPr>
        <p:grpSpPr>
          <a:xfrm rot="5400000">
            <a:off x="562179" y="3654926"/>
            <a:ext cx="162732" cy="162732"/>
            <a:chOff x="-1890793" y="-495946"/>
            <a:chExt cx="712922" cy="712922"/>
          </a:xfrm>
        </p:grpSpPr>
        <p:sp>
          <p:nvSpPr>
            <p:cNvPr id="21" name="Oval 20">
              <a:extLst>
                <a:ext uri="{FF2B5EF4-FFF2-40B4-BE49-F238E27FC236}">
                  <a16:creationId xmlns:a16="http://schemas.microsoft.com/office/drawing/2014/main" id="{37684E2B-8A97-1ECA-9F9A-F87FE590B472}"/>
                </a:ext>
              </a:extLst>
            </p:cNvPr>
            <p:cNvSpPr/>
            <p:nvPr userDrawn="1"/>
          </p:nvSpPr>
          <p:spPr>
            <a:xfrm>
              <a:off x="-1890793" y="-495946"/>
              <a:ext cx="712922" cy="712922"/>
            </a:xfrm>
            <a:prstGeom prst="ellipse">
              <a:avLst/>
            </a:prstGeom>
            <a:solidFill>
              <a:schemeClr val="bg1">
                <a:alpha val="372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sp>
          <p:nvSpPr>
            <p:cNvPr id="22" name="Oval 21">
              <a:extLst>
                <a:ext uri="{FF2B5EF4-FFF2-40B4-BE49-F238E27FC236}">
                  <a16:creationId xmlns:a16="http://schemas.microsoft.com/office/drawing/2014/main" id="{ADFC54BC-4B1E-8BC0-A437-D50991AA1D00}"/>
                </a:ext>
              </a:extLst>
            </p:cNvPr>
            <p:cNvSpPr/>
            <p:nvPr userDrawn="1"/>
          </p:nvSpPr>
          <p:spPr>
            <a:xfrm>
              <a:off x="-1708164" y="-313317"/>
              <a:ext cx="347664" cy="3476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grpSp>
      <p:grpSp>
        <p:nvGrpSpPr>
          <p:cNvPr id="23" name="Group 22">
            <a:extLst>
              <a:ext uri="{FF2B5EF4-FFF2-40B4-BE49-F238E27FC236}">
                <a16:creationId xmlns:a16="http://schemas.microsoft.com/office/drawing/2014/main" id="{078EA860-4577-1955-0CE5-B1381A254DF7}"/>
              </a:ext>
            </a:extLst>
          </p:cNvPr>
          <p:cNvGrpSpPr/>
          <p:nvPr/>
        </p:nvGrpSpPr>
        <p:grpSpPr>
          <a:xfrm rot="5400000">
            <a:off x="562179" y="4867979"/>
            <a:ext cx="162732" cy="162732"/>
            <a:chOff x="-1890793" y="-495946"/>
            <a:chExt cx="712922" cy="712922"/>
          </a:xfrm>
        </p:grpSpPr>
        <p:sp>
          <p:nvSpPr>
            <p:cNvPr id="24" name="Oval 23">
              <a:extLst>
                <a:ext uri="{FF2B5EF4-FFF2-40B4-BE49-F238E27FC236}">
                  <a16:creationId xmlns:a16="http://schemas.microsoft.com/office/drawing/2014/main" id="{08C73380-3523-137F-09B7-023D88F77F70}"/>
                </a:ext>
              </a:extLst>
            </p:cNvPr>
            <p:cNvSpPr/>
            <p:nvPr userDrawn="1"/>
          </p:nvSpPr>
          <p:spPr>
            <a:xfrm>
              <a:off x="-1890793" y="-495946"/>
              <a:ext cx="712922" cy="712922"/>
            </a:xfrm>
            <a:prstGeom prst="ellipse">
              <a:avLst/>
            </a:prstGeom>
            <a:solidFill>
              <a:schemeClr val="bg1">
                <a:alpha val="372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sp>
          <p:nvSpPr>
            <p:cNvPr id="25" name="Oval 24">
              <a:extLst>
                <a:ext uri="{FF2B5EF4-FFF2-40B4-BE49-F238E27FC236}">
                  <a16:creationId xmlns:a16="http://schemas.microsoft.com/office/drawing/2014/main" id="{939227C9-6CEA-BAE4-290C-34C62AF4FBCC}"/>
                </a:ext>
              </a:extLst>
            </p:cNvPr>
            <p:cNvSpPr/>
            <p:nvPr userDrawn="1"/>
          </p:nvSpPr>
          <p:spPr>
            <a:xfrm>
              <a:off x="-1708164" y="-313317"/>
              <a:ext cx="347664" cy="3476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Aptos" panose="02110004020202020204"/>
              </a:endParaRPr>
            </a:p>
          </p:txBody>
        </p:sp>
      </p:grpSp>
      <p:cxnSp>
        <p:nvCxnSpPr>
          <p:cNvPr id="26" name="Straight Connector 25">
            <a:extLst>
              <a:ext uri="{FF2B5EF4-FFF2-40B4-BE49-F238E27FC236}">
                <a16:creationId xmlns:a16="http://schemas.microsoft.com/office/drawing/2014/main" id="{B65D2236-63BF-9A2C-574D-B882306DD9D8}"/>
              </a:ext>
            </a:extLst>
          </p:cNvPr>
          <p:cNvCxnSpPr>
            <a:cxnSpLocks/>
          </p:cNvCxnSpPr>
          <p:nvPr/>
        </p:nvCxnSpPr>
        <p:spPr>
          <a:xfrm>
            <a:off x="3144983" y="3731491"/>
            <a:ext cx="4694107" cy="0"/>
          </a:xfrm>
          <a:prstGeom prst="line">
            <a:avLst/>
          </a:prstGeom>
          <a:ln/>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07C26749-F376-73A5-8404-ABFD5220B9AA}"/>
              </a:ext>
            </a:extLst>
          </p:cNvPr>
          <p:cNvCxnSpPr>
            <a:cxnSpLocks/>
          </p:cNvCxnSpPr>
          <p:nvPr/>
        </p:nvCxnSpPr>
        <p:spPr>
          <a:xfrm>
            <a:off x="3144983" y="4874491"/>
            <a:ext cx="4694107" cy="0"/>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8394489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val="0"/>
              </a:ext>
            </a:extLst>
          </a:blip>
          <a:srcRect l="12205" r="48888"/>
          <a:stretch/>
        </p:blipFill>
        <p:spPr>
          <a:xfrm>
            <a:off x="-24967" y="-7831"/>
            <a:ext cx="4002314" cy="6858000"/>
          </a:xfrm>
          <a:prstGeom prst="rect">
            <a:avLst/>
          </a:prstGeom>
        </p:spPr>
      </p:pic>
      <p:sp>
        <p:nvSpPr>
          <p:cNvPr id="3" name="object 3"/>
          <p:cNvSpPr txBox="1"/>
          <p:nvPr/>
        </p:nvSpPr>
        <p:spPr>
          <a:xfrm>
            <a:off x="6071033" y="3124200"/>
            <a:ext cx="3752508" cy="1243289"/>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Initial Enrollment Period</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Special Enrollment Period</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General Enrollment Period</a:t>
            </a:r>
          </a:p>
        </p:txBody>
      </p:sp>
      <p:sp>
        <p:nvSpPr>
          <p:cNvPr id="8" name="TextBox 7"/>
          <p:cNvSpPr txBox="1"/>
          <p:nvPr/>
        </p:nvSpPr>
        <p:spPr>
          <a:xfrm>
            <a:off x="4714030" y="2228089"/>
            <a:ext cx="6466514"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When</a:t>
            </a:r>
            <a:r>
              <a:rPr lang="en-US" sz="3200" dirty="0">
                <a:solidFill>
                  <a:srgbClr val="343434"/>
                </a:solidFill>
                <a:latin typeface="Arial" panose="020B0604020202020204" pitchFamily="34" charset="0"/>
                <a:cs typeface="Arial" panose="020B0604020202020204" pitchFamily="34" charset="0"/>
              </a:rPr>
              <a:t> do you sign up for Medicare?</a:t>
            </a:r>
          </a:p>
        </p:txBody>
      </p:sp>
      <p:sp>
        <p:nvSpPr>
          <p:cNvPr id="2" name="Rectangle 1"/>
          <p:cNvSpPr/>
          <p:nvPr/>
        </p:nvSpPr>
        <p:spPr>
          <a:xfrm>
            <a:off x="-24966" y="-7831"/>
            <a:ext cx="4002314"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4170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www.kff.org/wp-content/uploads/2022/09/10009-Figure-1.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85193" y="304800"/>
            <a:ext cx="8775688" cy="53649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24837" y="5791200"/>
            <a:ext cx="9296400" cy="276999"/>
          </a:xfrm>
          <a:prstGeom prst="rect">
            <a:avLst/>
          </a:prstGeom>
          <a:noFill/>
        </p:spPr>
        <p:txBody>
          <a:bodyPr wrap="square" rtlCol="0">
            <a:spAutoFit/>
          </a:bodyPr>
          <a:lstStyle/>
          <a:p>
            <a:pPr defTabSz="685800"/>
            <a:r>
              <a:rPr lang="en-US" sz="1200" dirty="0">
                <a:solidFill>
                  <a:prstClr val="black"/>
                </a:solidFill>
                <a:latin typeface="Arial" panose="020B0604020202020204" pitchFamily="34" charset="0"/>
                <a:cs typeface="Arial" panose="020B0604020202020204" pitchFamily="34" charset="0"/>
              </a:rPr>
              <a:t>Source: </a:t>
            </a:r>
            <a:r>
              <a:rPr lang="en-US" sz="1200" dirty="0">
                <a:solidFill>
                  <a:prstClr val="black"/>
                </a:solidFill>
                <a:latin typeface="Arial" panose="020B0604020202020204" pitchFamily="34" charset="0"/>
                <a:cs typeface="Arial" panose="020B0604020202020204" pitchFamily="34" charset="0"/>
                <a:hlinkClick r:id="rId4"/>
              </a:rPr>
              <a:t>https://www.kff.org/medicare/issue-brief/explaining-the-prescription-drug-provisions-in-the-inflation-reduction-act/</a:t>
            </a:r>
            <a:r>
              <a:rPr lang="en-US" sz="1200"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059770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F7C719E2-8175-17FB-9AFF-B78CE47203E5}"/>
              </a:ext>
            </a:extLst>
          </p:cNvPr>
          <p:cNvGraphicFramePr/>
          <p:nvPr>
            <p:extLst>
              <p:ext uri="{D42A27DB-BD31-4B8C-83A1-F6EECF244321}">
                <p14:modId xmlns:p14="http://schemas.microsoft.com/office/powerpoint/2010/main" val="3656079106"/>
              </p:ext>
            </p:extLst>
          </p:nvPr>
        </p:nvGraphicFramePr>
        <p:xfrm>
          <a:off x="751855" y="1371600"/>
          <a:ext cx="10363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723168" y="645149"/>
            <a:ext cx="10706831" cy="492443"/>
          </a:xfrm>
          <a:prstGeom prst="rect">
            <a:avLst/>
          </a:prstGeom>
          <a:noFill/>
        </p:spPr>
        <p:txBody>
          <a:bodyPr wrap="squar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New Part D Benefit </a:t>
            </a:r>
            <a:r>
              <a:rPr lang="en-US" sz="3200" dirty="0">
                <a:solidFill>
                  <a:srgbClr val="343434"/>
                </a:solidFill>
                <a:latin typeface="Arial" panose="020B0604020202020204" pitchFamily="34" charset="0"/>
                <a:cs typeface="Arial" panose="020B0604020202020204" pitchFamily="34" charset="0"/>
              </a:rPr>
              <a:t>Increases Cost to Plans</a:t>
            </a:r>
          </a:p>
        </p:txBody>
      </p:sp>
    </p:spTree>
    <p:extLst>
      <p:ext uri="{BB962C8B-B14F-4D97-AF65-F5344CB8AC3E}">
        <p14:creationId xmlns:p14="http://schemas.microsoft.com/office/powerpoint/2010/main" val="2009666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val="0"/>
              </a:ext>
            </a:extLst>
          </a:blip>
          <a:srcRect t="44062" b="5314"/>
          <a:stretch/>
        </p:blipFill>
        <p:spPr>
          <a:xfrm>
            <a:off x="0" y="0"/>
            <a:ext cx="12192000" cy="4114800"/>
          </a:xfrm>
          <a:prstGeom prst="rect">
            <a:avLst/>
          </a:prstGeom>
        </p:spPr>
      </p:pic>
      <p:sp>
        <p:nvSpPr>
          <p:cNvPr id="7" name="Rectangle 6"/>
          <p:cNvSpPr/>
          <p:nvPr/>
        </p:nvSpPr>
        <p:spPr>
          <a:xfrm rot="5400000">
            <a:off x="3870203" y="-4222235"/>
            <a:ext cx="4466834" cy="12207240"/>
          </a:xfrm>
          <a:prstGeom prst="rect">
            <a:avLst/>
          </a:prstGeom>
          <a:gradFill>
            <a:gsLst>
              <a:gs pos="76000">
                <a:srgbClr val="FFFFFF">
                  <a:alpha val="86000"/>
                </a:srgbClr>
              </a:gs>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3" name="Content Placeholder 2"/>
          <p:cNvSpPr txBox="1">
            <a:spLocks/>
          </p:cNvSpPr>
          <p:nvPr/>
        </p:nvSpPr>
        <p:spPr>
          <a:xfrm>
            <a:off x="2342784" y="4114800"/>
            <a:ext cx="7010400" cy="106680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1D285C"/>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1D285C"/>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2">
                    <a:lumMod val="25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66666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600"/>
              </a:spcBef>
              <a:buFont typeface="Arial" panose="020B0604020202020204" pitchFamily="34" charset="0"/>
              <a:buNone/>
            </a:pPr>
            <a:r>
              <a:rPr lang="en-US" sz="2400" dirty="0">
                <a:solidFill>
                  <a:srgbClr val="343434"/>
                </a:solidFill>
              </a:rPr>
              <a:t>The decisions you make can impact your health care coverage for a long time.</a:t>
            </a:r>
          </a:p>
        </p:txBody>
      </p:sp>
      <p:sp>
        <p:nvSpPr>
          <p:cNvPr id="5" name="TextBox 4"/>
          <p:cNvSpPr txBox="1"/>
          <p:nvPr/>
        </p:nvSpPr>
        <p:spPr>
          <a:xfrm>
            <a:off x="1600200" y="3388349"/>
            <a:ext cx="8495568" cy="492443"/>
          </a:xfrm>
          <a:prstGeom prst="rect">
            <a:avLst/>
          </a:prstGeom>
          <a:noFill/>
        </p:spPr>
        <p:txBody>
          <a:bodyPr wrap="square" lIns="0" tIns="0" rIns="0" bIns="0" rtlCol="0" anchor="b">
            <a:spAutoFit/>
          </a:bodyPr>
          <a:lstStyle/>
          <a:p>
            <a:pPr algn="ctr"/>
            <a:r>
              <a:rPr lang="en-US" sz="3200" dirty="0">
                <a:solidFill>
                  <a:srgbClr val="343434"/>
                </a:solidFill>
                <a:latin typeface="Arial" panose="020B0604020202020204" pitchFamily="34" charset="0"/>
                <a:cs typeface="Arial" panose="020B0604020202020204" pitchFamily="34" charset="0"/>
              </a:rPr>
              <a:t>Have </a:t>
            </a:r>
            <a:r>
              <a:rPr lang="en-US" sz="3200" dirty="0">
                <a:solidFill>
                  <a:srgbClr val="0082CC"/>
                </a:solidFill>
                <a:latin typeface="Arial" panose="020B0604020202020204" pitchFamily="34" charset="0"/>
                <a:cs typeface="Arial" panose="020B0604020202020204" pitchFamily="34" charset="0"/>
              </a:rPr>
              <a:t>questions</a:t>
            </a:r>
            <a:r>
              <a:rPr lang="en-US" sz="3200" dirty="0">
                <a:solidFill>
                  <a:srgbClr val="343434"/>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20439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5000" y="2039199"/>
            <a:ext cx="3738203" cy="461665"/>
          </a:xfrm>
          <a:prstGeom prst="rect">
            <a:avLst/>
          </a:prstGeom>
          <a:noFill/>
        </p:spPr>
        <p:txBody>
          <a:bodyPr wrap="none" lIns="0" tIns="0" rIns="0" bIns="0" rtlCol="0">
            <a:spAutoFit/>
          </a:bodyPr>
          <a:lstStyle/>
          <a:p>
            <a:pPr algn="l"/>
            <a:r>
              <a:rPr lang="en-US" sz="3000" b="1" dirty="0" err="1">
                <a:solidFill>
                  <a:srgbClr val="1D285C"/>
                </a:solidFill>
                <a:latin typeface="Arial" panose="020B0604020202020204" pitchFamily="34" charset="0"/>
                <a:cs typeface="Arial" panose="020B0604020202020204" pitchFamily="34" charset="0"/>
              </a:rPr>
              <a:t>Firstname</a:t>
            </a:r>
            <a:r>
              <a:rPr lang="en-US" sz="3000" b="1" dirty="0">
                <a:solidFill>
                  <a:srgbClr val="1D285C"/>
                </a:solidFill>
                <a:latin typeface="Arial" panose="020B0604020202020204" pitchFamily="34" charset="0"/>
                <a:cs typeface="Arial" panose="020B0604020202020204" pitchFamily="34" charset="0"/>
              </a:rPr>
              <a:t> </a:t>
            </a:r>
            <a:r>
              <a:rPr lang="en-US" sz="3000" b="1" dirty="0" err="1">
                <a:solidFill>
                  <a:srgbClr val="1D285C"/>
                </a:solidFill>
                <a:latin typeface="Arial" panose="020B0604020202020204" pitchFamily="34" charset="0"/>
                <a:cs typeface="Arial" panose="020B0604020202020204" pitchFamily="34" charset="0"/>
              </a:rPr>
              <a:t>Lastname</a:t>
            </a:r>
            <a:endParaRPr lang="en-US" sz="3000" b="1" dirty="0">
              <a:solidFill>
                <a:srgbClr val="1D285C"/>
              </a:solidFill>
              <a:latin typeface="Arial" panose="020B0604020202020204" pitchFamily="34" charset="0"/>
              <a:cs typeface="Arial" panose="020B0604020202020204" pitchFamily="34" charset="0"/>
            </a:endParaRPr>
          </a:p>
        </p:txBody>
      </p:sp>
      <p:sp>
        <p:nvSpPr>
          <p:cNvPr id="4" name="TextBox 3"/>
          <p:cNvSpPr txBox="1"/>
          <p:nvPr/>
        </p:nvSpPr>
        <p:spPr>
          <a:xfrm>
            <a:off x="5715000" y="3172927"/>
            <a:ext cx="1378583" cy="246221"/>
          </a:xfrm>
          <a:prstGeom prst="rect">
            <a:avLst/>
          </a:prstGeom>
          <a:noFill/>
        </p:spPr>
        <p:txBody>
          <a:bodyPr wrap="none" lIns="0" tIns="0" rIns="0" bIns="0" rtlCol="0">
            <a:spAutoFit/>
          </a:bodyPr>
          <a:lstStyle/>
          <a:p>
            <a:pPr algn="l"/>
            <a:r>
              <a:rPr lang="en-US" sz="1600" dirty="0">
                <a:solidFill>
                  <a:schemeClr val="tx1"/>
                </a:solidFill>
                <a:latin typeface="Arial" panose="020B0604020202020204" pitchFamily="34" charset="0"/>
                <a:cs typeface="Arial" panose="020B0604020202020204" pitchFamily="34" charset="0"/>
              </a:rPr>
              <a:t>Phone Number</a:t>
            </a:r>
          </a:p>
        </p:txBody>
      </p:sp>
      <p:sp>
        <p:nvSpPr>
          <p:cNvPr id="5" name="TextBox 4"/>
          <p:cNvSpPr txBox="1"/>
          <p:nvPr/>
        </p:nvSpPr>
        <p:spPr>
          <a:xfrm>
            <a:off x="5715000" y="2667000"/>
            <a:ext cx="3183692" cy="307777"/>
          </a:xfrm>
          <a:prstGeom prst="rect">
            <a:avLst/>
          </a:prstGeom>
          <a:noFill/>
        </p:spPr>
        <p:txBody>
          <a:bodyPr wrap="none" lIns="0" tIns="0" rIns="0" bIns="0" rtlCol="0">
            <a:spAutoFit/>
          </a:bodyPr>
          <a:lstStyle/>
          <a:p>
            <a:pPr algn="l"/>
            <a:r>
              <a:rPr lang="en-US" sz="2000" b="1" dirty="0">
                <a:solidFill>
                  <a:srgbClr val="1D285C"/>
                </a:solidFill>
                <a:latin typeface="Arial" panose="020B0604020202020204" pitchFamily="34" charset="0"/>
                <a:cs typeface="Arial" panose="020B0604020202020204" pitchFamily="34" charset="0"/>
              </a:rPr>
              <a:t>Licensed Insurance Agent</a:t>
            </a:r>
          </a:p>
        </p:txBody>
      </p:sp>
      <p:sp>
        <p:nvSpPr>
          <p:cNvPr id="6" name="TextBox 5"/>
          <p:cNvSpPr txBox="1"/>
          <p:nvPr/>
        </p:nvSpPr>
        <p:spPr>
          <a:xfrm>
            <a:off x="5715000" y="3617298"/>
            <a:ext cx="1859483" cy="246221"/>
          </a:xfrm>
          <a:prstGeom prst="rect">
            <a:avLst/>
          </a:prstGeom>
          <a:noFill/>
        </p:spPr>
        <p:txBody>
          <a:bodyPr wrap="none" lIns="0" tIns="0" rIns="0" bIns="0" rtlCol="0">
            <a:spAutoFit/>
          </a:bodyPr>
          <a:lstStyle/>
          <a:p>
            <a:pPr algn="l"/>
            <a:r>
              <a:rPr lang="en-US" sz="1600" dirty="0">
                <a:solidFill>
                  <a:schemeClr val="tx1"/>
                </a:solidFill>
                <a:latin typeface="Arial" panose="020B0604020202020204" pitchFamily="34" charset="0"/>
                <a:cs typeface="Arial" panose="020B0604020202020204" pitchFamily="34" charset="0"/>
              </a:rPr>
              <a:t>Email@website.com</a:t>
            </a:r>
          </a:p>
        </p:txBody>
      </p:sp>
      <p:sp>
        <p:nvSpPr>
          <p:cNvPr id="9" name="Rectangle 8"/>
          <p:cNvSpPr/>
          <p:nvPr/>
        </p:nvSpPr>
        <p:spPr>
          <a:xfrm>
            <a:off x="1143000" y="1143000"/>
            <a:ext cx="3429000" cy="4191000"/>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899705" y="3191477"/>
            <a:ext cx="1915589" cy="246221"/>
          </a:xfrm>
          <a:prstGeom prst="rect">
            <a:avLst/>
          </a:prstGeom>
          <a:noFill/>
        </p:spPr>
        <p:txBody>
          <a:bodyPr wrap="none" lIns="0" tIns="0" rIns="0" bIns="0" rtlCol="0">
            <a:spAutoFit/>
          </a:bodyPr>
          <a:lstStyle/>
          <a:p>
            <a:pPr algn="l"/>
            <a:r>
              <a:rPr lang="en-US" sz="1600" dirty="0">
                <a:solidFill>
                  <a:srgbClr val="666666"/>
                </a:solidFill>
                <a:latin typeface="Arial" panose="020B0604020202020204" pitchFamily="34" charset="0"/>
                <a:cs typeface="Arial" panose="020B0604020202020204" pitchFamily="34" charset="0"/>
              </a:rPr>
              <a:t>PICTURE OR LOGO</a:t>
            </a:r>
          </a:p>
        </p:txBody>
      </p:sp>
    </p:spTree>
    <p:extLst>
      <p:ext uri="{BB962C8B-B14F-4D97-AF65-F5344CB8AC3E}">
        <p14:creationId xmlns:p14="http://schemas.microsoft.com/office/powerpoint/2010/main" val="1543274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80355" y="2876786"/>
            <a:ext cx="5638800" cy="2154436"/>
          </a:xfrm>
          <a:prstGeom prst="rect">
            <a:avLst/>
          </a:prstGeom>
        </p:spPr>
        <p:txBody>
          <a:bodyPr wrap="square">
            <a:spAutoFit/>
          </a:bodyPr>
          <a:lstStyle/>
          <a:p>
            <a:pPr marL="12700" algn="ctr">
              <a:lnSpc>
                <a:spcPct val="100000"/>
              </a:lnSpc>
              <a:spcBef>
                <a:spcPts val="1205"/>
              </a:spcBef>
              <a:buClr>
                <a:srgbClr val="1286C3"/>
              </a:buClr>
              <a:buSzPct val="143750"/>
              <a:tabLst>
                <a:tab pos="299085" algn="l"/>
              </a:tabLst>
            </a:pPr>
            <a:r>
              <a:rPr lang="en-US" sz="2400" dirty="0">
                <a:solidFill>
                  <a:srgbClr val="343434"/>
                </a:solidFill>
                <a:latin typeface="Arial" panose="020B0604020202020204" pitchFamily="34" charset="0"/>
                <a:cs typeface="Arial" panose="020B0604020202020204" pitchFamily="34" charset="0"/>
              </a:rPr>
              <a:t>You can enroll in three different ways:</a:t>
            </a:r>
          </a:p>
          <a:p>
            <a:pPr marL="927100" lvl="1" indent="-457200">
              <a:spcBef>
                <a:spcPts val="1205"/>
              </a:spcBef>
              <a:buClr>
                <a:srgbClr val="111111"/>
              </a:buClr>
              <a:buSzPct val="100000"/>
              <a:buFont typeface="+mj-lt"/>
              <a:buAutoNum type="arabicPeriod"/>
              <a:tabLst>
                <a:tab pos="299085" algn="l"/>
              </a:tabLst>
            </a:pPr>
            <a:r>
              <a:rPr lang="en-US" sz="2000" dirty="0">
                <a:solidFill>
                  <a:srgbClr val="343434"/>
                </a:solidFill>
                <a:latin typeface="Arial" panose="020B0604020202020204" pitchFamily="34" charset="0"/>
                <a:cs typeface="Arial" panose="020B0604020202020204" pitchFamily="34" charset="0"/>
              </a:rPr>
              <a:t>Sign up at </a:t>
            </a:r>
            <a:r>
              <a:rPr lang="en-US" sz="2000" b="1" dirty="0">
                <a:solidFill>
                  <a:srgbClr val="343434"/>
                </a:solidFill>
                <a:latin typeface="Arial" panose="020B0604020202020204" pitchFamily="34" charset="0"/>
                <a:cs typeface="Arial" panose="020B0604020202020204" pitchFamily="34" charset="0"/>
              </a:rPr>
              <a:t>SSA.gov/Medicare</a:t>
            </a:r>
          </a:p>
          <a:p>
            <a:pPr marL="927100" lvl="1" indent="-457200">
              <a:spcBef>
                <a:spcPts val="1205"/>
              </a:spcBef>
              <a:buClr>
                <a:srgbClr val="111111"/>
              </a:buClr>
              <a:buSzPct val="100000"/>
              <a:buFont typeface="+mj-lt"/>
              <a:buAutoNum type="arabicPeriod"/>
              <a:tabLst>
                <a:tab pos="299085" algn="l"/>
              </a:tabLst>
            </a:pPr>
            <a:r>
              <a:rPr lang="en-US" sz="2000" dirty="0">
                <a:solidFill>
                  <a:srgbClr val="343434"/>
                </a:solidFill>
                <a:latin typeface="Arial" panose="020B0604020202020204" pitchFamily="34" charset="0"/>
                <a:cs typeface="Arial" panose="020B0604020202020204" pitchFamily="34" charset="0"/>
              </a:rPr>
              <a:t>Call Social Security to schedule an appointment </a:t>
            </a:r>
            <a:r>
              <a:rPr lang="en-US" sz="2000" b="1" dirty="0">
                <a:solidFill>
                  <a:srgbClr val="343434"/>
                </a:solidFill>
                <a:latin typeface="Arial" panose="020B0604020202020204" pitchFamily="34" charset="0"/>
                <a:cs typeface="Arial" panose="020B0604020202020204" pitchFamily="34" charset="0"/>
              </a:rPr>
              <a:t>800.772.1213</a:t>
            </a:r>
          </a:p>
          <a:p>
            <a:pPr marL="927100" lvl="1" indent="-457200">
              <a:spcBef>
                <a:spcPts val="1205"/>
              </a:spcBef>
              <a:buClr>
                <a:srgbClr val="111111"/>
              </a:buClr>
              <a:buSzPct val="100000"/>
              <a:buFont typeface="+mj-lt"/>
              <a:buAutoNum type="arabicPeriod"/>
              <a:tabLst>
                <a:tab pos="299085" algn="l"/>
              </a:tabLst>
            </a:pPr>
            <a:r>
              <a:rPr lang="en-US" sz="2000" dirty="0">
                <a:solidFill>
                  <a:srgbClr val="343434"/>
                </a:solidFill>
                <a:latin typeface="Arial" panose="020B0604020202020204" pitchFamily="34" charset="0"/>
                <a:cs typeface="Arial" panose="020B0604020202020204" pitchFamily="34" charset="0"/>
              </a:rPr>
              <a:t>Visit your local Social Security office</a:t>
            </a:r>
          </a:p>
        </p:txBody>
      </p:sp>
      <p:sp>
        <p:nvSpPr>
          <p:cNvPr id="14" name="object 3"/>
          <p:cNvSpPr txBox="1"/>
          <p:nvPr/>
        </p:nvSpPr>
        <p:spPr>
          <a:xfrm>
            <a:off x="5980355" y="1447800"/>
            <a:ext cx="5638800" cy="966290"/>
          </a:xfrm>
          <a:prstGeom prst="rect">
            <a:avLst/>
          </a:prstGeom>
        </p:spPr>
        <p:txBody>
          <a:bodyPr vert="horz" wrap="square" lIns="0" tIns="12065" rIns="0" bIns="0" rtlCol="0">
            <a:spAutoFit/>
          </a:bodyPr>
          <a:lstStyle/>
          <a:p>
            <a:pPr marL="12700">
              <a:lnSpc>
                <a:spcPct val="100000"/>
              </a:lnSpc>
              <a:spcBef>
                <a:spcPts val="1205"/>
              </a:spcBef>
              <a:buClr>
                <a:srgbClr val="343434"/>
              </a:buClr>
              <a:buSzPct val="100000"/>
              <a:tabLst>
                <a:tab pos="299085" algn="l"/>
              </a:tabLst>
            </a:pPr>
            <a:r>
              <a:rPr lang="en-US" sz="2800" b="1" dirty="0">
                <a:solidFill>
                  <a:srgbClr val="343434"/>
                </a:solidFill>
                <a:latin typeface="Arial" panose="020B0604020202020204" pitchFamily="34" charset="0"/>
                <a:cs typeface="Arial" panose="020B0604020202020204" pitchFamily="34" charset="0"/>
              </a:rPr>
              <a:t>Not Collecting </a:t>
            </a:r>
            <a:r>
              <a:rPr lang="en-US" sz="2800" dirty="0">
                <a:solidFill>
                  <a:srgbClr val="343434"/>
                </a:solidFill>
                <a:latin typeface="Arial" panose="020B0604020202020204" pitchFamily="34" charset="0"/>
                <a:cs typeface="Arial" panose="020B0604020202020204" pitchFamily="34" charset="0"/>
              </a:rPr>
              <a:t>Social Security…</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100 Days before your birth month!</a:t>
            </a:r>
          </a:p>
        </p:txBody>
      </p:sp>
      <p:sp>
        <p:nvSpPr>
          <p:cNvPr id="15" name="TextBox 14"/>
          <p:cNvSpPr txBox="1"/>
          <p:nvPr/>
        </p:nvSpPr>
        <p:spPr>
          <a:xfrm>
            <a:off x="742891" y="536956"/>
            <a:ext cx="6216445"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How</a:t>
            </a:r>
            <a:r>
              <a:rPr lang="en-US" sz="3200" dirty="0">
                <a:solidFill>
                  <a:srgbClr val="343434"/>
                </a:solidFill>
                <a:latin typeface="Arial" panose="020B0604020202020204" pitchFamily="34" charset="0"/>
                <a:cs typeface="Arial" panose="020B0604020202020204" pitchFamily="34" charset="0"/>
              </a:rPr>
              <a:t> do you sign up for Medicare?</a:t>
            </a:r>
          </a:p>
        </p:txBody>
      </p:sp>
      <p:sp>
        <p:nvSpPr>
          <p:cNvPr id="16" name="object 3"/>
          <p:cNvSpPr txBox="1"/>
          <p:nvPr/>
        </p:nvSpPr>
        <p:spPr>
          <a:xfrm>
            <a:off x="759924" y="1477384"/>
            <a:ext cx="4559714" cy="1674176"/>
          </a:xfrm>
          <a:prstGeom prst="rect">
            <a:avLst/>
          </a:prstGeom>
        </p:spPr>
        <p:txBody>
          <a:bodyPr vert="horz" wrap="square" lIns="0" tIns="12065" rIns="0" bIns="0" rtlCol="0">
            <a:spAutoFit/>
          </a:bodyPr>
          <a:lstStyle/>
          <a:p>
            <a:pPr marL="12700">
              <a:lnSpc>
                <a:spcPct val="100000"/>
              </a:lnSpc>
              <a:spcBef>
                <a:spcPts val="1205"/>
              </a:spcBef>
              <a:buClr>
                <a:srgbClr val="343434"/>
              </a:buClr>
              <a:buSzPct val="100000"/>
              <a:tabLst>
                <a:tab pos="299085" algn="l"/>
              </a:tabLst>
            </a:pPr>
            <a:r>
              <a:rPr lang="en-US" sz="2800" b="1" dirty="0">
                <a:solidFill>
                  <a:srgbClr val="343434"/>
                </a:solidFill>
                <a:latin typeface="Arial" panose="020B0604020202020204" pitchFamily="34" charset="0"/>
                <a:cs typeface="Arial" panose="020B0604020202020204" pitchFamily="34" charset="0"/>
              </a:rPr>
              <a:t>Collecting </a:t>
            </a:r>
            <a:r>
              <a:rPr lang="en-US" sz="2800" dirty="0">
                <a:solidFill>
                  <a:srgbClr val="343434"/>
                </a:solidFill>
                <a:latin typeface="Arial" panose="020B0604020202020204" pitchFamily="34" charset="0"/>
                <a:cs typeface="Arial" panose="020B0604020202020204" pitchFamily="34" charset="0"/>
              </a:rPr>
              <a:t>Social Security…</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Enrollment in Medicare is Automatic</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Card arrives in the mail about 3 or 4 months before your 65th birthday</a:t>
            </a:r>
          </a:p>
        </p:txBody>
      </p:sp>
      <p:cxnSp>
        <p:nvCxnSpPr>
          <p:cNvPr id="7" name="Straight Connector 6"/>
          <p:cNvCxnSpPr/>
          <p:nvPr/>
        </p:nvCxnSpPr>
        <p:spPr>
          <a:xfrm>
            <a:off x="5675555" y="1477384"/>
            <a:ext cx="0" cy="4694816"/>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14400" y="3360539"/>
            <a:ext cx="4761155" cy="3187220"/>
          </a:xfrm>
          <a:prstGeom prst="rect">
            <a:avLst/>
          </a:prstGeom>
        </p:spPr>
      </p:pic>
    </p:spTree>
    <p:extLst>
      <p:ext uri="{BB962C8B-B14F-4D97-AF65-F5344CB8AC3E}">
        <p14:creationId xmlns:p14="http://schemas.microsoft.com/office/powerpoint/2010/main" val="2072603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953000" y="5257800"/>
            <a:ext cx="8574128" cy="307777"/>
          </a:xfrm>
          <a:prstGeom prst="rect">
            <a:avLst/>
          </a:prstGeom>
          <a:noFill/>
        </p:spPr>
        <p:txBody>
          <a:bodyPr wrap="square" rtlCol="0" anchor="b">
            <a:spAutoFit/>
          </a:bodyPr>
          <a:lstStyle/>
          <a:p>
            <a:r>
              <a:rPr lang="en-US" sz="1400" dirty="0">
                <a:solidFill>
                  <a:srgbClr val="343434"/>
                </a:solidFill>
                <a:latin typeface="Arial" panose="020B0604020202020204" pitchFamily="34" charset="0"/>
                <a:cs typeface="Arial" panose="020B0604020202020204" pitchFamily="34" charset="0"/>
              </a:rPr>
              <a:t>* for 2026 plans</a:t>
            </a:r>
          </a:p>
        </p:txBody>
      </p:sp>
      <p:sp>
        <p:nvSpPr>
          <p:cNvPr id="11" name="TextBox 10"/>
          <p:cNvSpPr txBox="1"/>
          <p:nvPr/>
        </p:nvSpPr>
        <p:spPr>
          <a:xfrm>
            <a:off x="4714030" y="2174558"/>
            <a:ext cx="6621621" cy="492443"/>
          </a:xfrm>
          <a:prstGeom prst="rect">
            <a:avLst/>
          </a:prstGeom>
          <a:noFill/>
        </p:spPr>
        <p:txBody>
          <a:bodyPr wrap="none" lIns="0" tIns="0" rIns="0" bIns="0" rtlCol="0" anchor="b">
            <a:spAutoFit/>
          </a:bodyPr>
          <a:lstStyle/>
          <a:p>
            <a:r>
              <a:rPr lang="en-US" sz="3200" dirty="0">
                <a:solidFill>
                  <a:srgbClr val="343434"/>
                </a:solidFill>
                <a:latin typeface="Arial" panose="020B0604020202020204" pitchFamily="34" charset="0"/>
                <a:cs typeface="Arial" panose="020B0604020202020204" pitchFamily="34" charset="0"/>
              </a:rPr>
              <a:t>Part A Hospital Care | </a:t>
            </a:r>
            <a:r>
              <a:rPr lang="en-US" sz="3200" dirty="0">
                <a:solidFill>
                  <a:srgbClr val="0082CC"/>
                </a:solidFill>
                <a:latin typeface="Arial" panose="020B0604020202020204" pitchFamily="34" charset="0"/>
                <a:cs typeface="Arial" panose="020B0604020202020204" pitchFamily="34" charset="0"/>
              </a:rPr>
              <a:t>Premium Free</a:t>
            </a:r>
          </a:p>
        </p:txBody>
      </p:sp>
      <p:sp>
        <p:nvSpPr>
          <p:cNvPr id="12" name="object 3"/>
          <p:cNvSpPr txBox="1"/>
          <p:nvPr/>
        </p:nvSpPr>
        <p:spPr>
          <a:xfrm>
            <a:off x="4765147" y="2954452"/>
            <a:ext cx="6529198" cy="1243289"/>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First 60 days covered 100%</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First 20 days of skilled nursing covered 100%</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$1,736 Part A deductible for each benefit period*</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r="53915"/>
          <a:stretch/>
        </p:blipFill>
        <p:spPr>
          <a:xfrm>
            <a:off x="0" y="0"/>
            <a:ext cx="3886200" cy="6858000"/>
          </a:xfrm>
          <a:prstGeom prst="rect">
            <a:avLst/>
          </a:prstGeom>
        </p:spPr>
      </p:pic>
      <p:sp>
        <p:nvSpPr>
          <p:cNvPr id="7" name="Rectangle 6"/>
          <p:cNvSpPr/>
          <p:nvPr/>
        </p:nvSpPr>
        <p:spPr>
          <a:xfrm>
            <a:off x="0" y="-7831"/>
            <a:ext cx="3914806"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861642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49483" y="5673052"/>
            <a:ext cx="6223318" cy="523220"/>
          </a:xfrm>
          <a:prstGeom prst="rect">
            <a:avLst/>
          </a:prstGeom>
          <a:noFill/>
        </p:spPr>
        <p:txBody>
          <a:bodyPr wrap="square" rtlCol="0" anchor="b">
            <a:spAutoFit/>
          </a:bodyPr>
          <a:lstStyle/>
          <a:p>
            <a:r>
              <a:rPr lang="en-US" sz="1400" dirty="0">
                <a:solidFill>
                  <a:srgbClr val="343434"/>
                </a:solidFill>
                <a:latin typeface="Arial" panose="020B0604020202020204" pitchFamily="34" charset="0"/>
                <a:cs typeface="Arial" panose="020B0604020202020204" pitchFamily="34" charset="0"/>
              </a:rPr>
              <a:t>*For 2026 the standard Part B premium amount is $202.90 (or higher depending on your income). </a:t>
            </a:r>
          </a:p>
        </p:txBody>
      </p:sp>
      <p:sp>
        <p:nvSpPr>
          <p:cNvPr id="9" name="TextBox 8"/>
          <p:cNvSpPr txBox="1"/>
          <p:nvPr/>
        </p:nvSpPr>
        <p:spPr>
          <a:xfrm>
            <a:off x="4749483" y="1524000"/>
            <a:ext cx="5562600" cy="943090"/>
          </a:xfrm>
          <a:prstGeom prst="rect">
            <a:avLst/>
          </a:prstGeom>
          <a:noFill/>
        </p:spPr>
        <p:txBody>
          <a:bodyPr wrap="square" lIns="0" tIns="0" rIns="0" bIns="0" rtlCol="0" anchor="b">
            <a:spAutoFit/>
          </a:bodyPr>
          <a:lstStyle/>
          <a:p>
            <a:r>
              <a:rPr lang="en-US" sz="3000" dirty="0">
                <a:solidFill>
                  <a:srgbClr val="343434"/>
                </a:solidFill>
                <a:latin typeface="Arial" panose="020B0604020202020204" pitchFamily="34" charset="0"/>
                <a:cs typeface="Arial" panose="020B0604020202020204" pitchFamily="34" charset="0"/>
              </a:rPr>
              <a:t>Part B Medical Services </a:t>
            </a:r>
          </a:p>
          <a:p>
            <a:r>
              <a:rPr lang="en-US" sz="3000" dirty="0">
                <a:solidFill>
                  <a:srgbClr val="0082CC"/>
                </a:solidFill>
                <a:latin typeface="Arial" panose="020B0604020202020204" pitchFamily="34" charset="0"/>
                <a:cs typeface="Arial" panose="020B0604020202020204" pitchFamily="34" charset="0"/>
              </a:rPr>
              <a:t>$202.90 monthly premium*</a:t>
            </a:r>
          </a:p>
        </p:txBody>
      </p:sp>
      <p:sp>
        <p:nvSpPr>
          <p:cNvPr id="11" name="object 3"/>
          <p:cNvSpPr txBox="1"/>
          <p:nvPr/>
        </p:nvSpPr>
        <p:spPr>
          <a:xfrm>
            <a:off x="4800600" y="2467090"/>
            <a:ext cx="6529198" cy="2135841"/>
          </a:xfrm>
          <a:prstGeom prst="rect">
            <a:avLst/>
          </a:prstGeom>
        </p:spPr>
        <p:txBody>
          <a:bodyPr vert="horz" wrap="square" lIns="0" tIns="12065" rIns="0" bIns="0" rtlCol="0">
            <a:spAutoFit/>
          </a:bodyPr>
          <a:lstStyle/>
          <a:p>
            <a:pPr marL="12700">
              <a:lnSpc>
                <a:spcPct val="100000"/>
              </a:lnSpc>
              <a:spcBef>
                <a:spcPts val="1205"/>
              </a:spcBef>
              <a:buClr>
                <a:srgbClr val="343434"/>
              </a:buClr>
              <a:buSzPct val="100000"/>
              <a:tabLst>
                <a:tab pos="299085" algn="l"/>
              </a:tabLst>
            </a:pPr>
            <a:r>
              <a:rPr lang="en-US" sz="2400" dirty="0">
                <a:solidFill>
                  <a:srgbClr val="343434"/>
                </a:solidFill>
                <a:latin typeface="Arial" panose="020B0604020202020204" pitchFamily="34" charset="0"/>
                <a:cs typeface="Arial" panose="020B0604020202020204" pitchFamily="34" charset="0"/>
              </a:rPr>
              <a:t>Covers medical services outside the hospital</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Doctor visits, lab work, x-rays, ambulance, emergency room, outpatient surgery</a:t>
            </a:r>
          </a:p>
          <a:p>
            <a:pPr marL="12700">
              <a:lnSpc>
                <a:spcPct val="100000"/>
              </a:lnSpc>
              <a:spcBef>
                <a:spcPts val="1205"/>
              </a:spcBef>
              <a:buClr>
                <a:srgbClr val="343434"/>
              </a:buClr>
              <a:buSzPct val="100000"/>
              <a:tabLst>
                <a:tab pos="299085" algn="l"/>
              </a:tabLst>
            </a:pPr>
            <a:r>
              <a:rPr lang="en-US" sz="2400" dirty="0">
                <a:solidFill>
                  <a:srgbClr val="343434"/>
                </a:solidFill>
                <a:latin typeface="Arial" panose="020B0604020202020204" pitchFamily="34" charset="0"/>
                <a:cs typeface="Arial" panose="020B0604020202020204" pitchFamily="34" charset="0"/>
              </a:rPr>
              <a:t>An 80-20 plan with Medicare paying 80%</a:t>
            </a:r>
          </a:p>
          <a:p>
            <a:pPr marL="299085" indent="-286385">
              <a:lnSpc>
                <a:spcPct val="100000"/>
              </a:lnSpc>
              <a:spcBef>
                <a:spcPts val="1205"/>
              </a:spcBef>
              <a:buClr>
                <a:srgbClr val="343434"/>
              </a:buClr>
              <a:buSzPct val="100000"/>
              <a:buFont typeface="Arial"/>
              <a:buChar char="•"/>
              <a:tabLst>
                <a:tab pos="299085" algn="l"/>
              </a:tabLst>
            </a:pPr>
            <a:r>
              <a:rPr lang="en-US" sz="2000" dirty="0">
                <a:solidFill>
                  <a:srgbClr val="343434"/>
                </a:solidFill>
                <a:latin typeface="Arial" panose="020B0604020202020204" pitchFamily="34" charset="0"/>
                <a:cs typeface="Arial" panose="020B0604020202020204" pitchFamily="34" charset="0"/>
              </a:rPr>
              <a:t>$283 annual deductible</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l="51110" r="10372"/>
          <a:stretch/>
        </p:blipFill>
        <p:spPr>
          <a:xfrm>
            <a:off x="0" y="0"/>
            <a:ext cx="3962400" cy="6858000"/>
          </a:xfrm>
          <a:prstGeom prst="rect">
            <a:avLst/>
          </a:prstGeom>
        </p:spPr>
      </p:pic>
      <p:sp>
        <p:nvSpPr>
          <p:cNvPr id="10" name="Rectangle 9"/>
          <p:cNvSpPr/>
          <p:nvPr/>
        </p:nvSpPr>
        <p:spPr>
          <a:xfrm>
            <a:off x="0" y="-7831"/>
            <a:ext cx="39624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7807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68183" y="1778101"/>
            <a:ext cx="0" cy="381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45957" y="1626801"/>
            <a:ext cx="1143000" cy="430887"/>
          </a:xfrm>
          <a:prstGeom prst="rect">
            <a:avLst/>
          </a:prstGeom>
          <a:noFill/>
        </p:spPr>
        <p:txBody>
          <a:bodyPr wrap="square" rtlCol="0">
            <a:spAutoFit/>
          </a:bodyPr>
          <a:lstStyle/>
          <a:p>
            <a:r>
              <a:rPr lang="en-US" sz="1100" b="1" dirty="0">
                <a:solidFill>
                  <a:srgbClr val="343434"/>
                </a:solidFill>
                <a:latin typeface="Arial" panose="020B0604020202020204" pitchFamily="34" charset="0"/>
                <a:cs typeface="Arial" panose="020B0604020202020204" pitchFamily="34" charset="0"/>
              </a:rPr>
              <a:t>My joint</a:t>
            </a:r>
          </a:p>
          <a:p>
            <a:r>
              <a:rPr lang="en-US" sz="1100" b="1" dirty="0">
                <a:solidFill>
                  <a:srgbClr val="343434"/>
                </a:solidFill>
                <a:latin typeface="Arial" panose="020B0604020202020204" pitchFamily="34" charset="0"/>
                <a:cs typeface="Arial" panose="020B0604020202020204" pitchFamily="34" charset="0"/>
              </a:rPr>
              <a:t>Income is:</a:t>
            </a:r>
          </a:p>
        </p:txBody>
      </p:sp>
      <p:sp>
        <p:nvSpPr>
          <p:cNvPr id="10" name="TextBox 9"/>
          <p:cNvSpPr txBox="1"/>
          <p:nvPr/>
        </p:nvSpPr>
        <p:spPr>
          <a:xfrm>
            <a:off x="3742427" y="1619874"/>
            <a:ext cx="793894" cy="430887"/>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$218,000</a:t>
            </a:r>
          </a:p>
          <a:p>
            <a:pPr algn="ctr"/>
            <a:r>
              <a:rPr lang="en-US" sz="1100" b="1" dirty="0">
                <a:solidFill>
                  <a:srgbClr val="343434"/>
                </a:solidFill>
                <a:latin typeface="Arial" panose="020B0604020202020204" pitchFamily="34" charset="0"/>
                <a:cs typeface="Arial" panose="020B0604020202020204" pitchFamily="34" charset="0"/>
              </a:rPr>
              <a:t>or less</a:t>
            </a:r>
          </a:p>
        </p:txBody>
      </p:sp>
      <p:sp>
        <p:nvSpPr>
          <p:cNvPr id="12" name="TextBox 11"/>
          <p:cNvSpPr txBox="1"/>
          <p:nvPr/>
        </p:nvSpPr>
        <p:spPr>
          <a:xfrm>
            <a:off x="2545957" y="2337543"/>
            <a:ext cx="1143000" cy="430887"/>
          </a:xfrm>
          <a:prstGeom prst="rect">
            <a:avLst/>
          </a:prstGeom>
          <a:noFill/>
        </p:spPr>
        <p:txBody>
          <a:bodyPr wrap="square" rtlCol="0">
            <a:spAutoFit/>
          </a:bodyPr>
          <a:lstStyle/>
          <a:p>
            <a:r>
              <a:rPr lang="en-US" sz="1100" b="1" dirty="0">
                <a:solidFill>
                  <a:srgbClr val="C90D0D"/>
                </a:solidFill>
                <a:latin typeface="Arial" panose="020B0604020202020204" pitchFamily="34" charset="0"/>
                <a:cs typeface="Arial" panose="020B0604020202020204" pitchFamily="34" charset="0"/>
              </a:rPr>
              <a:t>My monthly</a:t>
            </a:r>
          </a:p>
          <a:p>
            <a:r>
              <a:rPr lang="en-US" sz="1100" b="1" dirty="0">
                <a:solidFill>
                  <a:srgbClr val="C90D0D"/>
                </a:solidFill>
                <a:latin typeface="Arial" panose="020B0604020202020204" pitchFamily="34" charset="0"/>
                <a:cs typeface="Arial" panose="020B0604020202020204" pitchFamily="34" charset="0"/>
              </a:rPr>
              <a:t>Part B costs:</a:t>
            </a:r>
          </a:p>
        </p:txBody>
      </p:sp>
      <p:sp>
        <p:nvSpPr>
          <p:cNvPr id="13" name="TextBox 12"/>
          <p:cNvSpPr txBox="1"/>
          <p:nvPr/>
        </p:nvSpPr>
        <p:spPr>
          <a:xfrm>
            <a:off x="2524851" y="3834446"/>
            <a:ext cx="1143000" cy="430887"/>
          </a:xfrm>
          <a:prstGeom prst="rect">
            <a:avLst/>
          </a:prstGeom>
          <a:noFill/>
        </p:spPr>
        <p:txBody>
          <a:bodyPr wrap="square" rtlCol="0">
            <a:spAutoFit/>
          </a:bodyPr>
          <a:lstStyle/>
          <a:p>
            <a:r>
              <a:rPr lang="en-US" sz="1100" b="1" dirty="0">
                <a:solidFill>
                  <a:srgbClr val="343434"/>
                </a:solidFill>
                <a:latin typeface="Arial" panose="020B0604020202020204" pitchFamily="34" charset="0"/>
                <a:cs typeface="Arial" panose="020B0604020202020204" pitchFamily="34" charset="0"/>
              </a:rPr>
              <a:t>My individual</a:t>
            </a:r>
          </a:p>
          <a:p>
            <a:r>
              <a:rPr lang="en-US" sz="1100" b="1" dirty="0">
                <a:solidFill>
                  <a:srgbClr val="343434"/>
                </a:solidFill>
                <a:latin typeface="Arial" panose="020B0604020202020204" pitchFamily="34" charset="0"/>
                <a:cs typeface="Arial" panose="020B0604020202020204" pitchFamily="34" charset="0"/>
              </a:rPr>
              <a:t>Income is:</a:t>
            </a:r>
          </a:p>
        </p:txBody>
      </p:sp>
      <p:sp>
        <p:nvSpPr>
          <p:cNvPr id="14" name="TextBox 13"/>
          <p:cNvSpPr txBox="1"/>
          <p:nvPr/>
        </p:nvSpPr>
        <p:spPr>
          <a:xfrm>
            <a:off x="3768765" y="3848150"/>
            <a:ext cx="793894" cy="430909"/>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$109,000</a:t>
            </a:r>
          </a:p>
          <a:p>
            <a:pPr algn="ctr"/>
            <a:r>
              <a:rPr lang="en-US" sz="1100" b="1" dirty="0">
                <a:solidFill>
                  <a:srgbClr val="343434"/>
                </a:solidFill>
                <a:latin typeface="Arial" panose="020B0604020202020204" pitchFamily="34" charset="0"/>
                <a:cs typeface="Arial" panose="020B0604020202020204" pitchFamily="34" charset="0"/>
              </a:rPr>
              <a:t>or less</a:t>
            </a:r>
          </a:p>
        </p:txBody>
      </p:sp>
      <p:sp>
        <p:nvSpPr>
          <p:cNvPr id="18" name="TextBox 17"/>
          <p:cNvSpPr txBox="1"/>
          <p:nvPr/>
        </p:nvSpPr>
        <p:spPr>
          <a:xfrm>
            <a:off x="4708103" y="1617103"/>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$218,001-</a:t>
            </a:r>
          </a:p>
          <a:p>
            <a:pPr algn="ctr"/>
            <a:r>
              <a:rPr lang="en-US" sz="1100" b="1" dirty="0">
                <a:solidFill>
                  <a:srgbClr val="343434"/>
                </a:solidFill>
                <a:latin typeface="Arial" panose="020B0604020202020204" pitchFamily="34" charset="0"/>
                <a:cs typeface="Arial" panose="020B0604020202020204" pitchFamily="34" charset="0"/>
              </a:rPr>
              <a:t>$274,000</a:t>
            </a:r>
          </a:p>
        </p:txBody>
      </p:sp>
      <p:sp>
        <p:nvSpPr>
          <p:cNvPr id="19" name="TextBox 18"/>
          <p:cNvSpPr txBox="1"/>
          <p:nvPr/>
        </p:nvSpPr>
        <p:spPr>
          <a:xfrm>
            <a:off x="5718470" y="1628186"/>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$274,001-</a:t>
            </a:r>
          </a:p>
          <a:p>
            <a:pPr algn="ctr"/>
            <a:r>
              <a:rPr lang="en-US" sz="1100" b="1" dirty="0">
                <a:solidFill>
                  <a:srgbClr val="343434"/>
                </a:solidFill>
                <a:latin typeface="Arial" panose="020B0604020202020204" pitchFamily="34" charset="0"/>
                <a:cs typeface="Arial" panose="020B0604020202020204" pitchFamily="34" charset="0"/>
              </a:rPr>
              <a:t>$342,000</a:t>
            </a:r>
          </a:p>
        </p:txBody>
      </p:sp>
      <p:sp>
        <p:nvSpPr>
          <p:cNvPr id="20" name="TextBox 19"/>
          <p:cNvSpPr txBox="1"/>
          <p:nvPr/>
        </p:nvSpPr>
        <p:spPr>
          <a:xfrm>
            <a:off x="6668950" y="1617102"/>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$342,001-</a:t>
            </a:r>
          </a:p>
          <a:p>
            <a:pPr algn="ctr"/>
            <a:r>
              <a:rPr lang="en-US" sz="1100" b="1" dirty="0">
                <a:solidFill>
                  <a:srgbClr val="343434"/>
                </a:solidFill>
                <a:latin typeface="Arial" panose="020B0604020202020204" pitchFamily="34" charset="0"/>
                <a:cs typeface="Arial" panose="020B0604020202020204" pitchFamily="34" charset="0"/>
              </a:rPr>
              <a:t>$410,000</a:t>
            </a:r>
          </a:p>
        </p:txBody>
      </p:sp>
      <p:sp>
        <p:nvSpPr>
          <p:cNvPr id="21" name="TextBox 20"/>
          <p:cNvSpPr txBox="1"/>
          <p:nvPr/>
        </p:nvSpPr>
        <p:spPr>
          <a:xfrm>
            <a:off x="7679317" y="1617101"/>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$410,001-</a:t>
            </a:r>
          </a:p>
          <a:p>
            <a:pPr algn="ctr"/>
            <a:r>
              <a:rPr lang="en-US" sz="1100" b="1" dirty="0">
                <a:solidFill>
                  <a:srgbClr val="343434"/>
                </a:solidFill>
                <a:latin typeface="Arial" panose="020B0604020202020204" pitchFamily="34" charset="0"/>
                <a:cs typeface="Arial" panose="020B0604020202020204" pitchFamily="34" charset="0"/>
              </a:rPr>
              <a:t>$749,999</a:t>
            </a:r>
          </a:p>
        </p:txBody>
      </p:sp>
      <p:sp>
        <p:nvSpPr>
          <p:cNvPr id="22" name="TextBox 21"/>
          <p:cNvSpPr txBox="1"/>
          <p:nvPr/>
        </p:nvSpPr>
        <p:spPr>
          <a:xfrm>
            <a:off x="8625083" y="1626800"/>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$750,000</a:t>
            </a:r>
          </a:p>
          <a:p>
            <a:pPr algn="ctr"/>
            <a:r>
              <a:rPr lang="en-US" sz="1100" b="1" dirty="0">
                <a:solidFill>
                  <a:srgbClr val="343434"/>
                </a:solidFill>
                <a:latin typeface="Arial" panose="020B0604020202020204" pitchFamily="34" charset="0"/>
                <a:cs typeface="Arial" panose="020B0604020202020204" pitchFamily="34" charset="0"/>
              </a:rPr>
              <a:t>and above</a:t>
            </a:r>
          </a:p>
        </p:txBody>
      </p:sp>
      <p:sp>
        <p:nvSpPr>
          <p:cNvPr id="28" name="TextBox 27"/>
          <p:cNvSpPr txBox="1"/>
          <p:nvPr/>
        </p:nvSpPr>
        <p:spPr>
          <a:xfrm>
            <a:off x="4724400" y="3848151"/>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$109,001-</a:t>
            </a:r>
          </a:p>
          <a:p>
            <a:pPr algn="ctr"/>
            <a:r>
              <a:rPr lang="en-US" sz="1100" b="1" dirty="0">
                <a:solidFill>
                  <a:srgbClr val="343434"/>
                </a:solidFill>
                <a:latin typeface="Arial" panose="020B0604020202020204" pitchFamily="34" charset="0"/>
                <a:cs typeface="Arial" panose="020B0604020202020204" pitchFamily="34" charset="0"/>
              </a:rPr>
              <a:t>$137,000</a:t>
            </a:r>
          </a:p>
        </p:txBody>
      </p:sp>
      <p:sp>
        <p:nvSpPr>
          <p:cNvPr id="29" name="TextBox 28"/>
          <p:cNvSpPr txBox="1"/>
          <p:nvPr/>
        </p:nvSpPr>
        <p:spPr>
          <a:xfrm>
            <a:off x="5734767" y="3859234"/>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$137,001-</a:t>
            </a:r>
          </a:p>
          <a:p>
            <a:pPr algn="ctr"/>
            <a:r>
              <a:rPr lang="en-US" sz="1100" b="1" dirty="0">
                <a:solidFill>
                  <a:srgbClr val="343434"/>
                </a:solidFill>
                <a:latin typeface="Arial" panose="020B0604020202020204" pitchFamily="34" charset="0"/>
                <a:cs typeface="Arial" panose="020B0604020202020204" pitchFamily="34" charset="0"/>
              </a:rPr>
              <a:t>$171,000</a:t>
            </a:r>
          </a:p>
        </p:txBody>
      </p:sp>
      <p:sp>
        <p:nvSpPr>
          <p:cNvPr id="30" name="TextBox 29"/>
          <p:cNvSpPr txBox="1"/>
          <p:nvPr/>
        </p:nvSpPr>
        <p:spPr>
          <a:xfrm>
            <a:off x="6685247" y="3848150"/>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$171,001-</a:t>
            </a:r>
          </a:p>
          <a:p>
            <a:pPr algn="ctr"/>
            <a:r>
              <a:rPr lang="en-US" sz="1100" b="1" dirty="0">
                <a:solidFill>
                  <a:srgbClr val="343434"/>
                </a:solidFill>
                <a:latin typeface="Arial" panose="020B0604020202020204" pitchFamily="34" charset="0"/>
                <a:cs typeface="Arial" panose="020B0604020202020204" pitchFamily="34" charset="0"/>
              </a:rPr>
              <a:t>$205,000</a:t>
            </a:r>
          </a:p>
        </p:txBody>
      </p:sp>
      <p:sp>
        <p:nvSpPr>
          <p:cNvPr id="31" name="TextBox 30"/>
          <p:cNvSpPr txBox="1"/>
          <p:nvPr/>
        </p:nvSpPr>
        <p:spPr>
          <a:xfrm>
            <a:off x="7695614" y="3848149"/>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$205,001-</a:t>
            </a:r>
          </a:p>
          <a:p>
            <a:pPr algn="ctr"/>
            <a:r>
              <a:rPr lang="en-US" sz="1100" b="1" dirty="0">
                <a:solidFill>
                  <a:srgbClr val="343434"/>
                </a:solidFill>
                <a:latin typeface="Arial" panose="020B0604020202020204" pitchFamily="34" charset="0"/>
                <a:cs typeface="Arial" panose="020B0604020202020204" pitchFamily="34" charset="0"/>
              </a:rPr>
              <a:t>$499,999</a:t>
            </a:r>
          </a:p>
        </p:txBody>
      </p:sp>
      <p:sp>
        <p:nvSpPr>
          <p:cNvPr id="32" name="TextBox 31"/>
          <p:cNvSpPr txBox="1"/>
          <p:nvPr/>
        </p:nvSpPr>
        <p:spPr>
          <a:xfrm>
            <a:off x="8641380" y="3857848"/>
            <a:ext cx="793894" cy="600164"/>
          </a:xfrm>
          <a:prstGeom prst="rect">
            <a:avLst/>
          </a:prstGeom>
          <a:noFill/>
        </p:spPr>
        <p:txBody>
          <a:bodyPr wrap="square" rtlCol="0">
            <a:spAutoFit/>
          </a:bodyPr>
          <a:lstStyle/>
          <a:p>
            <a:pPr algn="ctr"/>
            <a:r>
              <a:rPr lang="en-US" sz="1100" b="1" dirty="0">
                <a:solidFill>
                  <a:srgbClr val="343434"/>
                </a:solidFill>
                <a:latin typeface="Arial" panose="020B0604020202020204" pitchFamily="34" charset="0"/>
                <a:cs typeface="Arial" panose="020B0604020202020204" pitchFamily="34" charset="0"/>
              </a:rPr>
              <a:t>$500,000</a:t>
            </a:r>
          </a:p>
          <a:p>
            <a:pPr algn="ctr"/>
            <a:r>
              <a:rPr lang="en-US" sz="1100" b="1" dirty="0">
                <a:solidFill>
                  <a:srgbClr val="343434"/>
                </a:solidFill>
                <a:latin typeface="Arial" panose="020B0604020202020204" pitchFamily="34" charset="0"/>
                <a:cs typeface="Arial" panose="020B0604020202020204" pitchFamily="34" charset="0"/>
              </a:rPr>
              <a:t>and above</a:t>
            </a:r>
          </a:p>
        </p:txBody>
      </p:sp>
      <p:sp>
        <p:nvSpPr>
          <p:cNvPr id="45" name="TextBox 44"/>
          <p:cNvSpPr txBox="1"/>
          <p:nvPr/>
        </p:nvSpPr>
        <p:spPr>
          <a:xfrm>
            <a:off x="2536827" y="4651838"/>
            <a:ext cx="1143000" cy="430887"/>
          </a:xfrm>
          <a:prstGeom prst="rect">
            <a:avLst/>
          </a:prstGeom>
          <a:noFill/>
        </p:spPr>
        <p:txBody>
          <a:bodyPr wrap="square" rtlCol="0">
            <a:spAutoFit/>
          </a:bodyPr>
          <a:lstStyle/>
          <a:p>
            <a:r>
              <a:rPr lang="en-US" sz="1100" b="1" dirty="0">
                <a:solidFill>
                  <a:srgbClr val="C90D0D"/>
                </a:solidFill>
                <a:latin typeface="Arial" panose="020B0604020202020204" pitchFamily="34" charset="0"/>
                <a:cs typeface="Arial" panose="020B0604020202020204" pitchFamily="34" charset="0"/>
              </a:rPr>
              <a:t>My monthly</a:t>
            </a:r>
          </a:p>
          <a:p>
            <a:r>
              <a:rPr lang="en-US" sz="1100" b="1" dirty="0">
                <a:solidFill>
                  <a:srgbClr val="C90D0D"/>
                </a:solidFill>
                <a:latin typeface="Arial" panose="020B0604020202020204" pitchFamily="34" charset="0"/>
                <a:cs typeface="Arial" panose="020B0604020202020204" pitchFamily="34" charset="0"/>
              </a:rPr>
              <a:t>Part B costs:</a:t>
            </a:r>
          </a:p>
        </p:txBody>
      </p:sp>
      <p:grpSp>
        <p:nvGrpSpPr>
          <p:cNvPr id="15" name="Group 14"/>
          <p:cNvGrpSpPr/>
          <p:nvPr/>
        </p:nvGrpSpPr>
        <p:grpSpPr>
          <a:xfrm>
            <a:off x="3735843" y="2763296"/>
            <a:ext cx="799579" cy="977546"/>
            <a:chOff x="3712875" y="2259287"/>
            <a:chExt cx="799579" cy="977546"/>
          </a:xfrm>
        </p:grpSpPr>
        <p:pic>
          <p:nvPicPr>
            <p:cNvPr id="2" name="Picture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3712875" y="2259287"/>
              <a:ext cx="394069" cy="977546"/>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4106944" y="2259287"/>
              <a:ext cx="405510" cy="977546"/>
            </a:xfrm>
            <a:prstGeom prst="rect">
              <a:avLst/>
            </a:prstGeom>
          </p:spPr>
        </p:pic>
      </p:grpSp>
      <p:pic>
        <p:nvPicPr>
          <p:cNvPr id="41" name="Picture 4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3932877" y="5020300"/>
            <a:ext cx="405510" cy="977546"/>
          </a:xfrm>
          <a:prstGeom prst="rect">
            <a:avLst/>
          </a:prstGeom>
        </p:spPr>
      </p:pic>
      <p:pic>
        <p:nvPicPr>
          <p:cNvPr id="42" name="Picture 4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4931504" y="5012864"/>
            <a:ext cx="394069" cy="977546"/>
          </a:xfrm>
          <a:prstGeom prst="rect">
            <a:avLst/>
          </a:prstGeom>
        </p:spPr>
      </p:pic>
      <p:pic>
        <p:nvPicPr>
          <p:cNvPr id="43" name="Picture 4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5936665" y="5020300"/>
            <a:ext cx="405510" cy="977546"/>
          </a:xfrm>
          <a:prstGeom prst="rect">
            <a:avLst/>
          </a:prstGeom>
        </p:spPr>
      </p:pic>
      <p:pic>
        <p:nvPicPr>
          <p:cNvPr id="44" name="Picture 4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6935291" y="5012864"/>
            <a:ext cx="394069" cy="977546"/>
          </a:xfrm>
          <a:prstGeom prst="rect">
            <a:avLst/>
          </a:prstGeom>
        </p:spPr>
      </p:pic>
      <p:pic>
        <p:nvPicPr>
          <p:cNvPr id="46" name="Picture 4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7923625" y="5020300"/>
            <a:ext cx="405510" cy="977546"/>
          </a:xfrm>
          <a:prstGeom prst="rect">
            <a:avLst/>
          </a:prstGeom>
        </p:spPr>
      </p:pic>
      <p:pic>
        <p:nvPicPr>
          <p:cNvPr id="47" name="Picture 46"/>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8922251" y="5012864"/>
            <a:ext cx="394069" cy="977546"/>
          </a:xfrm>
          <a:prstGeom prst="rect">
            <a:avLst/>
          </a:prstGeom>
        </p:spPr>
      </p:pic>
      <p:grpSp>
        <p:nvGrpSpPr>
          <p:cNvPr id="56" name="Group 55"/>
          <p:cNvGrpSpPr/>
          <p:nvPr/>
        </p:nvGrpSpPr>
        <p:grpSpPr>
          <a:xfrm>
            <a:off x="4737561" y="2763296"/>
            <a:ext cx="799579" cy="977546"/>
            <a:chOff x="3712875" y="2259287"/>
            <a:chExt cx="799579" cy="977546"/>
          </a:xfrm>
        </p:grpSpPr>
        <p:pic>
          <p:nvPicPr>
            <p:cNvPr id="57" name="Picture 56"/>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3712875" y="2259287"/>
              <a:ext cx="394069" cy="977546"/>
            </a:xfrm>
            <a:prstGeom prst="rect">
              <a:avLst/>
            </a:prstGeom>
          </p:spPr>
        </p:pic>
        <p:pic>
          <p:nvPicPr>
            <p:cNvPr id="58" name="Picture 57"/>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4106944" y="2259287"/>
              <a:ext cx="405510" cy="977546"/>
            </a:xfrm>
            <a:prstGeom prst="rect">
              <a:avLst/>
            </a:prstGeom>
          </p:spPr>
        </p:pic>
      </p:grpSp>
      <p:grpSp>
        <p:nvGrpSpPr>
          <p:cNvPr id="59" name="Group 58"/>
          <p:cNvGrpSpPr/>
          <p:nvPr/>
        </p:nvGrpSpPr>
        <p:grpSpPr>
          <a:xfrm>
            <a:off x="5712785" y="2763296"/>
            <a:ext cx="799579" cy="977546"/>
            <a:chOff x="3712875" y="2259287"/>
            <a:chExt cx="799579" cy="977546"/>
          </a:xfrm>
        </p:grpSpPr>
        <p:pic>
          <p:nvPicPr>
            <p:cNvPr id="60" name="Picture 59"/>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3712875" y="2259287"/>
              <a:ext cx="394069" cy="977546"/>
            </a:xfrm>
            <a:prstGeom prst="rect">
              <a:avLst/>
            </a:prstGeom>
          </p:spPr>
        </p:pic>
        <p:pic>
          <p:nvPicPr>
            <p:cNvPr id="61" name="Picture 6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4106944" y="2259287"/>
              <a:ext cx="405510" cy="977546"/>
            </a:xfrm>
            <a:prstGeom prst="rect">
              <a:avLst/>
            </a:prstGeom>
          </p:spPr>
        </p:pic>
      </p:grpSp>
      <p:grpSp>
        <p:nvGrpSpPr>
          <p:cNvPr id="62" name="Group 61"/>
          <p:cNvGrpSpPr/>
          <p:nvPr/>
        </p:nvGrpSpPr>
        <p:grpSpPr>
          <a:xfrm>
            <a:off x="6714503" y="2763296"/>
            <a:ext cx="799579" cy="977546"/>
            <a:chOff x="3712875" y="2259287"/>
            <a:chExt cx="799579" cy="977546"/>
          </a:xfrm>
        </p:grpSpPr>
        <p:pic>
          <p:nvPicPr>
            <p:cNvPr id="63" name="Picture 6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3712875" y="2259287"/>
              <a:ext cx="394069" cy="977546"/>
            </a:xfrm>
            <a:prstGeom prst="rect">
              <a:avLst/>
            </a:prstGeom>
          </p:spPr>
        </p:pic>
        <p:pic>
          <p:nvPicPr>
            <p:cNvPr id="64" name="Picture 63"/>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4106944" y="2259287"/>
              <a:ext cx="405510" cy="977546"/>
            </a:xfrm>
            <a:prstGeom prst="rect">
              <a:avLst/>
            </a:prstGeom>
          </p:spPr>
        </p:pic>
      </p:grpSp>
      <p:grpSp>
        <p:nvGrpSpPr>
          <p:cNvPr id="65" name="Group 64"/>
          <p:cNvGrpSpPr/>
          <p:nvPr/>
        </p:nvGrpSpPr>
        <p:grpSpPr>
          <a:xfrm>
            <a:off x="7662262" y="2763296"/>
            <a:ext cx="799579" cy="977546"/>
            <a:chOff x="3712875" y="2259287"/>
            <a:chExt cx="799579" cy="977546"/>
          </a:xfrm>
        </p:grpSpPr>
        <p:pic>
          <p:nvPicPr>
            <p:cNvPr id="66" name="Picture 6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3712875" y="2259287"/>
              <a:ext cx="394069" cy="977546"/>
            </a:xfrm>
            <a:prstGeom prst="rect">
              <a:avLst/>
            </a:prstGeom>
          </p:spPr>
        </p:pic>
        <p:pic>
          <p:nvPicPr>
            <p:cNvPr id="67" name="Picture 6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4106944" y="2259287"/>
              <a:ext cx="405510" cy="977546"/>
            </a:xfrm>
            <a:prstGeom prst="rect">
              <a:avLst/>
            </a:prstGeom>
          </p:spPr>
        </p:pic>
      </p:grpSp>
      <p:grpSp>
        <p:nvGrpSpPr>
          <p:cNvPr id="68" name="Group 67"/>
          <p:cNvGrpSpPr/>
          <p:nvPr/>
        </p:nvGrpSpPr>
        <p:grpSpPr>
          <a:xfrm>
            <a:off x="8663980" y="2763296"/>
            <a:ext cx="799579" cy="977546"/>
            <a:chOff x="3712875" y="2259287"/>
            <a:chExt cx="799579" cy="977546"/>
          </a:xfrm>
        </p:grpSpPr>
        <p:pic>
          <p:nvPicPr>
            <p:cNvPr id="69" name="Picture 6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3712875" y="2259287"/>
              <a:ext cx="394069" cy="977546"/>
            </a:xfrm>
            <a:prstGeom prst="rect">
              <a:avLst/>
            </a:prstGeom>
          </p:spPr>
        </p:pic>
        <p:pic>
          <p:nvPicPr>
            <p:cNvPr id="70" name="Picture 69"/>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flipH="1">
              <a:off x="4106944" y="2259287"/>
              <a:ext cx="405510" cy="977546"/>
            </a:xfrm>
            <a:prstGeom prst="rect">
              <a:avLst/>
            </a:prstGeom>
          </p:spPr>
        </p:pic>
      </p:grpSp>
      <p:cxnSp>
        <p:nvCxnSpPr>
          <p:cNvPr id="37" name="Straight Connector 36"/>
          <p:cNvCxnSpPr/>
          <p:nvPr/>
        </p:nvCxnSpPr>
        <p:spPr>
          <a:xfrm>
            <a:off x="2667000" y="4545188"/>
            <a:ext cx="6858000"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8689195" y="4635994"/>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$689.90</a:t>
            </a:r>
          </a:p>
        </p:txBody>
      </p:sp>
      <p:sp>
        <p:nvSpPr>
          <p:cNvPr id="74" name="Rectangle 73"/>
          <p:cNvSpPr/>
          <p:nvPr/>
        </p:nvSpPr>
        <p:spPr>
          <a:xfrm>
            <a:off x="7713784" y="4635994"/>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$649.20</a:t>
            </a:r>
          </a:p>
        </p:txBody>
      </p:sp>
      <p:sp>
        <p:nvSpPr>
          <p:cNvPr id="76" name="Rectangle 75"/>
          <p:cNvSpPr/>
          <p:nvPr/>
        </p:nvSpPr>
        <p:spPr>
          <a:xfrm>
            <a:off x="6758351" y="4635994"/>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$527.50</a:t>
            </a:r>
          </a:p>
        </p:txBody>
      </p:sp>
      <p:sp>
        <p:nvSpPr>
          <p:cNvPr id="77" name="Rectangle 76"/>
          <p:cNvSpPr/>
          <p:nvPr/>
        </p:nvSpPr>
        <p:spPr>
          <a:xfrm>
            <a:off x="5753896" y="4635994"/>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$405.80</a:t>
            </a:r>
          </a:p>
        </p:txBody>
      </p:sp>
      <p:sp>
        <p:nvSpPr>
          <p:cNvPr id="79" name="Rectangle 78"/>
          <p:cNvSpPr/>
          <p:nvPr/>
        </p:nvSpPr>
        <p:spPr>
          <a:xfrm>
            <a:off x="4749872" y="460901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$284.10</a:t>
            </a:r>
          </a:p>
        </p:txBody>
      </p:sp>
      <p:sp>
        <p:nvSpPr>
          <p:cNvPr id="80" name="Rectangle 79"/>
          <p:cNvSpPr/>
          <p:nvPr/>
        </p:nvSpPr>
        <p:spPr>
          <a:xfrm>
            <a:off x="3761059" y="4635994"/>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$202.90</a:t>
            </a:r>
          </a:p>
        </p:txBody>
      </p:sp>
      <p:cxnSp>
        <p:nvCxnSpPr>
          <p:cNvPr id="82" name="Straight Connector 81"/>
          <p:cNvCxnSpPr/>
          <p:nvPr/>
        </p:nvCxnSpPr>
        <p:spPr>
          <a:xfrm>
            <a:off x="2667000" y="2259957"/>
            <a:ext cx="6858000" cy="0"/>
          </a:xfrm>
          <a:prstGeom prst="line">
            <a:avLst/>
          </a:prstGeom>
        </p:spPr>
        <p:style>
          <a:lnRef idx="1">
            <a:schemeClr val="accent1"/>
          </a:lnRef>
          <a:fillRef idx="0">
            <a:schemeClr val="accent1"/>
          </a:fillRef>
          <a:effectRef idx="0">
            <a:schemeClr val="accent1"/>
          </a:effectRef>
          <a:fontRef idx="minor">
            <a:schemeClr val="tx1"/>
          </a:fontRef>
        </p:style>
      </p:cxnSp>
      <p:sp>
        <p:nvSpPr>
          <p:cNvPr id="83" name="Rectangle 82"/>
          <p:cNvSpPr/>
          <p:nvPr/>
        </p:nvSpPr>
        <p:spPr>
          <a:xfrm>
            <a:off x="8689195" y="235076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$689.90</a:t>
            </a:r>
          </a:p>
        </p:txBody>
      </p:sp>
      <p:sp>
        <p:nvSpPr>
          <p:cNvPr id="84" name="Rectangle 83"/>
          <p:cNvSpPr/>
          <p:nvPr/>
        </p:nvSpPr>
        <p:spPr>
          <a:xfrm>
            <a:off x="7713784" y="235076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$649.20</a:t>
            </a:r>
          </a:p>
        </p:txBody>
      </p:sp>
      <p:sp>
        <p:nvSpPr>
          <p:cNvPr id="85" name="Rectangle 84"/>
          <p:cNvSpPr/>
          <p:nvPr/>
        </p:nvSpPr>
        <p:spPr>
          <a:xfrm>
            <a:off x="6758351" y="235076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$527.50</a:t>
            </a:r>
          </a:p>
        </p:txBody>
      </p:sp>
      <p:sp>
        <p:nvSpPr>
          <p:cNvPr id="86" name="Rectangle 85"/>
          <p:cNvSpPr/>
          <p:nvPr/>
        </p:nvSpPr>
        <p:spPr>
          <a:xfrm>
            <a:off x="5753896" y="235076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$405.80</a:t>
            </a:r>
          </a:p>
        </p:txBody>
      </p:sp>
      <p:sp>
        <p:nvSpPr>
          <p:cNvPr id="87" name="Rectangle 86"/>
          <p:cNvSpPr/>
          <p:nvPr/>
        </p:nvSpPr>
        <p:spPr>
          <a:xfrm>
            <a:off x="4749873" y="235076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$284.10</a:t>
            </a:r>
          </a:p>
        </p:txBody>
      </p:sp>
      <p:sp>
        <p:nvSpPr>
          <p:cNvPr id="88" name="Rectangle 87"/>
          <p:cNvSpPr/>
          <p:nvPr/>
        </p:nvSpPr>
        <p:spPr>
          <a:xfrm>
            <a:off x="3761059" y="2350763"/>
            <a:ext cx="737702" cy="276999"/>
          </a:xfrm>
          <a:prstGeom prst="rect">
            <a:avLst/>
          </a:prstGeom>
        </p:spPr>
        <p:txBody>
          <a:bodyPr wrap="none">
            <a:spAutoFit/>
          </a:bodyPr>
          <a:lstStyle/>
          <a:p>
            <a:pPr algn="ctr"/>
            <a:r>
              <a:rPr lang="en-US" sz="1200" b="1" dirty="0">
                <a:solidFill>
                  <a:srgbClr val="C90D0D"/>
                </a:solidFill>
                <a:latin typeface="Arial" panose="020B0604020202020204" pitchFamily="34" charset="0"/>
                <a:cs typeface="Arial" panose="020B0604020202020204" pitchFamily="34" charset="0"/>
              </a:rPr>
              <a:t>$202.90</a:t>
            </a:r>
          </a:p>
        </p:txBody>
      </p:sp>
      <p:sp>
        <p:nvSpPr>
          <p:cNvPr id="71" name="TextBox 70"/>
          <p:cNvSpPr txBox="1"/>
          <p:nvPr/>
        </p:nvSpPr>
        <p:spPr>
          <a:xfrm>
            <a:off x="722272" y="6296798"/>
            <a:ext cx="8574128" cy="307777"/>
          </a:xfrm>
          <a:prstGeom prst="rect">
            <a:avLst/>
          </a:prstGeom>
          <a:noFill/>
        </p:spPr>
        <p:txBody>
          <a:bodyPr wrap="square" rtlCol="0" anchor="b">
            <a:spAutoFit/>
          </a:bodyPr>
          <a:lstStyle/>
          <a:p>
            <a:r>
              <a:rPr lang="en-US" sz="1400" dirty="0">
                <a:solidFill>
                  <a:srgbClr val="343434"/>
                </a:solidFill>
                <a:latin typeface="Arial" panose="020B0604020202020204" pitchFamily="34" charset="0"/>
                <a:cs typeface="Arial" panose="020B0604020202020204" pitchFamily="34" charset="0"/>
              </a:rPr>
              <a:t>*For 2026, the standard Part B premium amount is $202.90 (or higher depending on your income).</a:t>
            </a:r>
          </a:p>
        </p:txBody>
      </p:sp>
      <p:sp>
        <p:nvSpPr>
          <p:cNvPr id="75" name="TextBox 74"/>
          <p:cNvSpPr txBox="1"/>
          <p:nvPr/>
        </p:nvSpPr>
        <p:spPr>
          <a:xfrm>
            <a:off x="723168" y="645146"/>
            <a:ext cx="10935431" cy="492443"/>
          </a:xfrm>
          <a:prstGeom prst="rect">
            <a:avLst/>
          </a:prstGeom>
          <a:noFill/>
        </p:spPr>
        <p:txBody>
          <a:bodyPr wrap="square" lIns="0" tIns="0" rIns="0" bIns="0" rtlCol="0" anchor="b">
            <a:spAutoFit/>
          </a:bodyPr>
          <a:lstStyle/>
          <a:p>
            <a:r>
              <a:rPr lang="en-US" sz="3200" dirty="0">
                <a:solidFill>
                  <a:srgbClr val="343434"/>
                </a:solidFill>
                <a:latin typeface="Arial" panose="020B0604020202020204" pitchFamily="34" charset="0"/>
                <a:cs typeface="Arial" panose="020B0604020202020204" pitchFamily="34" charset="0"/>
              </a:rPr>
              <a:t>About that </a:t>
            </a:r>
            <a:r>
              <a:rPr lang="en-US" sz="3200" dirty="0">
                <a:solidFill>
                  <a:srgbClr val="0082CC"/>
                </a:solidFill>
                <a:latin typeface="Arial" panose="020B0604020202020204" pitchFamily="34" charset="0"/>
                <a:cs typeface="Arial" panose="020B0604020202020204" pitchFamily="34" charset="0"/>
              </a:rPr>
              <a:t>Part B Premium</a:t>
            </a:r>
          </a:p>
        </p:txBody>
      </p:sp>
    </p:spTree>
    <p:extLst>
      <p:ext uri="{BB962C8B-B14F-4D97-AF65-F5344CB8AC3E}">
        <p14:creationId xmlns:p14="http://schemas.microsoft.com/office/powerpoint/2010/main" val="407010070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3"/>
          <p:cNvSpPr txBox="1"/>
          <p:nvPr/>
        </p:nvSpPr>
        <p:spPr>
          <a:xfrm>
            <a:off x="4953000" y="1931112"/>
            <a:ext cx="6529198" cy="3120726"/>
          </a:xfrm>
          <a:prstGeom prst="rect">
            <a:avLst/>
          </a:prstGeom>
        </p:spPr>
        <p:txBody>
          <a:bodyPr vert="horz" wrap="square" lIns="0" tIns="12065" rIns="0" bIns="0" rtlCol="0">
            <a:spAutoFit/>
          </a:bodyPr>
          <a:lstStyle/>
          <a:p>
            <a:pPr marL="12700">
              <a:lnSpc>
                <a:spcPct val="100000"/>
              </a:lnSpc>
              <a:spcBef>
                <a:spcPts val="1205"/>
              </a:spcBef>
              <a:buClr>
                <a:srgbClr val="1286C3"/>
              </a:buClr>
              <a:buSzPct val="143750"/>
              <a:tabLst>
                <a:tab pos="299085" algn="l"/>
              </a:tabLst>
            </a:pPr>
            <a:r>
              <a:rPr lang="en-US" sz="3200" dirty="0">
                <a:solidFill>
                  <a:srgbClr val="343434"/>
                </a:solidFill>
                <a:latin typeface="Arial" panose="020B0604020202020204" pitchFamily="34" charset="0"/>
                <a:cs typeface="Arial" panose="020B0604020202020204" pitchFamily="34" charset="0"/>
              </a:rPr>
              <a:t>Original Medicare doesn’t cover:</a:t>
            </a:r>
          </a:p>
          <a:p>
            <a:pPr marL="299085" indent="-286385">
              <a:lnSpc>
                <a:spcPct val="100000"/>
              </a:lnSpc>
              <a:spcBef>
                <a:spcPts val="1205"/>
              </a:spcBef>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Dental</a:t>
            </a:r>
          </a:p>
          <a:p>
            <a:pPr marL="299085" indent="-286385">
              <a:lnSpc>
                <a:spcPct val="100000"/>
              </a:lnSpc>
              <a:spcBef>
                <a:spcPts val="1205"/>
              </a:spcBef>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Vision</a:t>
            </a:r>
          </a:p>
          <a:p>
            <a:pPr marL="299085" indent="-286385">
              <a:lnSpc>
                <a:spcPct val="100000"/>
              </a:lnSpc>
              <a:spcBef>
                <a:spcPts val="1205"/>
              </a:spcBef>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Prescription Drugs</a:t>
            </a:r>
          </a:p>
          <a:p>
            <a:pPr marL="299085" indent="-286385">
              <a:lnSpc>
                <a:spcPct val="100000"/>
              </a:lnSpc>
              <a:spcBef>
                <a:spcPts val="1205"/>
              </a:spcBef>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Hearing</a:t>
            </a:r>
          </a:p>
          <a:p>
            <a:pPr marL="299085" indent="-286385">
              <a:lnSpc>
                <a:spcPct val="100000"/>
              </a:lnSpc>
              <a:spcBef>
                <a:spcPts val="1205"/>
              </a:spcBef>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Help with long-term care</a:t>
            </a:r>
          </a:p>
        </p:txBody>
      </p:sp>
      <p:sp>
        <p:nvSpPr>
          <p:cNvPr id="15" name="TextBox 14"/>
          <p:cNvSpPr txBox="1"/>
          <p:nvPr/>
        </p:nvSpPr>
        <p:spPr>
          <a:xfrm>
            <a:off x="4901883" y="645146"/>
            <a:ext cx="5172698"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What you don’t get </a:t>
            </a:r>
            <a:r>
              <a:rPr lang="en-US" sz="3200" dirty="0">
                <a:solidFill>
                  <a:srgbClr val="343434"/>
                </a:solidFill>
                <a:latin typeface="Arial" panose="020B0604020202020204" pitchFamily="34" charset="0"/>
                <a:cs typeface="Arial" panose="020B0604020202020204" pitchFamily="34" charset="0"/>
              </a:rPr>
              <a:t>with A&amp;B</a:t>
            </a:r>
            <a:endParaRPr lang="en-US" sz="3200" dirty="0">
              <a:solidFill>
                <a:srgbClr val="0082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l="10369" r="50375"/>
          <a:stretch/>
        </p:blipFill>
        <p:spPr>
          <a:xfrm>
            <a:off x="1" y="0"/>
            <a:ext cx="4038600" cy="6858000"/>
          </a:xfrm>
          <a:prstGeom prst="rect">
            <a:avLst/>
          </a:prstGeom>
        </p:spPr>
      </p:pic>
      <p:sp>
        <p:nvSpPr>
          <p:cNvPr id="9" name="Rectangle 8"/>
          <p:cNvSpPr/>
          <p:nvPr/>
        </p:nvSpPr>
        <p:spPr>
          <a:xfrm>
            <a:off x="-1" y="-7831"/>
            <a:ext cx="4038601"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38185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029200"/>
            <a:ext cx="6096000" cy="1305165"/>
          </a:xfrm>
          <a:prstGeom prst="rect">
            <a:avLst/>
          </a:prstGeom>
        </p:spPr>
        <p:txBody>
          <a:bodyPr>
            <a:spAutoFit/>
          </a:bodyPr>
          <a:lstStyle/>
          <a:p>
            <a:pPr algn="ctr">
              <a:lnSpc>
                <a:spcPct val="150000"/>
              </a:lnSpc>
              <a:buSzPct val="130000"/>
              <a:buFont typeface="Wingdings" panose="05000000000000000000" pitchFamily="2" charset="2"/>
              <a:buChar char="ü"/>
            </a:pPr>
            <a:r>
              <a:rPr lang="en-US" sz="2800" b="1" dirty="0">
                <a:solidFill>
                  <a:schemeClr val="accent1"/>
                </a:solidFill>
                <a:latin typeface="Arial" panose="020B0604020202020204" pitchFamily="34" charset="0"/>
                <a:cs typeface="Arial" panose="020B0604020202020204" pitchFamily="34" charset="0"/>
              </a:rPr>
              <a:t>No Penalties</a:t>
            </a:r>
          </a:p>
          <a:p>
            <a:pPr algn="ctr">
              <a:lnSpc>
                <a:spcPct val="150000"/>
              </a:lnSpc>
              <a:spcBef>
                <a:spcPts val="0"/>
              </a:spcBef>
              <a:buSzPct val="130000"/>
              <a:buFont typeface="Wingdings" panose="05000000000000000000" pitchFamily="2" charset="2"/>
              <a:buChar char="ü"/>
            </a:pPr>
            <a:r>
              <a:rPr lang="en-US" sz="2800" b="1" dirty="0">
                <a:solidFill>
                  <a:schemeClr val="accent1"/>
                </a:solidFill>
                <a:latin typeface="Arial" panose="020B0604020202020204" pitchFamily="34" charset="0"/>
                <a:cs typeface="Arial" panose="020B0604020202020204" pitchFamily="34" charset="0"/>
              </a:rPr>
              <a:t> No Loss of Options</a:t>
            </a:r>
          </a:p>
        </p:txBody>
      </p:sp>
      <p:sp>
        <p:nvSpPr>
          <p:cNvPr id="9" name="TextBox 8"/>
          <p:cNvSpPr txBox="1"/>
          <p:nvPr/>
        </p:nvSpPr>
        <p:spPr>
          <a:xfrm>
            <a:off x="723169" y="645146"/>
            <a:ext cx="4259179" cy="492443"/>
          </a:xfrm>
          <a:prstGeom prst="rect">
            <a:avLst/>
          </a:prstGeom>
          <a:noFill/>
        </p:spPr>
        <p:txBody>
          <a:bodyPr wrap="none" lIns="0" tIns="0" rIns="0" bIns="0" rtlCol="0" anchor="b">
            <a:spAutoFit/>
          </a:bodyPr>
          <a:lstStyle/>
          <a:p>
            <a:r>
              <a:rPr lang="en-US" sz="3200" dirty="0">
                <a:solidFill>
                  <a:srgbClr val="0082CC"/>
                </a:solidFill>
                <a:latin typeface="Arial" panose="020B0604020202020204" pitchFamily="34" charset="0"/>
                <a:cs typeface="Arial" panose="020B0604020202020204" pitchFamily="34" charset="0"/>
              </a:rPr>
              <a:t>When you </a:t>
            </a:r>
            <a:r>
              <a:rPr lang="en-US" sz="3200" b="1" dirty="0">
                <a:solidFill>
                  <a:srgbClr val="0082CC"/>
                </a:solidFill>
                <a:latin typeface="Arial" panose="020B0604020202020204" pitchFamily="34" charset="0"/>
                <a:cs typeface="Arial" panose="020B0604020202020204" pitchFamily="34" charset="0"/>
              </a:rPr>
              <a:t>delay</a:t>
            </a:r>
            <a:r>
              <a:rPr lang="en-US" sz="3200" dirty="0">
                <a:solidFill>
                  <a:srgbClr val="0082CC"/>
                </a:solidFill>
                <a:latin typeface="Arial" panose="020B0604020202020204" pitchFamily="34" charset="0"/>
                <a:cs typeface="Arial" panose="020B0604020202020204" pitchFamily="34" charset="0"/>
              </a:rPr>
              <a:t> </a:t>
            </a:r>
            <a:r>
              <a:rPr lang="en-US" sz="3200" dirty="0">
                <a:solidFill>
                  <a:srgbClr val="343434"/>
                </a:solidFill>
                <a:latin typeface="Arial" panose="020B0604020202020204" pitchFamily="34" charset="0"/>
                <a:cs typeface="Arial" panose="020B0604020202020204" pitchFamily="34" charset="0"/>
              </a:rPr>
              <a:t>Part B</a:t>
            </a:r>
          </a:p>
        </p:txBody>
      </p:sp>
      <p:sp>
        <p:nvSpPr>
          <p:cNvPr id="10" name="object 3"/>
          <p:cNvSpPr txBox="1"/>
          <p:nvPr/>
        </p:nvSpPr>
        <p:spPr>
          <a:xfrm>
            <a:off x="774286" y="1619014"/>
            <a:ext cx="5397914" cy="3274614"/>
          </a:xfrm>
          <a:prstGeom prst="rect">
            <a:avLst/>
          </a:prstGeom>
        </p:spPr>
        <p:txBody>
          <a:bodyPr vert="horz" wrap="square" lIns="0" tIns="12065" rIns="0" bIns="0" rtlCol="0">
            <a:spAutoFit/>
          </a:bodyPr>
          <a:lstStyle/>
          <a:p>
            <a:pPr marL="299085" indent="-286385">
              <a:lnSpc>
                <a:spcPct val="100000"/>
              </a:lnSpc>
              <a:spcBef>
                <a:spcPts val="1205"/>
              </a:spcBef>
              <a:buClr>
                <a:srgbClr val="343434"/>
              </a:buClr>
              <a:buSzPct val="100000"/>
              <a:buFont typeface="Arial"/>
              <a:buChar char="•"/>
              <a:tabLst>
                <a:tab pos="299085" algn="l"/>
              </a:tabLst>
            </a:pPr>
            <a:r>
              <a:rPr lang="en-US" sz="2400" b="1" i="1" dirty="0">
                <a:solidFill>
                  <a:srgbClr val="343434"/>
                </a:solidFill>
                <a:latin typeface="Arial" panose="020B0604020202020204" pitchFamily="34" charset="0"/>
                <a:cs typeface="Arial" panose="020B0604020202020204" pitchFamily="34" charset="0"/>
              </a:rPr>
              <a:t>If you or your spouse are working </a:t>
            </a:r>
            <a:r>
              <a:rPr lang="en-US" sz="2400" dirty="0">
                <a:solidFill>
                  <a:srgbClr val="343434"/>
                </a:solidFill>
                <a:latin typeface="Arial" panose="020B0604020202020204" pitchFamily="34" charset="0"/>
                <a:cs typeface="Arial" panose="020B0604020202020204" pitchFamily="34" charset="0"/>
              </a:rPr>
              <a:t>you may be able to delay enrolling in Medicare Part B, depending on the size of the employer…</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If you are covered under an employer group health plan</a:t>
            </a:r>
          </a:p>
          <a:p>
            <a:pPr marL="299085" indent="-286385">
              <a:lnSpc>
                <a:spcPct val="100000"/>
              </a:lnSpc>
              <a:spcBef>
                <a:spcPts val="1205"/>
              </a:spcBef>
              <a:buClr>
                <a:srgbClr val="343434"/>
              </a:buClr>
              <a:buSzPct val="100000"/>
              <a:buFont typeface="Arial"/>
              <a:buChar char="•"/>
              <a:tabLst>
                <a:tab pos="299085" algn="l"/>
              </a:tabLst>
            </a:pPr>
            <a:r>
              <a:rPr lang="en-US" sz="2400" dirty="0">
                <a:solidFill>
                  <a:srgbClr val="343434"/>
                </a:solidFill>
                <a:latin typeface="Arial" panose="020B0604020202020204" pitchFamily="34" charset="0"/>
                <a:cs typeface="Arial" panose="020B0604020202020204" pitchFamily="34" charset="0"/>
              </a:rPr>
              <a:t>You are covered under a spouse’s employer group health plan</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l="17003" r="34205"/>
          <a:stretch/>
        </p:blipFill>
        <p:spPr>
          <a:xfrm>
            <a:off x="7239000" y="0"/>
            <a:ext cx="5029200" cy="6858000"/>
          </a:xfrm>
          <a:prstGeom prst="rect">
            <a:avLst/>
          </a:prstGeom>
        </p:spPr>
      </p:pic>
      <p:sp>
        <p:nvSpPr>
          <p:cNvPr id="6" name="Rectangle 5"/>
          <p:cNvSpPr/>
          <p:nvPr/>
        </p:nvSpPr>
        <p:spPr>
          <a:xfrm rot="10800000">
            <a:off x="7239000" y="0"/>
            <a:ext cx="5029200" cy="6865831"/>
          </a:xfrm>
          <a:prstGeom prst="rect">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7596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64454" y="3771532"/>
            <a:ext cx="2342974" cy="2342974"/>
          </a:xfrm>
          <a:prstGeom prst="ellipse">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Employer Group Health Plan</a:t>
            </a:r>
          </a:p>
        </p:txBody>
      </p:sp>
      <p:sp>
        <p:nvSpPr>
          <p:cNvPr id="3" name="Left-Right-Up Arrow 2"/>
          <p:cNvSpPr/>
          <p:nvPr/>
        </p:nvSpPr>
        <p:spPr>
          <a:xfrm>
            <a:off x="4683463" y="3771532"/>
            <a:ext cx="2355702" cy="1647220"/>
          </a:xfrm>
          <a:prstGeom prst="leftRightUpArrow">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p Arrow 3"/>
          <p:cNvSpPr/>
          <p:nvPr/>
        </p:nvSpPr>
        <p:spPr>
          <a:xfrm>
            <a:off x="5455002" y="4986858"/>
            <a:ext cx="812624" cy="1127648"/>
          </a:xfrm>
          <a:prstGeom prst="up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23169" y="645146"/>
            <a:ext cx="4648452" cy="492443"/>
          </a:xfrm>
          <a:prstGeom prst="rect">
            <a:avLst/>
          </a:prstGeom>
          <a:noFill/>
        </p:spPr>
        <p:txBody>
          <a:bodyPr wrap="none" lIns="0" tIns="0" rIns="0" bIns="0" rtlCol="0" anchor="b">
            <a:spAutoFit/>
          </a:bodyPr>
          <a:lstStyle/>
          <a:p>
            <a:r>
              <a:rPr lang="en-US" sz="3200" dirty="0">
                <a:solidFill>
                  <a:srgbClr val="343434"/>
                </a:solidFill>
                <a:latin typeface="Arial" panose="020B0604020202020204" pitchFamily="34" charset="0"/>
                <a:cs typeface="Arial" panose="020B0604020202020204" pitchFamily="34" charset="0"/>
              </a:rPr>
              <a:t>Now </a:t>
            </a:r>
            <a:r>
              <a:rPr lang="en-US" sz="3200" dirty="0">
                <a:solidFill>
                  <a:srgbClr val="0082CC"/>
                </a:solidFill>
                <a:latin typeface="Arial" panose="020B0604020202020204" pitchFamily="34" charset="0"/>
                <a:cs typeface="Arial" panose="020B0604020202020204" pitchFamily="34" charset="0"/>
              </a:rPr>
              <a:t>Where Do You Go</a:t>
            </a:r>
            <a:r>
              <a:rPr lang="en-US" sz="3200" dirty="0">
                <a:solidFill>
                  <a:srgbClr val="343434"/>
                </a:solidFill>
                <a:latin typeface="Arial" panose="020B0604020202020204" pitchFamily="34" charset="0"/>
                <a:cs typeface="Arial" panose="020B0604020202020204" pitchFamily="34" charset="0"/>
              </a:rPr>
              <a:t>…</a:t>
            </a:r>
          </a:p>
        </p:txBody>
      </p:sp>
      <p:sp>
        <p:nvSpPr>
          <p:cNvPr id="16" name="Oval 15"/>
          <p:cNvSpPr/>
          <p:nvPr/>
        </p:nvSpPr>
        <p:spPr>
          <a:xfrm>
            <a:off x="4772421" y="1365667"/>
            <a:ext cx="2177786" cy="2177786"/>
          </a:xfrm>
          <a:prstGeom prst="ellipse">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Medicare Supplement</a:t>
            </a:r>
          </a:p>
        </p:txBody>
      </p:sp>
      <p:sp>
        <p:nvSpPr>
          <p:cNvPr id="17" name="Oval 16"/>
          <p:cNvSpPr/>
          <p:nvPr/>
        </p:nvSpPr>
        <p:spPr>
          <a:xfrm>
            <a:off x="7315200" y="3771532"/>
            <a:ext cx="2342974" cy="2342974"/>
          </a:xfrm>
          <a:prstGeom prst="ellipse">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Medicare Advantage</a:t>
            </a:r>
          </a:p>
        </p:txBody>
      </p:sp>
    </p:spTree>
    <p:extLst>
      <p:ext uri="{BB962C8B-B14F-4D97-AF65-F5344CB8AC3E}">
        <p14:creationId xmlns:p14="http://schemas.microsoft.com/office/powerpoint/2010/main" val="1985076071"/>
      </p:ext>
    </p:extLst>
  </p:cSld>
  <p:clrMapOvr>
    <a:masterClrMapping/>
  </p:clrMapOvr>
  <p:transition>
    <p:fade/>
  </p:transition>
</p:sld>
</file>

<file path=ppt/theme/theme1.xml><?xml version="1.0" encoding="utf-8"?>
<a:theme xmlns:a="http://schemas.openxmlformats.org/drawingml/2006/main" name="RPC PPT Theme">
  <a:themeElements>
    <a:clrScheme name="Custom 1">
      <a:dk1>
        <a:srgbClr val="001E61"/>
      </a:dk1>
      <a:lt1>
        <a:sysClr val="window" lastClr="FFFFFF"/>
      </a:lt1>
      <a:dk2>
        <a:srgbClr val="001E61"/>
      </a:dk2>
      <a:lt2>
        <a:srgbClr val="FFFFFF"/>
      </a:lt2>
      <a:accent1>
        <a:srgbClr val="4197CB"/>
      </a:accent1>
      <a:accent2>
        <a:srgbClr val="BB83CA"/>
      </a:accent2>
      <a:accent3>
        <a:srgbClr val="EB0045"/>
      </a:accent3>
      <a:accent4>
        <a:srgbClr val="FFC000"/>
      </a:accent4>
      <a:accent5>
        <a:srgbClr val="F88D2A"/>
      </a:accent5>
      <a:accent6>
        <a:srgbClr val="00B451"/>
      </a:accent6>
      <a:hlink>
        <a:srgbClr val="4197CB"/>
      </a:hlink>
      <a:folHlink>
        <a:srgbClr val="BB83C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PC PPT Theme" id="{B17D90A7-EF53-420A-A0F6-4C7417B3ABB7}" vid="{22C89525-0E1E-40B5-8339-4F4D1E78F9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RPC PPT Theme</Template>
  <TotalTime>21662</TotalTime>
  <Words>2885</Words>
  <Application>Microsoft Office PowerPoint</Application>
  <PresentationFormat>Widescreen</PresentationFormat>
  <Paragraphs>224</Paragraphs>
  <Slides>23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Calibri</vt:lpstr>
      <vt:lpstr>Wingdings</vt:lpstr>
      <vt:lpstr>RPC PPT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Bailey Palmer</dc:creator>
  <cp:lastModifiedBy>Dylan Pueppke</cp:lastModifiedBy>
  <cp:revision>308</cp:revision>
  <cp:lastPrinted>2019-11-12T22:41:11Z</cp:lastPrinted>
  <dcterms:created xsi:type="dcterms:W3CDTF">2016-02-10T14:27:43Z</dcterms:created>
  <dcterms:modified xsi:type="dcterms:W3CDTF">2026-07-15T14:32:35Z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