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Poppi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regular.fntdata"/><Relationship Id="rId11" Type="http://schemas.openxmlformats.org/officeDocument/2006/relationships/slide" Target="slides/slide5.xml"/><Relationship Id="rId22" Type="http://schemas.openxmlformats.org/officeDocument/2006/relationships/font" Target="fonts/Poppins-italic.fntdata"/><Relationship Id="rId10" Type="http://schemas.openxmlformats.org/officeDocument/2006/relationships/slide" Target="slides/slide4.xml"/><Relationship Id="rId21" Type="http://schemas.openxmlformats.org/officeDocument/2006/relationships/font" Target="fonts/Poppins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Poppi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e82fd84578_2_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e82fd84578_2_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e82fd84578_2_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e82fd84578_2_2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3e82fd84578_2_2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g3e82fd84578_2_2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e82fd84578_2_5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g3e82fd84578_2_5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3e82fd84578_2_5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e82fd84578_2_8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3e82fd84578_2_8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3e82fd84578_2_8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e82fd84578_2_12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g3e82fd84578_2_12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e82fd84578_2_12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e82fd84578_2_14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g3e82fd84578_2_14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3e82fd84578_2_14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e82fd84578_2_217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3e82fd84578_2_217:notes"/>
          <p:cNvSpPr txBox="1"/>
          <p:nvPr>
            <p:ph idx="1" type="body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e82fd84578_2_217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e82fd84578_2_25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3e82fd84578_2_25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3e82fd84578_2_25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e82fd84578_2_28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g3e82fd84578_2_28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g3e82fd84578_2_28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e82fd84578_2_32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5" name="Google Shape;405;g3e82fd84578_2_32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g3e82fd84578_2_32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e82fd84578_2_36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9" name="Google Shape;439;g3e82fd84578_2_36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g3e82fd84578_2_36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e82fd84578_2_40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9" name="Google Shape;479;g3e82fd84578_2_40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g3e82fd84578_2_40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e82fd84578_2_44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3" name="Google Shape;513;g3e82fd84578_2_44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g3e82fd84578_2_44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Relationship Id="rId4" Type="http://schemas.openxmlformats.org/officeDocument/2006/relationships/image" Target="../media/image3.png"/><Relationship Id="rId5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Relationship Id="rId4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2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image" Target="../media/image3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25.png"/><Relationship Id="rId5" Type="http://schemas.openxmlformats.org/officeDocument/2006/relationships/image" Target="../media/image3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5.png"/><Relationship Id="rId5" Type="http://schemas.openxmlformats.org/officeDocument/2006/relationships/image" Target="../media/image3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4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image" Target="../media/image28.png"/><Relationship Id="rId9" Type="http://schemas.openxmlformats.org/officeDocument/2006/relationships/image" Target="../media/image25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image" Target="../media/image24.png"/><Relationship Id="rId8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E0F0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548655" y="880925"/>
            <a:ext cx="6824400" cy="14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Poppins"/>
              <a:buNone/>
            </a:pPr>
            <a:r>
              <a:rPr b="1" i="1" lang="en" sz="4500" u="none" cap="none" strike="noStrike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Premium</a:t>
            </a:r>
            <a:r>
              <a:rPr i="1" lang="en" sz="4500">
                <a:solidFill>
                  <a:srgbClr val="0510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i="1" sz="4500">
              <a:solidFill>
                <a:srgbClr val="0510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Poppins"/>
              <a:buNone/>
            </a:pPr>
            <a:r>
              <a:rPr b="1" i="1" lang="en" sz="4500" u="none" cap="none" strike="noStrike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Financing</a:t>
            </a:r>
            <a:endParaRPr b="0" i="1" sz="4500" u="none" cap="none" strike="noStrike">
              <a:solidFill>
                <a:srgbClr val="0510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5"/>
          <p:cNvSpPr/>
          <p:nvPr/>
        </p:nvSpPr>
        <p:spPr>
          <a:xfrm>
            <a:off x="548655" y="2040665"/>
            <a:ext cx="77955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2100"/>
              <a:buFont typeface="Poppins"/>
              <a:buNone/>
            </a:pPr>
            <a:r>
              <a:rPr b="1" i="1" lang="en" sz="1300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for the NIL Athlete</a:t>
            </a:r>
            <a:endParaRPr b="0" i="0" sz="1300" u="none" cap="none" strike="noStrike">
              <a:solidFill>
                <a:srgbClr val="8E339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" name="Google Shape;59;p15"/>
          <p:cNvCxnSpPr/>
          <p:nvPr/>
        </p:nvCxnSpPr>
        <p:spPr>
          <a:xfrm>
            <a:off x="548647" y="2486467"/>
            <a:ext cx="531300" cy="0"/>
          </a:xfrm>
          <a:prstGeom prst="straightConnector1">
            <a:avLst/>
          </a:prstGeom>
          <a:noFill/>
          <a:ln cap="flat" cmpd="sng" w="25400">
            <a:solidFill>
              <a:srgbClr val="0E0EC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" name="Google Shape;60;p15"/>
          <p:cNvSpPr/>
          <p:nvPr/>
        </p:nvSpPr>
        <p:spPr>
          <a:xfrm>
            <a:off x="548650" y="2529177"/>
            <a:ext cx="4594800" cy="4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1100"/>
              <a:buFont typeface="Poppins"/>
              <a:buNone/>
            </a:pPr>
            <a:r>
              <a:rPr i="1"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 premium-financed IUL strategy</a:t>
            </a:r>
            <a:endParaRPr i="1" sz="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1100"/>
              <a:buFont typeface="Poppins"/>
              <a:buNone/>
            </a:pPr>
            <a:r>
              <a:rPr i="1" lang="en" sz="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for high-earning athletes</a:t>
            </a:r>
            <a:endParaRPr sz="12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stream_mark_footer.png" id="61" name="Google Shape;6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53" y="4528549"/>
            <a:ext cx="293919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5" title="prostream-logo-fla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650" y="468125"/>
            <a:ext cx="1158840" cy="34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 title="Untitled design(5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2675" y="1585147"/>
            <a:ext cx="8718275" cy="3699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4FB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/>
          <p:nvPr/>
        </p:nvSpPr>
        <p:spPr>
          <a:xfrm>
            <a:off x="548640" y="449580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3395"/>
              </a:buClr>
              <a:buSzPts val="1000"/>
              <a:buFont typeface="Poppins"/>
              <a:buNone/>
            </a:pPr>
            <a:r>
              <a:rPr b="1" i="0" lang="en" sz="1000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AGENDA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6"/>
          <p:cNvSpPr/>
          <p:nvPr/>
        </p:nvSpPr>
        <p:spPr>
          <a:xfrm>
            <a:off x="548640" y="758190"/>
            <a:ext cx="8229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3900"/>
              <a:buFont typeface="Poppins"/>
              <a:buNone/>
            </a:pPr>
            <a:r>
              <a:rPr b="1" i="0" lang="en" sz="39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What we'll cover</a:t>
            </a:r>
            <a:endParaRPr b="0" i="0" sz="3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6"/>
          <p:cNvSpPr/>
          <p:nvPr/>
        </p:nvSpPr>
        <p:spPr>
          <a:xfrm>
            <a:off x="548640" y="1538055"/>
            <a:ext cx="480000" cy="61800"/>
          </a:xfrm>
          <a:prstGeom prst="rect">
            <a:avLst/>
          </a:prstGeom>
          <a:solidFill>
            <a:srgbClr val="8E339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6"/>
          <p:cNvSpPr/>
          <p:nvPr/>
        </p:nvSpPr>
        <p:spPr>
          <a:xfrm>
            <a:off x="548653" y="1780150"/>
            <a:ext cx="7485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3395"/>
              </a:buClr>
              <a:buSzPts val="2953"/>
              <a:buFont typeface="Poppins"/>
              <a:buNone/>
            </a:pPr>
            <a:r>
              <a:rPr b="1" i="1" lang="en" sz="2953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b="0" i="0" sz="295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6"/>
          <p:cNvSpPr/>
          <p:nvPr/>
        </p:nvSpPr>
        <p:spPr>
          <a:xfrm>
            <a:off x="1354544" y="1780150"/>
            <a:ext cx="67611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798"/>
              <a:buFont typeface="Poppins"/>
              <a:buNone/>
            </a:pPr>
            <a:r>
              <a:rPr b="1" i="0" lang="en" sz="1798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The Stream Plan</a:t>
            </a:r>
            <a:endParaRPr b="0" i="0" sz="179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6"/>
          <p:cNvSpPr/>
          <p:nvPr/>
        </p:nvSpPr>
        <p:spPr>
          <a:xfrm>
            <a:off x="1354544" y="2105944"/>
            <a:ext cx="67611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1027"/>
              <a:buFont typeface="Poppins"/>
              <a:buNone/>
            </a:pPr>
            <a:r>
              <a:rPr b="0" i="0" lang="en" sz="1027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How a pre-packaged IUL + bank loan works</a:t>
            </a:r>
            <a:endParaRPr b="0" i="0" sz="10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5" name="Google Shape;75;p16"/>
          <p:cNvCxnSpPr/>
          <p:nvPr/>
        </p:nvCxnSpPr>
        <p:spPr>
          <a:xfrm>
            <a:off x="548651" y="2396516"/>
            <a:ext cx="7421100" cy="0"/>
          </a:xfrm>
          <a:prstGeom prst="straightConnector1">
            <a:avLst/>
          </a:prstGeom>
          <a:noFill/>
          <a:ln cap="flat" cmpd="sng" w="12225">
            <a:solidFill>
              <a:srgbClr val="E5E0F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16"/>
          <p:cNvSpPr/>
          <p:nvPr/>
        </p:nvSpPr>
        <p:spPr>
          <a:xfrm>
            <a:off x="548653" y="2414129"/>
            <a:ext cx="7485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3395"/>
              </a:buClr>
              <a:buSzPts val="2953"/>
              <a:buFont typeface="Poppins"/>
              <a:buNone/>
            </a:pPr>
            <a:r>
              <a:rPr b="1" i="1" lang="en" sz="2953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b="0" i="0" sz="295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6"/>
          <p:cNvSpPr/>
          <p:nvPr/>
        </p:nvSpPr>
        <p:spPr>
          <a:xfrm>
            <a:off x="1354544" y="2414127"/>
            <a:ext cx="67611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798"/>
              <a:buFont typeface="Poppins"/>
              <a:buNone/>
            </a:pPr>
            <a:r>
              <a:rPr b="1" i="0" lang="en" sz="1798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The NIL Opportunity</a:t>
            </a:r>
            <a:endParaRPr b="0" i="0" sz="179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354544" y="2739920"/>
            <a:ext cx="67611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1027"/>
              <a:buFont typeface="Poppins"/>
              <a:buNone/>
            </a:pPr>
            <a:r>
              <a:rPr b="0" i="0" lang="en" sz="1027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A new class of high-earning athletes</a:t>
            </a:r>
            <a:endParaRPr b="0" i="0" sz="10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9" name="Google Shape;79;p16"/>
          <p:cNvCxnSpPr/>
          <p:nvPr/>
        </p:nvCxnSpPr>
        <p:spPr>
          <a:xfrm>
            <a:off x="548651" y="3030493"/>
            <a:ext cx="7421100" cy="0"/>
          </a:xfrm>
          <a:prstGeom prst="straightConnector1">
            <a:avLst/>
          </a:prstGeom>
          <a:noFill/>
          <a:ln cap="flat" cmpd="sng" w="12225">
            <a:solidFill>
              <a:srgbClr val="E5E0F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0" name="Google Shape;80;p16"/>
          <p:cNvSpPr/>
          <p:nvPr/>
        </p:nvSpPr>
        <p:spPr>
          <a:xfrm>
            <a:off x="548653" y="3048108"/>
            <a:ext cx="7485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3395"/>
              </a:buClr>
              <a:buSzPts val="2953"/>
              <a:buFont typeface="Poppins"/>
              <a:buNone/>
            </a:pPr>
            <a:r>
              <a:rPr b="1" i="1" lang="en" sz="2953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 b="0" i="0" sz="295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1354544" y="3048104"/>
            <a:ext cx="67611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798"/>
              <a:buFont typeface="Poppins"/>
              <a:buNone/>
            </a:pPr>
            <a:r>
              <a:rPr b="1" i="0" lang="en" sz="1798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The proStream Strategy</a:t>
            </a:r>
            <a:endParaRPr b="0" i="0" sz="179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1354544" y="3373897"/>
            <a:ext cx="67611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1027"/>
              <a:buFont typeface="Poppins"/>
              <a:buNone/>
            </a:pPr>
            <a:r>
              <a:rPr b="0" i="0" lang="en" sz="1027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Three pillars: tax-free income, diversification, post-career capital</a:t>
            </a:r>
            <a:endParaRPr b="0" i="0" sz="10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3" name="Google Shape;83;p16"/>
          <p:cNvCxnSpPr/>
          <p:nvPr/>
        </p:nvCxnSpPr>
        <p:spPr>
          <a:xfrm>
            <a:off x="548651" y="3664470"/>
            <a:ext cx="7421100" cy="0"/>
          </a:xfrm>
          <a:prstGeom prst="straightConnector1">
            <a:avLst/>
          </a:prstGeom>
          <a:noFill/>
          <a:ln cap="flat" cmpd="sng" w="12225">
            <a:solidFill>
              <a:srgbClr val="E5E0F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16"/>
          <p:cNvSpPr/>
          <p:nvPr/>
        </p:nvSpPr>
        <p:spPr>
          <a:xfrm>
            <a:off x="548653" y="3682087"/>
            <a:ext cx="7485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3395"/>
              </a:buClr>
              <a:buSzPts val="2953"/>
              <a:buFont typeface="Poppins"/>
              <a:buNone/>
            </a:pPr>
            <a:r>
              <a:rPr b="1" i="1" lang="en" sz="2953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04</a:t>
            </a:r>
            <a:endParaRPr b="0" i="0" sz="295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1354544" y="3682080"/>
            <a:ext cx="67611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798"/>
              <a:buFont typeface="Poppins"/>
              <a:buNone/>
            </a:pPr>
            <a:r>
              <a:rPr b="1" i="0" lang="en" sz="1798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Mechanics &amp; Illustration</a:t>
            </a:r>
            <a:endParaRPr b="0" i="0" sz="179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1354544" y="4007874"/>
            <a:ext cx="67611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1027"/>
              <a:buFont typeface="Poppins"/>
              <a:buNone/>
            </a:pPr>
            <a:r>
              <a:rPr b="0" i="0" lang="en" sz="1027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How the strategy works in practice</a:t>
            </a:r>
            <a:endParaRPr b="0" i="0" sz="10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7" name="Google Shape;87;p16"/>
          <p:cNvCxnSpPr/>
          <p:nvPr/>
        </p:nvCxnSpPr>
        <p:spPr>
          <a:xfrm>
            <a:off x="548651" y="4298447"/>
            <a:ext cx="7421100" cy="0"/>
          </a:xfrm>
          <a:prstGeom prst="straightConnector1">
            <a:avLst/>
          </a:prstGeom>
          <a:noFill/>
          <a:ln cap="flat" cmpd="sng" w="12225">
            <a:solidFill>
              <a:srgbClr val="E5E0F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8" name="Google Shape;88;p16"/>
          <p:cNvSpPr/>
          <p:nvPr/>
        </p:nvSpPr>
        <p:spPr>
          <a:xfrm>
            <a:off x="548653" y="4316066"/>
            <a:ext cx="7485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3395"/>
              </a:buClr>
              <a:buSzPts val="2953"/>
              <a:buFont typeface="Poppins"/>
              <a:buNone/>
            </a:pPr>
            <a:r>
              <a:rPr b="1" i="1" lang="en" sz="2953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05</a:t>
            </a:r>
            <a:endParaRPr b="0" i="0" sz="295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1354544" y="4316057"/>
            <a:ext cx="67611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798"/>
              <a:buFont typeface="Poppins"/>
              <a:buNone/>
            </a:pPr>
            <a:r>
              <a:rPr b="1" i="0" lang="en" sz="1798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Qualification &amp; Next Steps</a:t>
            </a:r>
            <a:endParaRPr b="0" i="0" sz="179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1354544" y="4641851"/>
            <a:ext cx="67611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1027"/>
              <a:buFont typeface="Poppins"/>
              <a:buNone/>
            </a:pPr>
            <a:r>
              <a:rPr b="0" i="0" lang="en" sz="1027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Is proStream right for your client</a:t>
            </a:r>
            <a:endParaRPr b="0" i="0" sz="10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91" name="Google Shape;9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2650" y="4614260"/>
            <a:ext cx="205740" cy="240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/>
          <p:nvPr/>
        </p:nvSpPr>
        <p:spPr>
          <a:xfrm>
            <a:off x="411480" y="342900"/>
            <a:ext cx="8320811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MEET STREAM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7"/>
          <p:cNvSpPr/>
          <p:nvPr/>
        </p:nvSpPr>
        <p:spPr>
          <a:xfrm>
            <a:off x="411480" y="617220"/>
            <a:ext cx="8320811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2400"/>
              <a:buFont typeface="Poppins"/>
              <a:buNone/>
            </a:pPr>
            <a:r>
              <a:rPr b="1" i="0" lang="en" sz="2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An Asset You Can Bank On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7"/>
          <p:cNvSpPr/>
          <p:nvPr/>
        </p:nvSpPr>
        <p:spPr>
          <a:xfrm>
            <a:off x="411480" y="937260"/>
            <a:ext cx="8298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000"/>
              <a:buFont typeface="Poppins"/>
              <a:buNone/>
            </a:pPr>
            <a:r>
              <a:rPr b="0" i="0" lang="en" sz="10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Stream is a premium-financed Indexed Universal Life (IUL) strategy built on pre-packaged bank financing. A third-party lender funds the policy's premiums</a:t>
            </a:r>
            <a:r>
              <a:rPr lang="en" sz="1000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b="0" i="0" lang="en" sz="10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 clients keep their capital invested while building a tax-advantaged cash value reservoir for life.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7"/>
          <p:cNvSpPr/>
          <p:nvPr/>
        </p:nvSpPr>
        <p:spPr>
          <a:xfrm>
            <a:off x="411480" y="1680210"/>
            <a:ext cx="2023200" cy="202320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7"/>
          <p:cNvSpPr/>
          <p:nvPr/>
        </p:nvSpPr>
        <p:spPr>
          <a:xfrm>
            <a:off x="411480" y="1680210"/>
            <a:ext cx="2023200" cy="54900"/>
          </a:xfrm>
          <a:prstGeom prst="rect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7"/>
          <p:cNvSpPr/>
          <p:nvPr/>
        </p:nvSpPr>
        <p:spPr>
          <a:xfrm>
            <a:off x="582930" y="1817370"/>
            <a:ext cx="685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2400"/>
              <a:buFont typeface="Poppins"/>
              <a:buNone/>
            </a:pPr>
            <a:r>
              <a:rPr b="1" i="1" lang="en" sz="2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582930" y="2331720"/>
            <a:ext cx="16803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400"/>
              <a:buFont typeface="Poppins"/>
              <a:buNone/>
            </a:pPr>
            <a:r>
              <a:rPr b="1" i="0" lang="en" sz="1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Client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" name="Google Shape;104;p17"/>
          <p:cNvCxnSpPr/>
          <p:nvPr/>
        </p:nvCxnSpPr>
        <p:spPr>
          <a:xfrm>
            <a:off x="582930" y="2674620"/>
            <a:ext cx="411600" cy="0"/>
          </a:xfrm>
          <a:prstGeom prst="straightConnector1">
            <a:avLst/>
          </a:prstGeom>
          <a:noFill/>
          <a:ln cap="flat" cmpd="sng" w="25400">
            <a:solidFill>
              <a:srgbClr val="000C4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" name="Google Shape;105;p17"/>
          <p:cNvSpPr/>
          <p:nvPr/>
        </p:nvSpPr>
        <p:spPr>
          <a:xfrm>
            <a:off x="582930" y="2617153"/>
            <a:ext cx="16803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Qualifies and contributes a small portion of the total premium.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7"/>
          <p:cNvSpPr/>
          <p:nvPr/>
        </p:nvSpPr>
        <p:spPr>
          <a:xfrm>
            <a:off x="2523744" y="1680210"/>
            <a:ext cx="2023200" cy="202320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7"/>
          <p:cNvSpPr/>
          <p:nvPr/>
        </p:nvSpPr>
        <p:spPr>
          <a:xfrm>
            <a:off x="2523744" y="1680210"/>
            <a:ext cx="2023200" cy="549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7"/>
          <p:cNvSpPr/>
          <p:nvPr/>
        </p:nvSpPr>
        <p:spPr>
          <a:xfrm>
            <a:off x="2695194" y="1817370"/>
            <a:ext cx="685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2400"/>
              <a:buFont typeface="Poppins"/>
              <a:buNone/>
            </a:pPr>
            <a:r>
              <a:rPr b="1" i="1" lang="en" sz="24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7"/>
          <p:cNvSpPr/>
          <p:nvPr/>
        </p:nvSpPr>
        <p:spPr>
          <a:xfrm>
            <a:off x="2695194" y="2331720"/>
            <a:ext cx="16803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400"/>
              <a:buFont typeface="Poppins"/>
              <a:buNone/>
            </a:pPr>
            <a:r>
              <a:rPr b="1" i="0" lang="en" sz="1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Bank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0" name="Google Shape;110;p17"/>
          <p:cNvCxnSpPr/>
          <p:nvPr/>
        </p:nvCxnSpPr>
        <p:spPr>
          <a:xfrm>
            <a:off x="2695194" y="2674620"/>
            <a:ext cx="411600" cy="0"/>
          </a:xfrm>
          <a:prstGeom prst="straightConnector1">
            <a:avLst/>
          </a:prstGeom>
          <a:noFill/>
          <a:ln cap="flat" cmpd="sng" w="25400">
            <a:solidFill>
              <a:srgbClr val="0E0EC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1" name="Google Shape;111;p17"/>
          <p:cNvSpPr/>
          <p:nvPr/>
        </p:nvSpPr>
        <p:spPr>
          <a:xfrm>
            <a:off x="2695194" y="2617153"/>
            <a:ext cx="16803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Pre-packaged lender funds the bulk of the premiums directly to the carrier. No collateral required.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4636008" y="1680210"/>
            <a:ext cx="2023200" cy="202320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7"/>
          <p:cNvSpPr/>
          <p:nvPr/>
        </p:nvSpPr>
        <p:spPr>
          <a:xfrm>
            <a:off x="4636008" y="1680210"/>
            <a:ext cx="2023200" cy="54900"/>
          </a:xfrm>
          <a:prstGeom prst="rect">
            <a:avLst/>
          </a:prstGeom>
          <a:solidFill>
            <a:srgbClr val="8E339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7"/>
          <p:cNvSpPr/>
          <p:nvPr/>
        </p:nvSpPr>
        <p:spPr>
          <a:xfrm>
            <a:off x="4807458" y="1817370"/>
            <a:ext cx="685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3395"/>
              </a:buClr>
              <a:buSzPts val="2400"/>
              <a:buFont typeface="Poppins"/>
              <a:buNone/>
            </a:pPr>
            <a:r>
              <a:rPr b="1" i="1" lang="en" sz="2400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7"/>
          <p:cNvSpPr/>
          <p:nvPr/>
        </p:nvSpPr>
        <p:spPr>
          <a:xfrm>
            <a:off x="4807458" y="2331720"/>
            <a:ext cx="16803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400"/>
              <a:buFont typeface="Poppins"/>
              <a:buNone/>
            </a:pPr>
            <a:r>
              <a:rPr b="1" i="0" lang="en" sz="1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Policy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6" name="Google Shape;116;p17"/>
          <p:cNvCxnSpPr/>
          <p:nvPr/>
        </p:nvCxnSpPr>
        <p:spPr>
          <a:xfrm>
            <a:off x="4807458" y="2674620"/>
            <a:ext cx="411600" cy="0"/>
          </a:xfrm>
          <a:prstGeom prst="straightConnector1">
            <a:avLst/>
          </a:prstGeom>
          <a:noFill/>
          <a:ln cap="flat" cmpd="sng" w="25400">
            <a:solidFill>
              <a:srgbClr val="8E339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" name="Google Shape;117;p17"/>
          <p:cNvSpPr/>
          <p:nvPr/>
        </p:nvSpPr>
        <p:spPr>
          <a:xfrm>
            <a:off x="4807458" y="2617153"/>
            <a:ext cx="16803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IUL cash value compounds tax-deferred with indexed crediting and a 0% downside floor.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7"/>
          <p:cNvSpPr/>
          <p:nvPr/>
        </p:nvSpPr>
        <p:spPr>
          <a:xfrm>
            <a:off x="6748272" y="1680210"/>
            <a:ext cx="2023200" cy="202320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7"/>
          <p:cNvSpPr/>
          <p:nvPr/>
        </p:nvSpPr>
        <p:spPr>
          <a:xfrm>
            <a:off x="6748272" y="1680210"/>
            <a:ext cx="2023200" cy="54900"/>
          </a:xfrm>
          <a:prstGeom prst="rect">
            <a:avLst/>
          </a:prstGeom>
          <a:solidFill>
            <a:srgbClr val="DF665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7"/>
          <p:cNvSpPr/>
          <p:nvPr/>
        </p:nvSpPr>
        <p:spPr>
          <a:xfrm>
            <a:off x="6919722" y="1817370"/>
            <a:ext cx="685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2400"/>
              <a:buFont typeface="Poppins"/>
              <a:buNone/>
            </a:pPr>
            <a:r>
              <a:rPr b="1" i="1" lang="en" sz="2400" u="none" cap="none" strike="noStrik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6919722" y="2331720"/>
            <a:ext cx="16803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400"/>
              <a:buFont typeface="Poppins"/>
              <a:buNone/>
            </a:pPr>
            <a:r>
              <a:rPr b="1" i="0" lang="en" sz="1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Income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" name="Google Shape;122;p17"/>
          <p:cNvCxnSpPr/>
          <p:nvPr/>
        </p:nvCxnSpPr>
        <p:spPr>
          <a:xfrm>
            <a:off x="6919722" y="2674620"/>
            <a:ext cx="411600" cy="0"/>
          </a:xfrm>
          <a:prstGeom prst="straightConnector1">
            <a:avLst/>
          </a:prstGeom>
          <a:noFill/>
          <a:ln cap="flat" cmpd="sng" w="25400">
            <a:solidFill>
              <a:srgbClr val="DF665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3" name="Google Shape;123;p17"/>
          <p:cNvSpPr/>
          <p:nvPr/>
        </p:nvSpPr>
        <p:spPr>
          <a:xfrm>
            <a:off x="6919722" y="2617153"/>
            <a:ext cx="16803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Years later, tax-free distributions via policy loans. Death benefit passes tax-free to heirs.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411480" y="3806190"/>
            <a:ext cx="8298300" cy="342900"/>
          </a:xfrm>
          <a:prstGeom prst="rect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7"/>
          <p:cNvSpPr/>
          <p:nvPr/>
        </p:nvSpPr>
        <p:spPr>
          <a:xfrm>
            <a:off x="582930" y="3806190"/>
            <a:ext cx="7955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900"/>
              <a:buFont typeface="Poppins"/>
              <a:buNone/>
            </a:pPr>
            <a:r>
              <a:rPr b="1" i="0" lang="en" sz="800" u="none" cap="none" strike="noStrik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The result:  </a:t>
            </a:r>
            <a:r>
              <a:rPr b="0" i="0" lang="en" sz="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larger insurance </a:t>
            </a:r>
            <a:r>
              <a:rPr lang="en" sz="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policy compared to self-funding with the same out of pocket</a:t>
            </a:r>
            <a:r>
              <a:rPr b="0" i="0" lang="en" sz="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— without tying up additional client capital — generating tax-advantaged income for life.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126" name="Google Shape;12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7"/>
          <p:cNvSpPr/>
          <p:nvPr/>
        </p:nvSpPr>
        <p:spPr>
          <a:xfrm>
            <a:off x="6743471" y="4800600"/>
            <a:ext cx="2057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02  |  THE STREAM PLAN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4FB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/>
          <p:nvPr/>
        </p:nvSpPr>
        <p:spPr>
          <a:xfrm>
            <a:off x="411480" y="342900"/>
            <a:ext cx="8320811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THE OPPORTUNITY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411478" y="617225"/>
            <a:ext cx="4160400" cy="7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2400"/>
              <a:buFont typeface="Poppins"/>
              <a:buNone/>
            </a:pPr>
            <a:r>
              <a:rPr b="1" i="0" lang="en" sz="2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A New Class of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2400"/>
              <a:buFont typeface="Poppins"/>
              <a:buNone/>
            </a:pPr>
            <a:r>
              <a:rPr b="1" i="0" lang="en" sz="2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High-Earning Athletes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411476" y="1474475"/>
            <a:ext cx="3874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100"/>
              <a:buFont typeface="Poppins"/>
              <a:buNone/>
            </a:pPr>
            <a:r>
              <a:rPr b="0" i="1" lang="en" sz="10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NIL didn't just change college sports</a:t>
            </a:r>
            <a:r>
              <a:rPr i="1" lang="en" sz="1000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b="0" i="1" lang="en" sz="10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 it created a new tier of high-net-worth clients with unique financial needs and a closing window to act.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411480" y="2259330"/>
            <a:ext cx="54900" cy="5829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8"/>
          <p:cNvSpPr/>
          <p:nvPr/>
        </p:nvSpPr>
        <p:spPr>
          <a:xfrm>
            <a:off x="582930" y="2259330"/>
            <a:ext cx="2057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2100"/>
              <a:buFont typeface="Poppins"/>
              <a:buNone/>
            </a:pPr>
            <a:r>
              <a:rPr b="1" i="0" lang="en" sz="21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$2.5B+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582930" y="2588514"/>
            <a:ext cx="46635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2024 NIL market value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8"/>
          <p:cNvSpPr/>
          <p:nvPr/>
        </p:nvSpPr>
        <p:spPr>
          <a:xfrm>
            <a:off x="411480" y="2945130"/>
            <a:ext cx="54900" cy="582900"/>
          </a:xfrm>
          <a:prstGeom prst="rect">
            <a:avLst/>
          </a:prstGeom>
          <a:solidFill>
            <a:srgbClr val="8E339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8"/>
          <p:cNvSpPr/>
          <p:nvPr/>
        </p:nvSpPr>
        <p:spPr>
          <a:xfrm>
            <a:off x="582930" y="2945130"/>
            <a:ext cx="2057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3395"/>
              </a:buClr>
              <a:buSzPts val="2100"/>
              <a:buFont typeface="Poppins"/>
              <a:buNone/>
            </a:pPr>
            <a:r>
              <a:rPr b="1" i="0" lang="en" sz="2100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$22M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582930" y="3274314"/>
            <a:ext cx="46635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Per-school annual revenue share (2025-26+)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411480" y="3630930"/>
            <a:ext cx="54900" cy="582900"/>
          </a:xfrm>
          <a:prstGeom prst="rect">
            <a:avLst/>
          </a:prstGeom>
          <a:solidFill>
            <a:srgbClr val="DF665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8"/>
          <p:cNvSpPr/>
          <p:nvPr/>
        </p:nvSpPr>
        <p:spPr>
          <a:xfrm>
            <a:off x="582930" y="3630930"/>
            <a:ext cx="2057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2100"/>
              <a:buFont typeface="Poppins"/>
              <a:buNone/>
            </a:pPr>
            <a:r>
              <a:rPr b="1" i="0" lang="en" sz="2100" u="none" cap="none" strike="noStrik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$1M+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582930" y="3960114"/>
            <a:ext cx="46635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Annual income for top-tier NIL athletes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7474244" y="695257"/>
            <a:ext cx="31200" cy="2349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78275" lIns="78275" spcFirstLastPara="1" rIns="78275" wrap="square" tIns="78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8"/>
          <p:cNvSpPr/>
          <p:nvPr/>
        </p:nvSpPr>
        <p:spPr>
          <a:xfrm>
            <a:off x="7474244" y="2260762"/>
            <a:ext cx="1095600" cy="2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799"/>
              <a:buFont typeface="Poppins"/>
              <a:buNone/>
            </a:pPr>
            <a:r>
              <a:rPr b="1" i="0" lang="en" sz="799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[ IMAGE ]</a:t>
            </a:r>
            <a:endParaRPr b="0" i="0" sz="7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4750291" y="617224"/>
            <a:ext cx="2230800" cy="3835500"/>
          </a:xfrm>
          <a:prstGeom prst="rect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78275" lIns="78275" spcFirstLastPara="1" rIns="78275" wrap="square" tIns="78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4750291" y="617224"/>
            <a:ext cx="2230800" cy="939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78275" lIns="78275" spcFirstLastPara="1" rIns="78275" wrap="square" tIns="78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8"/>
          <p:cNvSpPr/>
          <p:nvPr/>
        </p:nvSpPr>
        <p:spPr>
          <a:xfrm>
            <a:off x="4906842" y="945980"/>
            <a:ext cx="1995900" cy="2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799"/>
              <a:buFont typeface="Poppins"/>
              <a:buNone/>
            </a:pPr>
            <a:r>
              <a:rPr b="1" i="0" lang="en" sz="799" u="none" cap="none" strike="noStrik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THE WEALTH PROFILE</a:t>
            </a:r>
            <a:endParaRPr b="0" i="0" sz="7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4906842" y="1180806"/>
            <a:ext cx="19959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13"/>
              <a:buFont typeface="Poppins"/>
              <a:buNone/>
            </a:pPr>
            <a:r>
              <a:rPr b="0" i="1" lang="en" sz="913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Today's elite NIL athlete looks more like a private-wealth client than a college student.</a:t>
            </a:r>
            <a:endParaRPr b="0" i="0" sz="91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4906842" y="1912916"/>
            <a:ext cx="19959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799"/>
              <a:buFont typeface="Poppins"/>
              <a:buNone/>
            </a:pPr>
            <a:r>
              <a:rPr b="0" i="0" lang="en" sz="799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Net Worth</a:t>
            </a:r>
            <a:endParaRPr b="0" i="0" sz="7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4906842" y="2085121"/>
            <a:ext cx="19959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7"/>
              <a:buFont typeface="Poppins"/>
              <a:buNone/>
            </a:pPr>
            <a:r>
              <a:rPr b="1" i="0" lang="en" sz="1027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$5M – $100M+</a:t>
            </a:r>
            <a:endParaRPr b="0" i="0" sz="10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4906842" y="2351257"/>
            <a:ext cx="19959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799"/>
              <a:buFont typeface="Poppins"/>
              <a:buNone/>
            </a:pPr>
            <a:r>
              <a:rPr b="0" i="0" lang="en" sz="799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Income Type</a:t>
            </a:r>
            <a:endParaRPr b="0" i="0" sz="7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4906842" y="2523463"/>
            <a:ext cx="19959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7"/>
              <a:buFont typeface="Poppins"/>
              <a:buNone/>
            </a:pPr>
            <a:r>
              <a:rPr b="1" i="0" lang="en" sz="1027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1099 — no withholding</a:t>
            </a:r>
            <a:endParaRPr b="0" i="0" sz="10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4906842" y="2789599"/>
            <a:ext cx="19959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799"/>
              <a:buFont typeface="Poppins"/>
              <a:buNone/>
            </a:pPr>
            <a:r>
              <a:rPr b="0" i="0" lang="en" sz="799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Earning Window</a:t>
            </a:r>
            <a:endParaRPr b="0" i="0" sz="7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4906842" y="2961804"/>
            <a:ext cx="19959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7"/>
              <a:buFont typeface="Poppins"/>
              <a:buNone/>
            </a:pPr>
            <a:r>
              <a:rPr b="1" i="0" lang="en" sz="1027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1–4 years peak</a:t>
            </a:r>
            <a:endParaRPr b="0" i="0" sz="10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4906842" y="3227940"/>
            <a:ext cx="19959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799"/>
              <a:buFont typeface="Poppins"/>
              <a:buNone/>
            </a:pPr>
            <a:r>
              <a:rPr b="0" i="0" lang="en" sz="799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Tax Bracket</a:t>
            </a:r>
            <a:endParaRPr b="0" i="0" sz="7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8"/>
          <p:cNvSpPr/>
          <p:nvPr/>
        </p:nvSpPr>
        <p:spPr>
          <a:xfrm>
            <a:off x="4906842" y="3400146"/>
            <a:ext cx="19959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7"/>
              <a:buFont typeface="Poppins"/>
              <a:buNone/>
            </a:pPr>
            <a:r>
              <a:rPr b="1" i="0" lang="en" sz="1027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Top federal + multi-state</a:t>
            </a:r>
            <a:endParaRPr b="0" i="0" sz="10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8"/>
          <p:cNvSpPr/>
          <p:nvPr/>
        </p:nvSpPr>
        <p:spPr>
          <a:xfrm>
            <a:off x="4906842" y="3666281"/>
            <a:ext cx="19959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799"/>
              <a:buFont typeface="Poppins"/>
              <a:buNone/>
            </a:pPr>
            <a:r>
              <a:rPr b="0" i="0" lang="en" sz="799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Investable Capital</a:t>
            </a:r>
            <a:endParaRPr b="0" i="0" sz="79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4906842" y="3910787"/>
            <a:ext cx="19959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7"/>
              <a:buFont typeface="Poppins"/>
              <a:buNone/>
            </a:pPr>
            <a:r>
              <a:rPr b="1" i="0" lang="en" sz="1027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Significant, liquidity-sensitive</a:t>
            </a:r>
            <a:endParaRPr b="0" i="0" sz="102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161" name="Google Shape;16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8"/>
          <p:cNvSpPr/>
          <p:nvPr/>
        </p:nvSpPr>
        <p:spPr>
          <a:xfrm>
            <a:off x="6743471" y="4800600"/>
            <a:ext cx="2057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03  |  THE OPPORTUNITY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18" title="AdobeStock_449549602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147758" y="1456236"/>
            <a:ext cx="3835177" cy="2157307"/>
          </a:xfrm>
          <a:prstGeom prst="rect">
            <a:avLst/>
          </a:prstGeom>
          <a:solidFill>
            <a:srgbClr val="000729"/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9"/>
          <p:cNvSpPr/>
          <p:nvPr/>
        </p:nvSpPr>
        <p:spPr>
          <a:xfrm>
            <a:off x="411480" y="342900"/>
            <a:ext cx="8320811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THE PROBLEM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411477" y="617225"/>
            <a:ext cx="5603100" cy="7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2400"/>
              <a:buFont typeface="Poppins"/>
              <a:buNone/>
            </a:pPr>
            <a:r>
              <a:rPr b="1" i="0" lang="en" sz="2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Big Income.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2400"/>
              <a:buFont typeface="Poppins"/>
              <a:buNone/>
            </a:pPr>
            <a:r>
              <a:rPr b="1" i="0" lang="en" sz="2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Short Window. Wrong Vehicles.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411475" y="1474475"/>
            <a:ext cx="5898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1100"/>
              <a:buFont typeface="Poppins"/>
              <a:buNone/>
            </a:pPr>
            <a:r>
              <a:rPr b="0" i="0" lang="en" sz="10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Traditional accumulation vehicles weren't built for athletes who earn most of their lifetime income before age 25</a:t>
            </a:r>
            <a:r>
              <a:rPr lang="en" sz="1000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b="0" i="0" lang="en" sz="10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 and pay tax on every dollar of it.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411480" y="2026920"/>
            <a:ext cx="2709000" cy="243450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9"/>
          <p:cNvSpPr/>
          <p:nvPr/>
        </p:nvSpPr>
        <p:spPr>
          <a:xfrm>
            <a:off x="411480" y="2026920"/>
            <a:ext cx="2709000" cy="54900"/>
          </a:xfrm>
          <a:prstGeom prst="rect">
            <a:avLst/>
          </a:prstGeom>
          <a:solidFill>
            <a:srgbClr val="DF665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4" name="Google Shape;17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7220" y="2198370"/>
            <a:ext cx="377190" cy="37719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/>
          <p:nvPr/>
        </p:nvSpPr>
        <p:spPr>
          <a:xfrm>
            <a:off x="617220" y="2678430"/>
            <a:ext cx="2297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400"/>
              <a:buFont typeface="Poppins"/>
              <a:buNone/>
            </a:pPr>
            <a:r>
              <a:rPr b="1" i="0" lang="en" sz="1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Tax Drag on Every Dollar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617220" y="2785110"/>
            <a:ext cx="2297400" cy="13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NIL income arrives as 1099 with zero withholding. Top federal + state + 15.3% SE tax can claim 45-50% before a dollar is invested. Every traditional account adds another layer of tax later.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3257550" y="2026920"/>
            <a:ext cx="2709000" cy="243450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9"/>
          <p:cNvSpPr/>
          <p:nvPr/>
        </p:nvSpPr>
        <p:spPr>
          <a:xfrm>
            <a:off x="3257550" y="2026920"/>
            <a:ext cx="2709000" cy="549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9" name="Google Shape;17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3290" y="2198370"/>
            <a:ext cx="377190" cy="37719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/>
          <p:nvPr/>
        </p:nvSpPr>
        <p:spPr>
          <a:xfrm>
            <a:off x="3463290" y="2678430"/>
            <a:ext cx="2297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400"/>
              <a:buFont typeface="Poppins"/>
              <a:buNone/>
            </a:pPr>
            <a:r>
              <a:rPr b="1" i="0" lang="en" sz="1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1–4 Year Peak Window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9"/>
          <p:cNvSpPr/>
          <p:nvPr/>
        </p:nvSpPr>
        <p:spPr>
          <a:xfrm>
            <a:off x="3463290" y="2785110"/>
            <a:ext cx="2297400" cy="13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Most athletes have a narrow earning window. Qualified plans (401k, IRA) cap contributions at $23K-$66K — orders of magnitude too small to convert a $1M+ income year into a lifetime of compounding.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9"/>
          <p:cNvSpPr/>
          <p:nvPr/>
        </p:nvSpPr>
        <p:spPr>
          <a:xfrm>
            <a:off x="6103620" y="2026920"/>
            <a:ext cx="2709000" cy="243450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9"/>
          <p:cNvSpPr/>
          <p:nvPr/>
        </p:nvSpPr>
        <p:spPr>
          <a:xfrm>
            <a:off x="6103620" y="2026920"/>
            <a:ext cx="2709000" cy="54900"/>
          </a:xfrm>
          <a:prstGeom prst="rect">
            <a:avLst/>
          </a:prstGeom>
          <a:solidFill>
            <a:srgbClr val="E8C46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4" name="Google Shape;18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09360" y="2198370"/>
            <a:ext cx="377190" cy="37719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9"/>
          <p:cNvSpPr/>
          <p:nvPr/>
        </p:nvSpPr>
        <p:spPr>
          <a:xfrm>
            <a:off x="6309360" y="2678430"/>
            <a:ext cx="2297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400"/>
              <a:buFont typeface="Poppins"/>
              <a:buNone/>
            </a:pPr>
            <a:r>
              <a:rPr b="1" i="0" lang="en" sz="1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Concentrated Wealth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9"/>
          <p:cNvSpPr/>
          <p:nvPr/>
        </p:nvSpPr>
        <p:spPr>
          <a:xfrm>
            <a:off x="6309360" y="2785110"/>
            <a:ext cx="2297400" cy="13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Most athlete portfolios end up overweight in real estate, brand equity, or single-strategy public markets. There's no built-in diversifier that grows tax-deferred and pays out tax-free.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187" name="Google Shape;187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9"/>
          <p:cNvSpPr/>
          <p:nvPr/>
        </p:nvSpPr>
        <p:spPr>
          <a:xfrm>
            <a:off x="6743471" y="4800600"/>
            <a:ext cx="2057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04  |  THE PROBLEM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C44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0"/>
          <p:cNvSpPr/>
          <p:nvPr/>
        </p:nvSpPr>
        <p:spPr>
          <a:xfrm>
            <a:off x="411480" y="377190"/>
            <a:ext cx="82296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OUR SOLUTION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411480" y="651510"/>
            <a:ext cx="82296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oppins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Three Pillars of the proStream Strategy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0"/>
          <p:cNvSpPr/>
          <p:nvPr/>
        </p:nvSpPr>
        <p:spPr>
          <a:xfrm>
            <a:off x="411480" y="126873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1100"/>
              <a:buFont typeface="Poppins"/>
              <a:buNone/>
            </a:pPr>
            <a:r>
              <a:rPr b="0" i="1" lang="en" sz="11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A premium-financed Indexed Universal Life policy designed around the financial reality of high-earning athletes.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411480" y="1851660"/>
            <a:ext cx="2708910" cy="2640330"/>
          </a:xfrm>
          <a:prstGeom prst="rect">
            <a:avLst/>
          </a:prstGeom>
          <a:solidFill>
            <a:srgbClr val="F7F4FB"/>
          </a:solidFill>
          <a:ln cap="flat" cmpd="sng" w="12700">
            <a:solidFill>
              <a:srgbClr val="8E339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0"/>
          <p:cNvSpPr/>
          <p:nvPr/>
        </p:nvSpPr>
        <p:spPr>
          <a:xfrm>
            <a:off x="582930" y="1988820"/>
            <a:ext cx="10287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2400"/>
              <a:buFont typeface="Poppins"/>
              <a:buNone/>
            </a:pPr>
            <a:r>
              <a:rPr b="1" i="0" lang="en" sz="24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0"/>
          <p:cNvSpPr/>
          <p:nvPr/>
        </p:nvSpPr>
        <p:spPr>
          <a:xfrm>
            <a:off x="617220" y="2571750"/>
            <a:ext cx="229743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b="1" i="0" lang="en" sz="15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Tax-Free Income</a:t>
            </a:r>
            <a:endParaRPr b="0" i="0" sz="1500" u="none" cap="none" strike="noStrike">
              <a:solidFill>
                <a:srgbClr val="0E0E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0" name="Google Shape;200;p20"/>
          <p:cNvCxnSpPr/>
          <p:nvPr/>
        </p:nvCxnSpPr>
        <p:spPr>
          <a:xfrm>
            <a:off x="617220" y="3120390"/>
            <a:ext cx="685800" cy="0"/>
          </a:xfrm>
          <a:prstGeom prst="straightConnector1">
            <a:avLst/>
          </a:prstGeom>
          <a:noFill/>
          <a:ln cap="flat" cmpd="sng" w="25400">
            <a:solidFill>
              <a:srgbClr val="0E0EC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1" name="Google Shape;201;p20"/>
          <p:cNvSpPr/>
          <p:nvPr/>
        </p:nvSpPr>
        <p:spPr>
          <a:xfrm>
            <a:off x="617220" y="3223260"/>
            <a:ext cx="229743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Cash value grows tax-deferred. Distributions accessed via policy loans are received tax-free under current tax law — supplemental income that doesn't add to your top-bracket exposure.</a:t>
            </a:r>
            <a:endParaRPr b="0" i="0" sz="900" u="none" cap="none" strike="noStrike">
              <a:solidFill>
                <a:srgbClr val="8E339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0"/>
          <p:cNvSpPr/>
          <p:nvPr/>
        </p:nvSpPr>
        <p:spPr>
          <a:xfrm>
            <a:off x="3257550" y="1851660"/>
            <a:ext cx="2708910" cy="2640330"/>
          </a:xfrm>
          <a:prstGeom prst="rect">
            <a:avLst/>
          </a:prstGeom>
          <a:solidFill>
            <a:srgbClr val="F7F4FB"/>
          </a:solidFill>
          <a:ln cap="flat" cmpd="sng" w="12700">
            <a:solidFill>
              <a:srgbClr val="8E339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0"/>
          <p:cNvSpPr/>
          <p:nvPr/>
        </p:nvSpPr>
        <p:spPr>
          <a:xfrm>
            <a:off x="3429000" y="1988820"/>
            <a:ext cx="10287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2400"/>
              <a:buFont typeface="Poppins"/>
              <a:buNone/>
            </a:pPr>
            <a:r>
              <a:rPr b="1" i="0" lang="en" sz="24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/>
          <p:nvPr/>
        </p:nvSpPr>
        <p:spPr>
          <a:xfrm>
            <a:off x="3463290" y="2571750"/>
            <a:ext cx="229743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b="1" i="0" lang="en" sz="15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Portfolio Diversification</a:t>
            </a:r>
            <a:endParaRPr b="0" i="0" sz="1500" u="none" cap="none" strike="noStrike">
              <a:solidFill>
                <a:srgbClr val="0E0E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5" name="Google Shape;205;p20"/>
          <p:cNvCxnSpPr/>
          <p:nvPr/>
        </p:nvCxnSpPr>
        <p:spPr>
          <a:xfrm>
            <a:off x="3463290" y="3120390"/>
            <a:ext cx="685800" cy="0"/>
          </a:xfrm>
          <a:prstGeom prst="straightConnector1">
            <a:avLst/>
          </a:prstGeom>
          <a:noFill/>
          <a:ln cap="flat" cmpd="sng" w="25400">
            <a:solidFill>
              <a:srgbClr val="0E0EC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6" name="Google Shape;206;p20"/>
          <p:cNvSpPr/>
          <p:nvPr/>
        </p:nvSpPr>
        <p:spPr>
          <a:xfrm>
            <a:off x="3463290" y="3223260"/>
            <a:ext cx="229743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Indexed crediting tied to market upside with a 0% floor protecting principal in down years. An uncorrelated bucket that balances concentrated brand, equity, and real-estate holdings.</a:t>
            </a:r>
            <a:endParaRPr b="0" i="0" sz="900" u="none" cap="none" strike="noStrike">
              <a:solidFill>
                <a:srgbClr val="8E339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0"/>
          <p:cNvSpPr/>
          <p:nvPr/>
        </p:nvSpPr>
        <p:spPr>
          <a:xfrm>
            <a:off x="6103620" y="1851660"/>
            <a:ext cx="2708910" cy="2640330"/>
          </a:xfrm>
          <a:prstGeom prst="rect">
            <a:avLst/>
          </a:prstGeom>
          <a:solidFill>
            <a:srgbClr val="F7F4FB"/>
          </a:solidFill>
          <a:ln cap="flat" cmpd="sng" w="12700">
            <a:solidFill>
              <a:srgbClr val="8E339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/>
          <p:nvPr/>
        </p:nvSpPr>
        <p:spPr>
          <a:xfrm>
            <a:off x="6275070" y="1988820"/>
            <a:ext cx="10287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2400"/>
              <a:buFont typeface="Poppins"/>
              <a:buNone/>
            </a:pPr>
            <a:r>
              <a:rPr b="1" i="0" lang="en" sz="24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0"/>
          <p:cNvSpPr/>
          <p:nvPr/>
        </p:nvSpPr>
        <p:spPr>
          <a:xfrm>
            <a:off x="6309360" y="2571750"/>
            <a:ext cx="229743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b="1" i="0" lang="en" sz="15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Post-Career Capital</a:t>
            </a:r>
            <a:endParaRPr b="0" i="0" sz="1500" u="none" cap="none" strike="noStrike">
              <a:solidFill>
                <a:srgbClr val="0E0E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0" name="Google Shape;210;p20"/>
          <p:cNvCxnSpPr/>
          <p:nvPr/>
        </p:nvCxnSpPr>
        <p:spPr>
          <a:xfrm>
            <a:off x="6309360" y="3120390"/>
            <a:ext cx="685800" cy="0"/>
          </a:xfrm>
          <a:prstGeom prst="straightConnector1">
            <a:avLst/>
          </a:prstGeom>
          <a:noFill/>
          <a:ln cap="flat" cmpd="sng" w="25400">
            <a:solidFill>
              <a:srgbClr val="0E0EC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1" name="Google Shape;211;p20"/>
          <p:cNvSpPr/>
          <p:nvPr/>
        </p:nvSpPr>
        <p:spPr>
          <a:xfrm>
            <a:off x="6309360" y="3223260"/>
            <a:ext cx="229743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When the playing days end, the policy doesn't. Compounding continues for decades — funding retirement, estate liquidity, and generational wealth transfer long after the NIL window closes.</a:t>
            </a:r>
            <a:endParaRPr b="0" i="0" sz="900" u="none" cap="none" strike="noStrike">
              <a:solidFill>
                <a:srgbClr val="8E339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212" name="Google Shape;21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0"/>
          <p:cNvSpPr/>
          <p:nvPr/>
        </p:nvSpPr>
        <p:spPr>
          <a:xfrm>
            <a:off x="6743471" y="4800600"/>
            <a:ext cx="2057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05  |  THE SOLUTION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/>
          <p:nvPr/>
        </p:nvSpPr>
        <p:spPr>
          <a:xfrm>
            <a:off x="0" y="0"/>
            <a:ext cx="3086100" cy="5143500"/>
          </a:xfrm>
          <a:prstGeom prst="rect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1"/>
          <p:cNvSpPr/>
          <p:nvPr/>
        </p:nvSpPr>
        <p:spPr>
          <a:xfrm>
            <a:off x="0" y="0"/>
            <a:ext cx="171600" cy="51435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1"/>
          <p:cNvSpPr/>
          <p:nvPr/>
        </p:nvSpPr>
        <p:spPr>
          <a:xfrm>
            <a:off x="377190" y="480060"/>
            <a:ext cx="24003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PILLAR 01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2" name="Google Shape;22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1648" y="514239"/>
            <a:ext cx="171600" cy="171613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1"/>
          <p:cNvSpPr/>
          <p:nvPr/>
        </p:nvSpPr>
        <p:spPr>
          <a:xfrm>
            <a:off x="377190" y="792690"/>
            <a:ext cx="25374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Poppins"/>
              <a:buNone/>
            </a:pPr>
            <a:r>
              <a:rPr b="1" i="0" lang="en" sz="2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Tax-Free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377190" y="1174426"/>
            <a:ext cx="25374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2700"/>
              <a:buFont typeface="Poppins"/>
              <a:buNone/>
            </a:pPr>
            <a:r>
              <a:rPr b="1" i="1" lang="en" sz="27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Income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5" name="Google Shape;225;p21"/>
          <p:cNvCxnSpPr/>
          <p:nvPr/>
        </p:nvCxnSpPr>
        <p:spPr>
          <a:xfrm>
            <a:off x="377190" y="1703280"/>
            <a:ext cx="1028700" cy="0"/>
          </a:xfrm>
          <a:prstGeom prst="straightConnector1">
            <a:avLst/>
          </a:prstGeom>
          <a:noFill/>
          <a:ln cap="flat" cmpd="sng" w="38100">
            <a:solidFill>
              <a:srgbClr val="0E0EC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" name="Google Shape;226;p21"/>
          <p:cNvSpPr/>
          <p:nvPr/>
        </p:nvSpPr>
        <p:spPr>
          <a:xfrm>
            <a:off x="377190" y="1741690"/>
            <a:ext cx="25374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1000"/>
              <a:buFont typeface="Poppins"/>
              <a:buNone/>
            </a:pPr>
            <a:r>
              <a:rPr b="0" i="1" lang="en" sz="10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The most efficient way to convert a peak-earning year into a lifetime of after-tax cash flow.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1"/>
          <p:cNvSpPr/>
          <p:nvPr/>
        </p:nvSpPr>
        <p:spPr>
          <a:xfrm>
            <a:off x="445770" y="3566160"/>
            <a:ext cx="205800" cy="273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1"/>
          <p:cNvSpPr/>
          <p:nvPr/>
        </p:nvSpPr>
        <p:spPr>
          <a:xfrm>
            <a:off x="445770" y="3566160"/>
            <a:ext cx="27300" cy="2058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1"/>
          <p:cNvSpPr/>
          <p:nvPr/>
        </p:nvSpPr>
        <p:spPr>
          <a:xfrm>
            <a:off x="3360420" y="480060"/>
            <a:ext cx="5417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700"/>
              <a:buFont typeface="Poppins"/>
              <a:buNone/>
            </a:pPr>
            <a:r>
              <a:rPr b="1" i="0" lang="en" sz="17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How it generates tax-free cash flow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3360420" y="994410"/>
            <a:ext cx="308700" cy="308700"/>
          </a:xfrm>
          <a:prstGeom prst="ellipse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1"/>
          <p:cNvSpPr/>
          <p:nvPr/>
        </p:nvSpPr>
        <p:spPr>
          <a:xfrm>
            <a:off x="3360420" y="994410"/>
            <a:ext cx="3087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/>
          <p:nvPr/>
        </p:nvSpPr>
        <p:spPr>
          <a:xfrm>
            <a:off x="3806190" y="960120"/>
            <a:ext cx="500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Tax-Deferred Growth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/>
          <p:nvPr/>
        </p:nvSpPr>
        <p:spPr>
          <a:xfrm>
            <a:off x="3806190" y="1248156"/>
            <a:ext cx="50064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Cash value inside the policy compounds without annual taxation — no 1099-DIV, no capital gains drag, no annual reporting on internal returns.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1"/>
          <p:cNvSpPr/>
          <p:nvPr/>
        </p:nvSpPr>
        <p:spPr>
          <a:xfrm>
            <a:off x="3360420" y="1803654"/>
            <a:ext cx="308700" cy="308700"/>
          </a:xfrm>
          <a:prstGeom prst="ellipse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1"/>
          <p:cNvSpPr/>
          <p:nvPr/>
        </p:nvSpPr>
        <p:spPr>
          <a:xfrm>
            <a:off x="3360420" y="1803654"/>
            <a:ext cx="3087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1"/>
          <p:cNvSpPr/>
          <p:nvPr/>
        </p:nvSpPr>
        <p:spPr>
          <a:xfrm>
            <a:off x="3806190" y="1769364"/>
            <a:ext cx="500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Tax-Free Distributions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1"/>
          <p:cNvSpPr/>
          <p:nvPr/>
        </p:nvSpPr>
        <p:spPr>
          <a:xfrm>
            <a:off x="3806190" y="2057400"/>
            <a:ext cx="50064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Income is accessed via policy loans against the cash value. Under current tax law, loan proceeds are not treated as taxable income.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1"/>
          <p:cNvSpPr/>
          <p:nvPr/>
        </p:nvSpPr>
        <p:spPr>
          <a:xfrm>
            <a:off x="3360420" y="2612898"/>
            <a:ext cx="308700" cy="308700"/>
          </a:xfrm>
          <a:prstGeom prst="ellipse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1"/>
          <p:cNvSpPr/>
          <p:nvPr/>
        </p:nvSpPr>
        <p:spPr>
          <a:xfrm>
            <a:off x="3360420" y="2612898"/>
            <a:ext cx="3087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1"/>
          <p:cNvSpPr/>
          <p:nvPr/>
        </p:nvSpPr>
        <p:spPr>
          <a:xfrm>
            <a:off x="3806190" y="2578608"/>
            <a:ext cx="500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Doesn't Trigger Top Bracket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1"/>
          <p:cNvSpPr/>
          <p:nvPr/>
        </p:nvSpPr>
        <p:spPr>
          <a:xfrm>
            <a:off x="3806190" y="2866644"/>
            <a:ext cx="50064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Distributions don't appear as ordinary income, so they don't push you into higher brackets, trigger NIIT, or affect Social Security taxability later.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1"/>
          <p:cNvSpPr/>
          <p:nvPr/>
        </p:nvSpPr>
        <p:spPr>
          <a:xfrm>
            <a:off x="3360420" y="3422142"/>
            <a:ext cx="308700" cy="308700"/>
          </a:xfrm>
          <a:prstGeom prst="ellipse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1"/>
          <p:cNvSpPr/>
          <p:nvPr/>
        </p:nvSpPr>
        <p:spPr>
          <a:xfrm>
            <a:off x="3360420" y="3422142"/>
            <a:ext cx="3087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1"/>
          <p:cNvSpPr/>
          <p:nvPr/>
        </p:nvSpPr>
        <p:spPr>
          <a:xfrm>
            <a:off x="3806190" y="3387852"/>
            <a:ext cx="500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Tax-Free Death Benefit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1"/>
          <p:cNvSpPr/>
          <p:nvPr/>
        </p:nvSpPr>
        <p:spPr>
          <a:xfrm>
            <a:off x="3806190" y="3675888"/>
            <a:ext cx="50064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Remaining cash value passes to beneficiaries income-tax-free under §101(a) — a clean intergenerational transfer.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1"/>
          <p:cNvSpPr/>
          <p:nvPr/>
        </p:nvSpPr>
        <p:spPr>
          <a:xfrm>
            <a:off x="3360420" y="4320540"/>
            <a:ext cx="5417700" cy="37710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1"/>
          <p:cNvSpPr/>
          <p:nvPr/>
        </p:nvSpPr>
        <p:spPr>
          <a:xfrm>
            <a:off x="3497580" y="4320540"/>
            <a:ext cx="51435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Brokerage account:</a:t>
            </a: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 tax on dividends, interest, gains, and withdrawal.   </a:t>
            </a:r>
            <a:r>
              <a:rPr b="1" i="0" lang="en" sz="8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proStream:</a:t>
            </a: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 tax-deferred growth, tax-free access.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248" name="Google Shape;24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1"/>
          <p:cNvSpPr/>
          <p:nvPr/>
        </p:nvSpPr>
        <p:spPr>
          <a:xfrm>
            <a:off x="6743471" y="4800600"/>
            <a:ext cx="20574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07  |  PILLAR 01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21" title="Untitled design(3).png"/>
          <p:cNvPicPr preferRelativeResize="0"/>
          <p:nvPr/>
        </p:nvPicPr>
        <p:blipFill rotWithShape="1">
          <a:blip r:embed="rId5">
            <a:alphaModFix/>
          </a:blip>
          <a:srcRect b="23059" l="0" r="0" t="0"/>
          <a:stretch/>
        </p:blipFill>
        <p:spPr>
          <a:xfrm>
            <a:off x="185325" y="2353675"/>
            <a:ext cx="2900775" cy="27898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ream_mark_footer.png" id="251" name="Google Shape;25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2"/>
          <p:cNvSpPr/>
          <p:nvPr/>
        </p:nvSpPr>
        <p:spPr>
          <a:xfrm>
            <a:off x="3360475" y="3711626"/>
            <a:ext cx="5417700" cy="754500"/>
          </a:xfrm>
          <a:prstGeom prst="roundRect">
            <a:avLst>
              <a:gd fmla="val 9091" name="adj"/>
            </a:avLst>
          </a:prstGeom>
          <a:solidFill>
            <a:srgbClr val="F7F6FB"/>
          </a:solidFill>
          <a:ln cap="flat" cmpd="sng" w="8050">
            <a:solidFill>
              <a:srgbClr val="F7F6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2"/>
          <p:cNvSpPr/>
          <p:nvPr/>
        </p:nvSpPr>
        <p:spPr>
          <a:xfrm>
            <a:off x="0" y="0"/>
            <a:ext cx="3086100" cy="5143500"/>
          </a:xfrm>
          <a:prstGeom prst="rect">
            <a:avLst/>
          </a:prstGeom>
          <a:solidFill>
            <a:srgbClr val="8E339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2"/>
          <p:cNvSpPr/>
          <p:nvPr/>
        </p:nvSpPr>
        <p:spPr>
          <a:xfrm>
            <a:off x="0" y="0"/>
            <a:ext cx="171450" cy="51435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2"/>
          <p:cNvSpPr/>
          <p:nvPr/>
        </p:nvSpPr>
        <p:spPr>
          <a:xfrm>
            <a:off x="377190" y="480060"/>
            <a:ext cx="24003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PILLAR 02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1" name="Google Shape;26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2842" y="514347"/>
            <a:ext cx="171450" cy="17145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2"/>
          <p:cNvSpPr/>
          <p:nvPr/>
        </p:nvSpPr>
        <p:spPr>
          <a:xfrm>
            <a:off x="377190" y="818519"/>
            <a:ext cx="25374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Poppins"/>
              <a:buNone/>
            </a:pPr>
            <a:r>
              <a:rPr b="1" i="0" lang="en" sz="2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Portfolio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2"/>
          <p:cNvSpPr/>
          <p:nvPr/>
        </p:nvSpPr>
        <p:spPr>
          <a:xfrm>
            <a:off x="377190" y="1264289"/>
            <a:ext cx="25374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2300"/>
              <a:buFont typeface="Poppins"/>
              <a:buNone/>
            </a:pPr>
            <a:r>
              <a:rPr b="1" i="1" lang="en" sz="23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Diversification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4" name="Google Shape;264;p22"/>
          <p:cNvCxnSpPr/>
          <p:nvPr/>
        </p:nvCxnSpPr>
        <p:spPr>
          <a:xfrm>
            <a:off x="377190" y="1754923"/>
            <a:ext cx="1028700" cy="0"/>
          </a:xfrm>
          <a:prstGeom prst="straightConnector1">
            <a:avLst/>
          </a:prstGeom>
          <a:noFill/>
          <a:ln cap="flat" cmpd="sng" w="38100">
            <a:solidFill>
              <a:srgbClr val="DF665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5" name="Google Shape;265;p22"/>
          <p:cNvSpPr/>
          <p:nvPr/>
        </p:nvSpPr>
        <p:spPr>
          <a:xfrm>
            <a:off x="377190" y="1783615"/>
            <a:ext cx="25374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1000"/>
              <a:buFont typeface="Poppins"/>
              <a:buNone/>
            </a:pPr>
            <a:r>
              <a:rPr b="0" i="1" lang="en" sz="10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Indexed crediting with a 0% floor. Market upside without the downside risk of a single concentrated allocation.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2"/>
          <p:cNvSpPr/>
          <p:nvPr/>
        </p:nvSpPr>
        <p:spPr>
          <a:xfrm>
            <a:off x="445770" y="3566160"/>
            <a:ext cx="205740" cy="27432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2"/>
          <p:cNvSpPr/>
          <p:nvPr/>
        </p:nvSpPr>
        <p:spPr>
          <a:xfrm>
            <a:off x="445770" y="3566160"/>
            <a:ext cx="27432" cy="20574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2"/>
          <p:cNvSpPr/>
          <p:nvPr/>
        </p:nvSpPr>
        <p:spPr>
          <a:xfrm>
            <a:off x="2640330" y="4567428"/>
            <a:ext cx="205740" cy="27432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2"/>
          <p:cNvSpPr/>
          <p:nvPr/>
        </p:nvSpPr>
        <p:spPr>
          <a:xfrm>
            <a:off x="2818638" y="4389120"/>
            <a:ext cx="27432" cy="20574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2"/>
          <p:cNvSpPr/>
          <p:nvPr/>
        </p:nvSpPr>
        <p:spPr>
          <a:xfrm>
            <a:off x="3360420" y="480060"/>
            <a:ext cx="5417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700"/>
              <a:buFont typeface="Poppins"/>
              <a:buNone/>
            </a:pPr>
            <a:r>
              <a:rPr b="1" i="0" lang="en" sz="17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Why the 0% floor changes everything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3360420" y="955675"/>
            <a:ext cx="5417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697"/>
              <a:buFont typeface="Poppins"/>
              <a:buNone/>
            </a:pPr>
            <a:r>
              <a:rPr i="1" lang="en" sz="1097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Your client funds 30–50% for 5 years. The bank covers the rest, </a:t>
            </a:r>
            <a:endParaRPr i="1" sz="1097">
              <a:solidFill>
                <a:srgbClr val="6B739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697"/>
              <a:buFont typeface="Poppins"/>
              <a:buNone/>
            </a:pPr>
            <a:r>
              <a:rPr i="1" lang="en" sz="1097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plus all of years 6–10.</a:t>
            </a:r>
            <a:endParaRPr sz="109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800"/>
              <a:buFont typeface="Poppins"/>
              <a:buNone/>
            </a:pPr>
            <a:r>
              <a:t/>
            </a:r>
            <a:endParaRPr i="1" sz="1100">
              <a:solidFill>
                <a:srgbClr val="6B6B8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2" name="Google Shape;272;p22"/>
          <p:cNvSpPr/>
          <p:nvPr/>
        </p:nvSpPr>
        <p:spPr>
          <a:xfrm>
            <a:off x="3360470" y="3711618"/>
            <a:ext cx="54900" cy="7545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2"/>
          <p:cNvSpPr/>
          <p:nvPr/>
        </p:nvSpPr>
        <p:spPr>
          <a:xfrm>
            <a:off x="3497580" y="3744423"/>
            <a:ext cx="52122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000"/>
              <a:buFont typeface="Poppins"/>
              <a:buNone/>
            </a:pPr>
            <a:r>
              <a:rPr b="1" i="0" lang="en" sz="10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The asymmetry: keep the gains, skip the losses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2"/>
          <p:cNvSpPr/>
          <p:nvPr/>
        </p:nvSpPr>
        <p:spPr>
          <a:xfrm>
            <a:off x="3497580" y="3984453"/>
            <a:ext cx="52122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In down years the floor holds the line at 0%. In up years, indexed crediting participates up to the cap. The non-correlated outcome: smoother compounding alongside concentrated brand, equity, and real-estate holdings.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275" name="Google Shape;27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2"/>
          <p:cNvSpPr/>
          <p:nvPr/>
        </p:nvSpPr>
        <p:spPr>
          <a:xfrm>
            <a:off x="6743471" y="4800600"/>
            <a:ext cx="2057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08  |  PILLAR 02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7" name="Google Shape;277;p22" title="Untitled design(3).png"/>
          <p:cNvPicPr preferRelativeResize="0"/>
          <p:nvPr/>
        </p:nvPicPr>
        <p:blipFill rotWithShape="1">
          <a:blip r:embed="rId5">
            <a:alphaModFix/>
          </a:blip>
          <a:srcRect b="15269" l="0" r="0" t="0"/>
          <a:stretch/>
        </p:blipFill>
        <p:spPr>
          <a:xfrm>
            <a:off x="177900" y="2056425"/>
            <a:ext cx="2908200" cy="308707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2"/>
          <p:cNvSpPr/>
          <p:nvPr/>
        </p:nvSpPr>
        <p:spPr>
          <a:xfrm>
            <a:off x="4142612" y="1476584"/>
            <a:ext cx="2244900" cy="1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507"/>
              <a:buFont typeface="Poppins"/>
              <a:buNone/>
            </a:pPr>
            <a:r>
              <a:rPr b="1" i="0" lang="en" sz="507" u="none" cap="none" strike="noStrik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CLIENT + BANK</a:t>
            </a:r>
            <a:endParaRPr b="0" i="0" sz="50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2"/>
          <p:cNvSpPr/>
          <p:nvPr/>
        </p:nvSpPr>
        <p:spPr>
          <a:xfrm>
            <a:off x="6387609" y="1476584"/>
            <a:ext cx="2244900" cy="1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507"/>
              <a:buFont typeface="Poppins"/>
              <a:buNone/>
            </a:pPr>
            <a:r>
              <a:rPr b="1" i="0" lang="en" sz="507" u="none" cap="none" strike="noStrike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BANK ONLY</a:t>
            </a:r>
            <a:endParaRPr b="0" i="0" sz="50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0" name="Google Shape;280;p22"/>
          <p:cNvCxnSpPr/>
          <p:nvPr/>
        </p:nvCxnSpPr>
        <p:spPr>
          <a:xfrm>
            <a:off x="6387617" y="1742076"/>
            <a:ext cx="0" cy="912600"/>
          </a:xfrm>
          <a:prstGeom prst="straightConnector1">
            <a:avLst/>
          </a:prstGeom>
          <a:noFill/>
          <a:ln cap="flat" cmpd="sng" w="6025">
            <a:solidFill>
              <a:srgbClr val="6B7393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81" name="Google Shape;281;p22"/>
          <p:cNvSpPr/>
          <p:nvPr/>
        </p:nvSpPr>
        <p:spPr>
          <a:xfrm>
            <a:off x="3360424" y="1750767"/>
            <a:ext cx="695400" cy="17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97"/>
              <a:buFont typeface="Poppins"/>
              <a:buNone/>
            </a:pPr>
            <a:r>
              <a:rPr b="1" i="0" lang="en" sz="697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Your Client</a:t>
            </a:r>
            <a:endParaRPr b="0" i="0" sz="69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2"/>
          <p:cNvSpPr/>
          <p:nvPr/>
        </p:nvSpPr>
        <p:spPr>
          <a:xfrm>
            <a:off x="3360424" y="2077357"/>
            <a:ext cx="695400" cy="17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97"/>
              <a:buFont typeface="Poppins"/>
              <a:buNone/>
            </a:pPr>
            <a:r>
              <a:rPr b="1" i="0" lang="en" sz="697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The Bank</a:t>
            </a:r>
            <a:endParaRPr b="0" i="0" sz="69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3360424" y="2350142"/>
            <a:ext cx="695400" cy="17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97"/>
              <a:buFont typeface="Poppins"/>
              <a:buNone/>
            </a:pPr>
            <a:r>
              <a:rPr b="1" i="0" lang="en" sz="697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Years</a:t>
            </a:r>
            <a:endParaRPr b="0" i="0" sz="69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/>
          <p:nvPr/>
        </p:nvSpPr>
        <p:spPr>
          <a:xfrm>
            <a:off x="4269321" y="1731213"/>
            <a:ext cx="195600" cy="195600"/>
          </a:xfrm>
          <a:prstGeom prst="ellipse">
            <a:avLst/>
          </a:prstGeom>
          <a:solidFill>
            <a:srgbClr val="903397"/>
          </a:solidFill>
          <a:ln cap="flat" cmpd="sng" w="8050">
            <a:solidFill>
              <a:srgbClr val="9033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2"/>
          <p:cNvSpPr/>
          <p:nvPr/>
        </p:nvSpPr>
        <p:spPr>
          <a:xfrm>
            <a:off x="4291048" y="175294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2"/>
          <p:cNvSpPr/>
          <p:nvPr/>
        </p:nvSpPr>
        <p:spPr>
          <a:xfrm>
            <a:off x="4269321" y="1731213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2"/>
          <p:cNvSpPr/>
          <p:nvPr/>
        </p:nvSpPr>
        <p:spPr>
          <a:xfrm>
            <a:off x="4269321" y="2057804"/>
            <a:ext cx="195600" cy="195600"/>
          </a:xfrm>
          <a:prstGeom prst="ellipse">
            <a:avLst/>
          </a:prstGeom>
          <a:solidFill>
            <a:srgbClr val="051044"/>
          </a:solidFill>
          <a:ln cap="flat" cmpd="sng" w="8050">
            <a:solidFill>
              <a:srgbClr val="051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2"/>
          <p:cNvSpPr/>
          <p:nvPr/>
        </p:nvSpPr>
        <p:spPr>
          <a:xfrm>
            <a:off x="4291048" y="207953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2"/>
          <p:cNvSpPr/>
          <p:nvPr/>
        </p:nvSpPr>
        <p:spPr>
          <a:xfrm>
            <a:off x="4269321" y="2057804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2"/>
          <p:cNvSpPr/>
          <p:nvPr/>
        </p:nvSpPr>
        <p:spPr>
          <a:xfrm>
            <a:off x="4142588" y="2363178"/>
            <a:ext cx="449100" cy="1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34"/>
              <a:buFont typeface="Poppins"/>
              <a:buNone/>
            </a:pPr>
            <a:r>
              <a:rPr b="1" i="0" lang="en" sz="634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Y1</a:t>
            </a:r>
            <a:endParaRPr b="0" i="0" sz="6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2"/>
          <p:cNvSpPr/>
          <p:nvPr/>
        </p:nvSpPr>
        <p:spPr>
          <a:xfrm>
            <a:off x="4718327" y="1731213"/>
            <a:ext cx="195600" cy="195600"/>
          </a:xfrm>
          <a:prstGeom prst="ellipse">
            <a:avLst/>
          </a:prstGeom>
          <a:solidFill>
            <a:srgbClr val="903397"/>
          </a:solidFill>
          <a:ln cap="flat" cmpd="sng" w="8050">
            <a:solidFill>
              <a:srgbClr val="9033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2"/>
          <p:cNvSpPr/>
          <p:nvPr/>
        </p:nvSpPr>
        <p:spPr>
          <a:xfrm>
            <a:off x="4740053" y="175294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2"/>
          <p:cNvSpPr/>
          <p:nvPr/>
        </p:nvSpPr>
        <p:spPr>
          <a:xfrm>
            <a:off x="4718327" y="1731213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2"/>
          <p:cNvSpPr/>
          <p:nvPr/>
        </p:nvSpPr>
        <p:spPr>
          <a:xfrm>
            <a:off x="4718327" y="2057804"/>
            <a:ext cx="195600" cy="195600"/>
          </a:xfrm>
          <a:prstGeom prst="ellipse">
            <a:avLst/>
          </a:prstGeom>
          <a:solidFill>
            <a:srgbClr val="051044"/>
          </a:solidFill>
          <a:ln cap="flat" cmpd="sng" w="8050">
            <a:solidFill>
              <a:srgbClr val="051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2"/>
          <p:cNvSpPr/>
          <p:nvPr/>
        </p:nvSpPr>
        <p:spPr>
          <a:xfrm>
            <a:off x="4740053" y="207953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2"/>
          <p:cNvSpPr/>
          <p:nvPr/>
        </p:nvSpPr>
        <p:spPr>
          <a:xfrm>
            <a:off x="4718327" y="2057804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2"/>
          <p:cNvSpPr/>
          <p:nvPr/>
        </p:nvSpPr>
        <p:spPr>
          <a:xfrm>
            <a:off x="4591594" y="2363178"/>
            <a:ext cx="449100" cy="1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34"/>
              <a:buFont typeface="Poppins"/>
              <a:buNone/>
            </a:pPr>
            <a:r>
              <a:rPr b="1" i="0" lang="en" sz="634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Y2</a:t>
            </a:r>
            <a:endParaRPr b="0" i="0" sz="6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2"/>
          <p:cNvSpPr/>
          <p:nvPr/>
        </p:nvSpPr>
        <p:spPr>
          <a:xfrm>
            <a:off x="5167332" y="1731213"/>
            <a:ext cx="195600" cy="195600"/>
          </a:xfrm>
          <a:prstGeom prst="ellipse">
            <a:avLst/>
          </a:prstGeom>
          <a:solidFill>
            <a:srgbClr val="903397"/>
          </a:solidFill>
          <a:ln cap="flat" cmpd="sng" w="8050">
            <a:solidFill>
              <a:srgbClr val="9033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2"/>
          <p:cNvSpPr/>
          <p:nvPr/>
        </p:nvSpPr>
        <p:spPr>
          <a:xfrm>
            <a:off x="5189059" y="175294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2"/>
          <p:cNvSpPr/>
          <p:nvPr/>
        </p:nvSpPr>
        <p:spPr>
          <a:xfrm>
            <a:off x="5167332" y="1731213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2"/>
          <p:cNvSpPr/>
          <p:nvPr/>
        </p:nvSpPr>
        <p:spPr>
          <a:xfrm>
            <a:off x="5167332" y="2057804"/>
            <a:ext cx="195600" cy="195600"/>
          </a:xfrm>
          <a:prstGeom prst="ellipse">
            <a:avLst/>
          </a:prstGeom>
          <a:solidFill>
            <a:srgbClr val="051044"/>
          </a:solidFill>
          <a:ln cap="flat" cmpd="sng" w="8050">
            <a:solidFill>
              <a:srgbClr val="051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2"/>
          <p:cNvSpPr/>
          <p:nvPr/>
        </p:nvSpPr>
        <p:spPr>
          <a:xfrm>
            <a:off x="5189059" y="207953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22"/>
          <p:cNvSpPr/>
          <p:nvPr/>
        </p:nvSpPr>
        <p:spPr>
          <a:xfrm>
            <a:off x="5167332" y="2057804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2"/>
          <p:cNvSpPr/>
          <p:nvPr/>
        </p:nvSpPr>
        <p:spPr>
          <a:xfrm>
            <a:off x="5040600" y="2363178"/>
            <a:ext cx="449100" cy="1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34"/>
              <a:buFont typeface="Poppins"/>
              <a:buNone/>
            </a:pPr>
            <a:r>
              <a:rPr b="1" i="0" lang="en" sz="634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Y3</a:t>
            </a:r>
            <a:endParaRPr b="0" i="0" sz="6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2"/>
          <p:cNvSpPr/>
          <p:nvPr/>
        </p:nvSpPr>
        <p:spPr>
          <a:xfrm>
            <a:off x="5616338" y="1731213"/>
            <a:ext cx="195600" cy="195600"/>
          </a:xfrm>
          <a:prstGeom prst="ellipse">
            <a:avLst/>
          </a:prstGeom>
          <a:solidFill>
            <a:srgbClr val="903397"/>
          </a:solidFill>
          <a:ln cap="flat" cmpd="sng" w="8050">
            <a:solidFill>
              <a:srgbClr val="9033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22"/>
          <p:cNvSpPr/>
          <p:nvPr/>
        </p:nvSpPr>
        <p:spPr>
          <a:xfrm>
            <a:off x="5638065" y="175294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22"/>
          <p:cNvSpPr/>
          <p:nvPr/>
        </p:nvSpPr>
        <p:spPr>
          <a:xfrm>
            <a:off x="5616338" y="1731213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2"/>
          <p:cNvSpPr/>
          <p:nvPr/>
        </p:nvSpPr>
        <p:spPr>
          <a:xfrm>
            <a:off x="5616338" y="2057804"/>
            <a:ext cx="195600" cy="195600"/>
          </a:xfrm>
          <a:prstGeom prst="ellipse">
            <a:avLst/>
          </a:prstGeom>
          <a:solidFill>
            <a:srgbClr val="051044"/>
          </a:solidFill>
          <a:ln cap="flat" cmpd="sng" w="8050">
            <a:solidFill>
              <a:srgbClr val="051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22"/>
          <p:cNvSpPr/>
          <p:nvPr/>
        </p:nvSpPr>
        <p:spPr>
          <a:xfrm>
            <a:off x="5638065" y="207953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2"/>
          <p:cNvSpPr/>
          <p:nvPr/>
        </p:nvSpPr>
        <p:spPr>
          <a:xfrm>
            <a:off x="5616338" y="2057804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2"/>
          <p:cNvSpPr/>
          <p:nvPr/>
        </p:nvSpPr>
        <p:spPr>
          <a:xfrm>
            <a:off x="5489606" y="2363178"/>
            <a:ext cx="449100" cy="1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34"/>
              <a:buFont typeface="Poppins"/>
              <a:buNone/>
            </a:pPr>
            <a:r>
              <a:rPr b="1" i="0" lang="en" sz="634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Y4</a:t>
            </a:r>
            <a:endParaRPr b="0" i="0" sz="6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2"/>
          <p:cNvSpPr/>
          <p:nvPr/>
        </p:nvSpPr>
        <p:spPr>
          <a:xfrm>
            <a:off x="6065344" y="1731213"/>
            <a:ext cx="195600" cy="195600"/>
          </a:xfrm>
          <a:prstGeom prst="ellipse">
            <a:avLst/>
          </a:prstGeom>
          <a:solidFill>
            <a:srgbClr val="903397"/>
          </a:solidFill>
          <a:ln cap="flat" cmpd="sng" w="8050">
            <a:solidFill>
              <a:srgbClr val="9033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22"/>
          <p:cNvSpPr/>
          <p:nvPr/>
        </p:nvSpPr>
        <p:spPr>
          <a:xfrm>
            <a:off x="6087071" y="175294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22"/>
          <p:cNvSpPr/>
          <p:nvPr/>
        </p:nvSpPr>
        <p:spPr>
          <a:xfrm>
            <a:off x="6065344" y="1731213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2"/>
          <p:cNvSpPr/>
          <p:nvPr/>
        </p:nvSpPr>
        <p:spPr>
          <a:xfrm>
            <a:off x="6065344" y="2057804"/>
            <a:ext cx="195600" cy="195600"/>
          </a:xfrm>
          <a:prstGeom prst="ellipse">
            <a:avLst/>
          </a:prstGeom>
          <a:solidFill>
            <a:srgbClr val="051044"/>
          </a:solidFill>
          <a:ln cap="flat" cmpd="sng" w="8050">
            <a:solidFill>
              <a:srgbClr val="051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2"/>
          <p:cNvSpPr/>
          <p:nvPr/>
        </p:nvSpPr>
        <p:spPr>
          <a:xfrm>
            <a:off x="6087071" y="207953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22"/>
          <p:cNvSpPr/>
          <p:nvPr/>
        </p:nvSpPr>
        <p:spPr>
          <a:xfrm>
            <a:off x="6065344" y="2057804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2"/>
          <p:cNvSpPr/>
          <p:nvPr/>
        </p:nvSpPr>
        <p:spPr>
          <a:xfrm>
            <a:off x="5938611" y="2363178"/>
            <a:ext cx="449100" cy="1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34"/>
              <a:buFont typeface="Poppins"/>
              <a:buNone/>
            </a:pPr>
            <a:r>
              <a:rPr b="1" i="0" lang="en" sz="634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Y5</a:t>
            </a:r>
            <a:endParaRPr b="0" i="0" sz="6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2"/>
          <p:cNvSpPr/>
          <p:nvPr/>
        </p:nvSpPr>
        <p:spPr>
          <a:xfrm>
            <a:off x="6514349" y="2057804"/>
            <a:ext cx="195600" cy="195600"/>
          </a:xfrm>
          <a:prstGeom prst="ellipse">
            <a:avLst/>
          </a:prstGeom>
          <a:solidFill>
            <a:srgbClr val="051044"/>
          </a:solidFill>
          <a:ln cap="flat" cmpd="sng" w="8050">
            <a:solidFill>
              <a:srgbClr val="051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2"/>
          <p:cNvSpPr/>
          <p:nvPr/>
        </p:nvSpPr>
        <p:spPr>
          <a:xfrm>
            <a:off x="6536076" y="207953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2"/>
          <p:cNvSpPr/>
          <p:nvPr/>
        </p:nvSpPr>
        <p:spPr>
          <a:xfrm>
            <a:off x="6514349" y="2057804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2"/>
          <p:cNvSpPr/>
          <p:nvPr/>
        </p:nvSpPr>
        <p:spPr>
          <a:xfrm>
            <a:off x="6387617" y="2363178"/>
            <a:ext cx="449100" cy="1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34"/>
              <a:buFont typeface="Poppins"/>
              <a:buNone/>
            </a:pPr>
            <a:r>
              <a:rPr b="1" i="0" lang="en" sz="634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Y6</a:t>
            </a:r>
            <a:endParaRPr b="0" i="0" sz="6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2"/>
          <p:cNvSpPr/>
          <p:nvPr/>
        </p:nvSpPr>
        <p:spPr>
          <a:xfrm>
            <a:off x="6963355" y="2057804"/>
            <a:ext cx="195600" cy="195600"/>
          </a:xfrm>
          <a:prstGeom prst="ellipse">
            <a:avLst/>
          </a:prstGeom>
          <a:solidFill>
            <a:srgbClr val="051044"/>
          </a:solidFill>
          <a:ln cap="flat" cmpd="sng" w="8050">
            <a:solidFill>
              <a:srgbClr val="051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2"/>
          <p:cNvSpPr/>
          <p:nvPr/>
        </p:nvSpPr>
        <p:spPr>
          <a:xfrm>
            <a:off x="6985082" y="207953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2"/>
          <p:cNvSpPr/>
          <p:nvPr/>
        </p:nvSpPr>
        <p:spPr>
          <a:xfrm>
            <a:off x="6963355" y="2057804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2"/>
          <p:cNvSpPr/>
          <p:nvPr/>
        </p:nvSpPr>
        <p:spPr>
          <a:xfrm>
            <a:off x="6836623" y="2363178"/>
            <a:ext cx="449100" cy="1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34"/>
              <a:buFont typeface="Poppins"/>
              <a:buNone/>
            </a:pPr>
            <a:r>
              <a:rPr b="1" i="0" lang="en" sz="634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Y7</a:t>
            </a:r>
            <a:endParaRPr b="0" i="0" sz="6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2"/>
          <p:cNvSpPr/>
          <p:nvPr/>
        </p:nvSpPr>
        <p:spPr>
          <a:xfrm>
            <a:off x="7412361" y="2057804"/>
            <a:ext cx="195600" cy="195600"/>
          </a:xfrm>
          <a:prstGeom prst="ellipse">
            <a:avLst/>
          </a:prstGeom>
          <a:solidFill>
            <a:srgbClr val="051044"/>
          </a:solidFill>
          <a:ln cap="flat" cmpd="sng" w="8050">
            <a:solidFill>
              <a:srgbClr val="051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22"/>
          <p:cNvSpPr/>
          <p:nvPr/>
        </p:nvSpPr>
        <p:spPr>
          <a:xfrm>
            <a:off x="7434088" y="207953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2"/>
          <p:cNvSpPr/>
          <p:nvPr/>
        </p:nvSpPr>
        <p:spPr>
          <a:xfrm>
            <a:off x="7412361" y="2057804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2"/>
          <p:cNvSpPr/>
          <p:nvPr/>
        </p:nvSpPr>
        <p:spPr>
          <a:xfrm>
            <a:off x="7285629" y="2363178"/>
            <a:ext cx="449100" cy="1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34"/>
              <a:buFont typeface="Poppins"/>
              <a:buNone/>
            </a:pPr>
            <a:r>
              <a:rPr b="1" i="0" lang="en" sz="634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Y8</a:t>
            </a:r>
            <a:endParaRPr b="0" i="0" sz="6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2"/>
          <p:cNvSpPr/>
          <p:nvPr/>
        </p:nvSpPr>
        <p:spPr>
          <a:xfrm>
            <a:off x="7861367" y="2057804"/>
            <a:ext cx="195600" cy="195600"/>
          </a:xfrm>
          <a:prstGeom prst="ellipse">
            <a:avLst/>
          </a:prstGeom>
          <a:solidFill>
            <a:srgbClr val="051044"/>
          </a:solidFill>
          <a:ln cap="flat" cmpd="sng" w="8050">
            <a:solidFill>
              <a:srgbClr val="051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2"/>
          <p:cNvSpPr/>
          <p:nvPr/>
        </p:nvSpPr>
        <p:spPr>
          <a:xfrm>
            <a:off x="7883094" y="207953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22"/>
          <p:cNvSpPr/>
          <p:nvPr/>
        </p:nvSpPr>
        <p:spPr>
          <a:xfrm>
            <a:off x="7861367" y="2057804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2"/>
          <p:cNvSpPr/>
          <p:nvPr/>
        </p:nvSpPr>
        <p:spPr>
          <a:xfrm>
            <a:off x="7734634" y="2363178"/>
            <a:ext cx="449100" cy="1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34"/>
              <a:buFont typeface="Poppins"/>
              <a:buNone/>
            </a:pPr>
            <a:r>
              <a:rPr b="1" i="0" lang="en" sz="634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Y9</a:t>
            </a:r>
            <a:endParaRPr b="0" i="0" sz="6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2"/>
          <p:cNvSpPr/>
          <p:nvPr/>
        </p:nvSpPr>
        <p:spPr>
          <a:xfrm>
            <a:off x="8310372" y="2057804"/>
            <a:ext cx="195600" cy="195600"/>
          </a:xfrm>
          <a:prstGeom prst="ellipse">
            <a:avLst/>
          </a:prstGeom>
          <a:solidFill>
            <a:srgbClr val="051044"/>
          </a:solidFill>
          <a:ln cap="flat" cmpd="sng" w="8050">
            <a:solidFill>
              <a:srgbClr val="051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2"/>
          <p:cNvSpPr/>
          <p:nvPr/>
        </p:nvSpPr>
        <p:spPr>
          <a:xfrm>
            <a:off x="8332099" y="2079530"/>
            <a:ext cx="152100" cy="1521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2"/>
          <p:cNvSpPr/>
          <p:nvPr/>
        </p:nvSpPr>
        <p:spPr>
          <a:xfrm>
            <a:off x="8310372" y="2057804"/>
            <a:ext cx="195600" cy="1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"/>
              <a:buFont typeface="Poppins"/>
              <a:buNone/>
            </a:pPr>
            <a:r>
              <a:rPr b="1" i="0" lang="en" sz="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3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2"/>
          <p:cNvSpPr/>
          <p:nvPr/>
        </p:nvSpPr>
        <p:spPr>
          <a:xfrm>
            <a:off x="8183640" y="2363178"/>
            <a:ext cx="449100" cy="1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634"/>
              <a:buFont typeface="Poppins"/>
              <a:buNone/>
            </a:pPr>
            <a:r>
              <a:rPr b="1" i="0" lang="en" sz="634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Y10</a:t>
            </a:r>
            <a:endParaRPr b="0" i="0" sz="6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2"/>
          <p:cNvSpPr/>
          <p:nvPr/>
        </p:nvSpPr>
        <p:spPr>
          <a:xfrm>
            <a:off x="3360425" y="2775975"/>
            <a:ext cx="5417700" cy="717000"/>
          </a:xfrm>
          <a:prstGeom prst="roundRect">
            <a:avLst>
              <a:gd fmla="val 9091" name="adj"/>
            </a:avLst>
          </a:prstGeom>
          <a:solidFill>
            <a:srgbClr val="F7F6FB"/>
          </a:solidFill>
          <a:ln cap="flat" cmpd="sng" w="8050">
            <a:solidFill>
              <a:srgbClr val="F7F6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2"/>
          <p:cNvSpPr/>
          <p:nvPr/>
        </p:nvSpPr>
        <p:spPr>
          <a:xfrm>
            <a:off x="3577692" y="2893947"/>
            <a:ext cx="217200" cy="217200"/>
          </a:xfrm>
          <a:prstGeom prst="ellipse">
            <a:avLst/>
          </a:prstGeom>
          <a:solidFill>
            <a:srgbClr val="903397"/>
          </a:solidFill>
          <a:ln cap="flat" cmpd="sng" w="8050">
            <a:solidFill>
              <a:srgbClr val="9033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2"/>
          <p:cNvSpPr/>
          <p:nvPr/>
        </p:nvSpPr>
        <p:spPr>
          <a:xfrm>
            <a:off x="3599419" y="2915673"/>
            <a:ext cx="173700" cy="1737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22"/>
          <p:cNvSpPr/>
          <p:nvPr/>
        </p:nvSpPr>
        <p:spPr>
          <a:xfrm>
            <a:off x="3577692" y="2893947"/>
            <a:ext cx="217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4"/>
              <a:buFont typeface="Poppins"/>
              <a:buNone/>
            </a:pPr>
            <a:r>
              <a:rPr b="1" i="0" lang="en" sz="444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44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2"/>
          <p:cNvSpPr/>
          <p:nvPr/>
        </p:nvSpPr>
        <p:spPr>
          <a:xfrm>
            <a:off x="3881867" y="2850494"/>
            <a:ext cx="1561800" cy="1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507"/>
              <a:buFont typeface="Poppins"/>
              <a:buNone/>
            </a:pPr>
            <a:r>
              <a:rPr b="1" i="0" lang="en" sz="507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CLIENT PAYS</a:t>
            </a:r>
            <a:endParaRPr b="0" i="0" sz="50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2"/>
          <p:cNvSpPr/>
          <p:nvPr/>
        </p:nvSpPr>
        <p:spPr>
          <a:xfrm>
            <a:off x="3881867" y="2980852"/>
            <a:ext cx="1561800" cy="1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507"/>
              <a:buFont typeface="Poppins"/>
              <a:buNone/>
            </a:pPr>
            <a:r>
              <a:rPr b="0" i="0" lang="en" sz="507" u="none" cap="none" strike="noStrike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Years 1–5, 30–50% of premium</a:t>
            </a:r>
            <a:endParaRPr b="0" i="0" sz="50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2"/>
          <p:cNvSpPr/>
          <p:nvPr/>
        </p:nvSpPr>
        <p:spPr>
          <a:xfrm>
            <a:off x="3881867" y="3154661"/>
            <a:ext cx="15618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03397"/>
              </a:buClr>
              <a:buSzPts val="950"/>
              <a:buFont typeface="Poppins"/>
              <a:buNone/>
            </a:pPr>
            <a:r>
              <a:rPr b="1" i="0" lang="en" sz="950" u="none" cap="none" strike="noStrike">
                <a:solidFill>
                  <a:srgbClr val="903397"/>
                </a:solidFill>
                <a:latin typeface="Poppins"/>
                <a:ea typeface="Poppins"/>
                <a:cs typeface="Poppins"/>
                <a:sym typeface="Poppins"/>
              </a:rPr>
              <a:t>5 contributions</a:t>
            </a:r>
            <a:endParaRPr b="0" i="0" sz="9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6" name="Google Shape;346;p22"/>
          <p:cNvCxnSpPr/>
          <p:nvPr/>
        </p:nvCxnSpPr>
        <p:spPr>
          <a:xfrm>
            <a:off x="5117831" y="2850494"/>
            <a:ext cx="0" cy="456000"/>
          </a:xfrm>
          <a:prstGeom prst="straightConnector1">
            <a:avLst/>
          </a:prstGeom>
          <a:noFill/>
          <a:ln cap="flat" cmpd="sng" w="6025">
            <a:solidFill>
              <a:srgbClr val="D9D5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7" name="Google Shape;347;p22"/>
          <p:cNvSpPr/>
          <p:nvPr/>
        </p:nvSpPr>
        <p:spPr>
          <a:xfrm>
            <a:off x="5204738" y="2893947"/>
            <a:ext cx="217200" cy="217200"/>
          </a:xfrm>
          <a:prstGeom prst="ellipse">
            <a:avLst/>
          </a:prstGeom>
          <a:solidFill>
            <a:srgbClr val="051044"/>
          </a:solidFill>
          <a:ln cap="flat" cmpd="sng" w="8050">
            <a:solidFill>
              <a:srgbClr val="051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22"/>
          <p:cNvSpPr/>
          <p:nvPr/>
        </p:nvSpPr>
        <p:spPr>
          <a:xfrm>
            <a:off x="5226465" y="2915673"/>
            <a:ext cx="173700" cy="173700"/>
          </a:xfrm>
          <a:prstGeom prst="ellipse">
            <a:avLst/>
          </a:prstGeom>
          <a:noFill/>
          <a:ln cap="flat" cmpd="sng" w="6025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3450" lIns="43450" spcFirstLastPara="1" rIns="43450" wrap="square" tIns="43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7"/>
              <a:buFont typeface="Arial"/>
              <a:buNone/>
            </a:pPr>
            <a:r>
              <a:t/>
            </a:r>
            <a:endParaRPr b="0" i="0" sz="88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22"/>
          <p:cNvSpPr/>
          <p:nvPr/>
        </p:nvSpPr>
        <p:spPr>
          <a:xfrm>
            <a:off x="5204738" y="2893947"/>
            <a:ext cx="217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4"/>
              <a:buFont typeface="Poppins"/>
              <a:buNone/>
            </a:pPr>
            <a:r>
              <a:rPr b="1" i="0" lang="en" sz="444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</a:t>
            </a:r>
            <a:endParaRPr b="0" i="0" sz="44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2"/>
          <p:cNvSpPr/>
          <p:nvPr/>
        </p:nvSpPr>
        <p:spPr>
          <a:xfrm>
            <a:off x="5508913" y="2850494"/>
            <a:ext cx="1561800" cy="1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507"/>
              <a:buFont typeface="Poppins"/>
              <a:buNone/>
            </a:pPr>
            <a:r>
              <a:rPr b="1" i="0" lang="en" sz="507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BANK PAYS</a:t>
            </a:r>
            <a:endParaRPr b="0" i="0" sz="50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2"/>
          <p:cNvSpPr/>
          <p:nvPr/>
        </p:nvSpPr>
        <p:spPr>
          <a:xfrm>
            <a:off x="5508913" y="2980852"/>
            <a:ext cx="1561800" cy="1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507"/>
              <a:buFont typeface="Poppins"/>
              <a:buNone/>
            </a:pPr>
            <a:r>
              <a:rPr b="0" i="0" lang="en" sz="507" u="none" cap="none" strike="noStrike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Remainder Y1–5, plus all of Y6–10</a:t>
            </a:r>
            <a:endParaRPr b="0" i="0" sz="50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2"/>
          <p:cNvSpPr/>
          <p:nvPr/>
        </p:nvSpPr>
        <p:spPr>
          <a:xfrm>
            <a:off x="5508913" y="3154661"/>
            <a:ext cx="15618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1044"/>
              </a:buClr>
              <a:buSzPts val="950"/>
              <a:buFont typeface="Poppins"/>
              <a:buNone/>
            </a:pPr>
            <a:r>
              <a:rPr b="1" i="0" lang="en" sz="950" u="none" cap="none" strike="noStrike">
                <a:solidFill>
                  <a:srgbClr val="051044"/>
                </a:solidFill>
                <a:latin typeface="Poppins"/>
                <a:ea typeface="Poppins"/>
                <a:cs typeface="Poppins"/>
                <a:sym typeface="Poppins"/>
              </a:rPr>
              <a:t>10 contributions</a:t>
            </a:r>
            <a:endParaRPr b="0" i="0" sz="9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3" name="Google Shape;353;p22"/>
          <p:cNvCxnSpPr/>
          <p:nvPr/>
        </p:nvCxnSpPr>
        <p:spPr>
          <a:xfrm>
            <a:off x="6744878" y="2850494"/>
            <a:ext cx="0" cy="456000"/>
          </a:xfrm>
          <a:prstGeom prst="straightConnector1">
            <a:avLst/>
          </a:prstGeom>
          <a:noFill/>
          <a:ln cap="flat" cmpd="sng" w="6025">
            <a:solidFill>
              <a:srgbClr val="D9D5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4" name="Google Shape;354;p22"/>
          <p:cNvSpPr/>
          <p:nvPr/>
        </p:nvSpPr>
        <p:spPr>
          <a:xfrm>
            <a:off x="6810058" y="2850494"/>
            <a:ext cx="1561800" cy="1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4A"/>
              </a:buClr>
              <a:buSzPts val="507"/>
              <a:buFont typeface="Poppins"/>
              <a:buNone/>
            </a:pPr>
            <a:r>
              <a:rPr b="1" i="0" lang="en" sz="507" u="none" cap="none" strike="noStrike">
                <a:solidFill>
                  <a:srgbClr val="2A2F4A"/>
                </a:solidFill>
                <a:latin typeface="Poppins"/>
                <a:ea typeface="Poppins"/>
                <a:cs typeface="Poppins"/>
                <a:sym typeface="Poppins"/>
              </a:rPr>
              <a:t>THE LEVERAGE</a:t>
            </a:r>
            <a:endParaRPr b="0" i="0" sz="50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2"/>
          <p:cNvSpPr/>
          <p:nvPr/>
        </p:nvSpPr>
        <p:spPr>
          <a:xfrm>
            <a:off x="6810058" y="2980852"/>
            <a:ext cx="1561800" cy="1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393"/>
              </a:buClr>
              <a:buSzPts val="507"/>
              <a:buFont typeface="Poppins"/>
              <a:buNone/>
            </a:pPr>
            <a:r>
              <a:rPr b="0" i="0" lang="en" sz="507" u="none" cap="none" strike="noStrike">
                <a:solidFill>
                  <a:srgbClr val="6B7393"/>
                </a:solidFill>
                <a:latin typeface="Poppins"/>
                <a:ea typeface="Poppins"/>
                <a:cs typeface="Poppins"/>
                <a:sym typeface="Poppins"/>
              </a:rPr>
              <a:t>Bank funds the majority of premium</a:t>
            </a:r>
            <a:endParaRPr b="0" i="0" sz="50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2"/>
          <p:cNvSpPr/>
          <p:nvPr/>
        </p:nvSpPr>
        <p:spPr>
          <a:xfrm>
            <a:off x="6810058" y="3154661"/>
            <a:ext cx="15618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25" lIns="43450" spcFirstLastPara="1" rIns="43450" wrap="square" tIns="21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1331"/>
              <a:buFont typeface="Poppins"/>
              <a:buNone/>
            </a:pPr>
            <a:r>
              <a:rPr b="1" i="0" lang="en" sz="1014" u="none" cap="none" strike="noStrik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Up to $5.50 : $1</a:t>
            </a:r>
            <a:endParaRPr b="0" i="0" sz="101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357" name="Google Shape;35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3"/>
          <p:cNvSpPr/>
          <p:nvPr/>
        </p:nvSpPr>
        <p:spPr>
          <a:xfrm>
            <a:off x="0" y="0"/>
            <a:ext cx="3086100" cy="5143500"/>
          </a:xfrm>
          <a:prstGeom prst="rect">
            <a:avLst/>
          </a:prstGeom>
          <a:solidFill>
            <a:srgbClr val="DF665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3"/>
          <p:cNvSpPr/>
          <p:nvPr/>
        </p:nvSpPr>
        <p:spPr>
          <a:xfrm>
            <a:off x="0" y="0"/>
            <a:ext cx="171450" cy="51435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3"/>
          <p:cNvSpPr/>
          <p:nvPr/>
        </p:nvSpPr>
        <p:spPr>
          <a:xfrm>
            <a:off x="377190" y="480060"/>
            <a:ext cx="24003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PILLAR 03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66" name="Google Shape;36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8642" y="528923"/>
            <a:ext cx="142300" cy="142306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23"/>
          <p:cNvSpPr/>
          <p:nvPr/>
        </p:nvSpPr>
        <p:spPr>
          <a:xfrm>
            <a:off x="377190" y="822953"/>
            <a:ext cx="25374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Poppins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Capital W</a:t>
            </a:r>
            <a:r>
              <a:rPr b="1" lang="en" sz="23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orking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3"/>
          <p:cNvSpPr/>
          <p:nvPr/>
        </p:nvSpPr>
        <p:spPr>
          <a:xfrm>
            <a:off x="377190" y="1223743"/>
            <a:ext cx="25374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2700"/>
              <a:buFont typeface="Poppins"/>
              <a:buNone/>
            </a:pPr>
            <a:r>
              <a:rPr b="1" i="1" lang="en" sz="27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Post-Career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9" name="Google Shape;369;p23"/>
          <p:cNvCxnSpPr/>
          <p:nvPr/>
        </p:nvCxnSpPr>
        <p:spPr>
          <a:xfrm>
            <a:off x="377190" y="1776612"/>
            <a:ext cx="1028700" cy="0"/>
          </a:xfrm>
          <a:prstGeom prst="straightConnector1">
            <a:avLst/>
          </a:prstGeom>
          <a:noFill/>
          <a:ln cap="flat" cmpd="sng" w="38100">
            <a:solidFill>
              <a:srgbClr val="000C4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0" name="Google Shape;370;p23"/>
          <p:cNvSpPr/>
          <p:nvPr/>
        </p:nvSpPr>
        <p:spPr>
          <a:xfrm>
            <a:off x="3360420" y="480060"/>
            <a:ext cx="5417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700"/>
              <a:buFont typeface="Poppins"/>
              <a:buNone/>
            </a:pPr>
            <a:r>
              <a:rPr b="1" i="0" lang="en" sz="17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A 50-year financial horizon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1" name="Google Shape;371;p23"/>
          <p:cNvCxnSpPr/>
          <p:nvPr/>
        </p:nvCxnSpPr>
        <p:spPr>
          <a:xfrm>
            <a:off x="3566160" y="1508760"/>
            <a:ext cx="5006340" cy="0"/>
          </a:xfrm>
          <a:prstGeom prst="straightConnector1">
            <a:avLst/>
          </a:prstGeom>
          <a:noFill/>
          <a:ln cap="flat" cmpd="sng" w="50800">
            <a:solidFill>
              <a:srgbClr val="E5E0F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2" name="Google Shape;372;p23"/>
          <p:cNvSpPr/>
          <p:nvPr/>
        </p:nvSpPr>
        <p:spPr>
          <a:xfrm>
            <a:off x="4109657" y="1426464"/>
            <a:ext cx="164592" cy="164592"/>
          </a:xfrm>
          <a:prstGeom prst="ellipse">
            <a:avLst/>
          </a:prstGeom>
          <a:solidFill>
            <a:srgbClr val="0E0EC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3"/>
          <p:cNvSpPr/>
          <p:nvPr/>
        </p:nvSpPr>
        <p:spPr>
          <a:xfrm>
            <a:off x="3711893" y="1131570"/>
            <a:ext cx="96012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18-22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3"/>
          <p:cNvSpPr/>
          <p:nvPr/>
        </p:nvSpPr>
        <p:spPr>
          <a:xfrm>
            <a:off x="3621024" y="1817370"/>
            <a:ext cx="1141857" cy="233172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3"/>
          <p:cNvSpPr/>
          <p:nvPr/>
        </p:nvSpPr>
        <p:spPr>
          <a:xfrm>
            <a:off x="3621024" y="1817370"/>
            <a:ext cx="1141857" cy="54864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3"/>
          <p:cNvSpPr/>
          <p:nvPr/>
        </p:nvSpPr>
        <p:spPr>
          <a:xfrm>
            <a:off x="3689604" y="1954530"/>
            <a:ext cx="1004697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000"/>
              <a:buFont typeface="Poppins"/>
              <a:buNone/>
            </a:pPr>
            <a:r>
              <a:rPr b="1" i="0" lang="en" sz="10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Active NIL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3"/>
          <p:cNvSpPr/>
          <p:nvPr/>
        </p:nvSpPr>
        <p:spPr>
          <a:xfrm>
            <a:off x="3758184" y="2400300"/>
            <a:ext cx="867537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Premium- financed IUL structured during peak earning years. Lender funds the strategy.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3"/>
          <p:cNvSpPr/>
          <p:nvPr/>
        </p:nvSpPr>
        <p:spPr>
          <a:xfrm>
            <a:off x="5361242" y="1426464"/>
            <a:ext cx="164592" cy="164592"/>
          </a:xfrm>
          <a:prstGeom prst="ellipse">
            <a:avLst/>
          </a:prstGeom>
          <a:solidFill>
            <a:srgbClr val="8E3395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3"/>
          <p:cNvSpPr/>
          <p:nvPr/>
        </p:nvSpPr>
        <p:spPr>
          <a:xfrm>
            <a:off x="4963477" y="1131570"/>
            <a:ext cx="96012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E3395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22-28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3"/>
          <p:cNvSpPr/>
          <p:nvPr/>
        </p:nvSpPr>
        <p:spPr>
          <a:xfrm>
            <a:off x="4872609" y="1817370"/>
            <a:ext cx="1141857" cy="233172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23"/>
          <p:cNvSpPr/>
          <p:nvPr/>
        </p:nvSpPr>
        <p:spPr>
          <a:xfrm>
            <a:off x="4872609" y="1817370"/>
            <a:ext cx="1141857" cy="54864"/>
          </a:xfrm>
          <a:prstGeom prst="rect">
            <a:avLst/>
          </a:prstGeom>
          <a:solidFill>
            <a:srgbClr val="8E339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3"/>
          <p:cNvSpPr/>
          <p:nvPr/>
        </p:nvSpPr>
        <p:spPr>
          <a:xfrm>
            <a:off x="4941189" y="1954530"/>
            <a:ext cx="1004697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000"/>
              <a:buFont typeface="Poppins"/>
              <a:buNone/>
            </a:pPr>
            <a:r>
              <a:rPr b="1" i="0" lang="en" sz="10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Pro Career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3"/>
          <p:cNvSpPr/>
          <p:nvPr/>
        </p:nvSpPr>
        <p:spPr>
          <a:xfrm>
            <a:off x="5009769" y="2400300"/>
            <a:ext cx="867537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Strategy continues funding. Cash value compounds tax-deferred while career income grows.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3"/>
          <p:cNvSpPr/>
          <p:nvPr/>
        </p:nvSpPr>
        <p:spPr>
          <a:xfrm>
            <a:off x="6612827" y="1426464"/>
            <a:ext cx="164592" cy="164592"/>
          </a:xfrm>
          <a:prstGeom prst="ellipse">
            <a:avLst/>
          </a:prstGeom>
          <a:solidFill>
            <a:srgbClr val="DF665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3"/>
          <p:cNvSpPr/>
          <p:nvPr/>
        </p:nvSpPr>
        <p:spPr>
          <a:xfrm>
            <a:off x="6215063" y="1131570"/>
            <a:ext cx="96012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28-45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3"/>
          <p:cNvSpPr/>
          <p:nvPr/>
        </p:nvSpPr>
        <p:spPr>
          <a:xfrm>
            <a:off x="6124194" y="1817370"/>
            <a:ext cx="1141857" cy="233172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3"/>
          <p:cNvSpPr/>
          <p:nvPr/>
        </p:nvSpPr>
        <p:spPr>
          <a:xfrm>
            <a:off x="6124194" y="1817370"/>
            <a:ext cx="1141857" cy="54864"/>
          </a:xfrm>
          <a:prstGeom prst="rect">
            <a:avLst/>
          </a:prstGeom>
          <a:solidFill>
            <a:srgbClr val="DF665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3"/>
          <p:cNvSpPr/>
          <p:nvPr/>
        </p:nvSpPr>
        <p:spPr>
          <a:xfrm>
            <a:off x="6192774" y="1954530"/>
            <a:ext cx="1004697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000"/>
              <a:buFont typeface="Poppins"/>
              <a:buNone/>
            </a:pPr>
            <a:r>
              <a:rPr b="1" i="0" lang="en" sz="10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Wealth Build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3"/>
          <p:cNvSpPr/>
          <p:nvPr/>
        </p:nvSpPr>
        <p:spPr>
          <a:xfrm>
            <a:off x="6261354" y="2400300"/>
            <a:ext cx="867537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Capital fully deployed. Indexed growth builds the tax-advantaged income reservoir.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3"/>
          <p:cNvSpPr/>
          <p:nvPr/>
        </p:nvSpPr>
        <p:spPr>
          <a:xfrm>
            <a:off x="7864412" y="1426464"/>
            <a:ext cx="164592" cy="164592"/>
          </a:xfrm>
          <a:prstGeom prst="ellipse">
            <a:avLst/>
          </a:prstGeom>
          <a:solidFill>
            <a:srgbClr val="000C44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3"/>
          <p:cNvSpPr/>
          <p:nvPr/>
        </p:nvSpPr>
        <p:spPr>
          <a:xfrm>
            <a:off x="7466648" y="1131570"/>
            <a:ext cx="96012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45-65+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3"/>
          <p:cNvSpPr/>
          <p:nvPr/>
        </p:nvSpPr>
        <p:spPr>
          <a:xfrm>
            <a:off x="7375779" y="1817370"/>
            <a:ext cx="1141857" cy="233172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3"/>
          <p:cNvSpPr/>
          <p:nvPr/>
        </p:nvSpPr>
        <p:spPr>
          <a:xfrm>
            <a:off x="7375779" y="1817370"/>
            <a:ext cx="1141857" cy="54864"/>
          </a:xfrm>
          <a:prstGeom prst="rect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3"/>
          <p:cNvSpPr/>
          <p:nvPr/>
        </p:nvSpPr>
        <p:spPr>
          <a:xfrm>
            <a:off x="7444359" y="1954530"/>
            <a:ext cx="1004697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000"/>
              <a:buFont typeface="Poppins"/>
              <a:buNone/>
            </a:pPr>
            <a:r>
              <a:rPr b="1" i="0" lang="en" sz="10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Income Phase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3"/>
          <p:cNvSpPr/>
          <p:nvPr/>
        </p:nvSpPr>
        <p:spPr>
          <a:xfrm>
            <a:off x="7512939" y="2400300"/>
            <a:ext cx="867537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Tax-free distributions via policy loans supplement retirement. Estate planning activates.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3"/>
          <p:cNvSpPr/>
          <p:nvPr/>
        </p:nvSpPr>
        <p:spPr>
          <a:xfrm>
            <a:off x="3360420" y="4286250"/>
            <a:ext cx="5417820" cy="445770"/>
          </a:xfrm>
          <a:prstGeom prst="rect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3"/>
          <p:cNvSpPr/>
          <p:nvPr/>
        </p:nvSpPr>
        <p:spPr>
          <a:xfrm>
            <a:off x="3463290" y="4286250"/>
            <a:ext cx="521208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oppins"/>
              <a:buNone/>
            </a:pPr>
            <a:r>
              <a:rPr b="1" i="1" lang="en" sz="9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Decisions made before age 25 compound for 50+ years. The earlier the structure, the larger the legacy.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398" name="Google Shape;39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3"/>
          <p:cNvSpPr/>
          <p:nvPr/>
        </p:nvSpPr>
        <p:spPr>
          <a:xfrm>
            <a:off x="6743471" y="4800600"/>
            <a:ext cx="2057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09  |  PILLAR 03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3"/>
          <p:cNvSpPr/>
          <p:nvPr/>
        </p:nvSpPr>
        <p:spPr>
          <a:xfrm>
            <a:off x="377190" y="1717057"/>
            <a:ext cx="25374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1000"/>
              <a:buFont typeface="Poppins"/>
              <a:buNone/>
            </a:pPr>
            <a:r>
              <a:rPr i="1" lang="en" sz="1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When the contracts end, the compounding doesn’t.</a:t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1" name="Google Shape;401;p23" title="Untitled design(4).png"/>
          <p:cNvPicPr preferRelativeResize="0"/>
          <p:nvPr/>
        </p:nvPicPr>
        <p:blipFill rotWithShape="1">
          <a:blip r:embed="rId5">
            <a:alphaModFix/>
          </a:blip>
          <a:srcRect b="19498" l="0" r="0" t="0"/>
          <a:stretch/>
        </p:blipFill>
        <p:spPr>
          <a:xfrm>
            <a:off x="171450" y="2210575"/>
            <a:ext cx="2914650" cy="29329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ream_mark_footer.png" id="402" name="Google Shape;40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4"/>
          <p:cNvSpPr/>
          <p:nvPr/>
        </p:nvSpPr>
        <p:spPr>
          <a:xfrm>
            <a:off x="411480" y="342900"/>
            <a:ext cx="8320811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THE ADVANTAGE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4"/>
          <p:cNvSpPr/>
          <p:nvPr/>
        </p:nvSpPr>
        <p:spPr>
          <a:xfrm>
            <a:off x="411480" y="617220"/>
            <a:ext cx="8320811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2400"/>
              <a:buFont typeface="Poppins"/>
              <a:buNone/>
            </a:pPr>
            <a:r>
              <a:rPr b="1" i="0" lang="en" sz="2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Why Borrow the Premiums?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4"/>
          <p:cNvSpPr/>
          <p:nvPr/>
        </p:nvSpPr>
        <p:spPr>
          <a:xfrm>
            <a:off x="411480" y="1165860"/>
            <a:ext cx="82981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1100"/>
              <a:buFont typeface="Poppins"/>
              <a:buNone/>
            </a:pPr>
            <a:r>
              <a:rPr b="0" i="0" lang="en" sz="11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High earners prefer strategies that preserve liquidity and keep capital invested. Premium financing makes a larger insurance strategy possible — without writing the check yourself.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4"/>
          <p:cNvSpPr/>
          <p:nvPr/>
        </p:nvSpPr>
        <p:spPr>
          <a:xfrm>
            <a:off x="411480" y="1988820"/>
            <a:ext cx="4046220" cy="2743200"/>
          </a:xfrm>
          <a:prstGeom prst="rect">
            <a:avLst/>
          </a:prstGeom>
          <a:solidFill>
            <a:srgbClr val="F7F4F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4"/>
          <p:cNvSpPr/>
          <p:nvPr/>
        </p:nvSpPr>
        <p:spPr>
          <a:xfrm>
            <a:off x="411480" y="1988820"/>
            <a:ext cx="4046220" cy="411480"/>
          </a:xfrm>
          <a:prstGeom prst="rect">
            <a:avLst/>
          </a:prstGeom>
          <a:solidFill>
            <a:srgbClr val="6B6B8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4"/>
          <p:cNvSpPr/>
          <p:nvPr/>
        </p:nvSpPr>
        <p:spPr>
          <a:xfrm>
            <a:off x="582930" y="1988820"/>
            <a:ext cx="37033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oppins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SELF-FUNDED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4"/>
          <p:cNvSpPr/>
          <p:nvPr/>
        </p:nvSpPr>
        <p:spPr>
          <a:xfrm>
            <a:off x="582930" y="2503170"/>
            <a:ext cx="3703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1000"/>
              <a:buFont typeface="Poppins"/>
              <a:buNone/>
            </a:pPr>
            <a:r>
              <a:rPr b="0" i="1" lang="en" sz="10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Write the premium check yourself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15" name="Google Shape;41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2930" y="2942082"/>
            <a:ext cx="192024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24"/>
          <p:cNvSpPr/>
          <p:nvPr/>
        </p:nvSpPr>
        <p:spPr>
          <a:xfrm>
            <a:off x="857250" y="2914650"/>
            <a:ext cx="3566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Significant capital tied up in premiums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17" name="Google Shape;41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2930" y="3319272"/>
            <a:ext cx="192024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24"/>
          <p:cNvSpPr/>
          <p:nvPr/>
        </p:nvSpPr>
        <p:spPr>
          <a:xfrm>
            <a:off x="857250" y="3291840"/>
            <a:ext cx="3566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Reduced liquidity for other investments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19" name="Google Shape;41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2930" y="3696462"/>
            <a:ext cx="192024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24"/>
          <p:cNvSpPr/>
          <p:nvPr/>
        </p:nvSpPr>
        <p:spPr>
          <a:xfrm>
            <a:off x="857250" y="3669030"/>
            <a:ext cx="3566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Smaller policy size for the same outlay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21" name="Google Shape;42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2930" y="4073652"/>
            <a:ext cx="192024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24"/>
          <p:cNvSpPr/>
          <p:nvPr/>
        </p:nvSpPr>
        <p:spPr>
          <a:xfrm>
            <a:off x="857250" y="4046220"/>
            <a:ext cx="3566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Opportunity cost on capital not invested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4"/>
          <p:cNvSpPr/>
          <p:nvPr/>
        </p:nvSpPr>
        <p:spPr>
          <a:xfrm>
            <a:off x="4663440" y="1988820"/>
            <a:ext cx="4046220" cy="2743200"/>
          </a:xfrm>
          <a:prstGeom prst="rect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4"/>
          <p:cNvSpPr/>
          <p:nvPr/>
        </p:nvSpPr>
        <p:spPr>
          <a:xfrm>
            <a:off x="4663440" y="1988820"/>
            <a:ext cx="4046220" cy="41148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24"/>
          <p:cNvSpPr/>
          <p:nvPr/>
        </p:nvSpPr>
        <p:spPr>
          <a:xfrm>
            <a:off x="4834890" y="1988820"/>
            <a:ext cx="37033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Poppins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PROSTREAM FINANCED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4"/>
          <p:cNvSpPr/>
          <p:nvPr/>
        </p:nvSpPr>
        <p:spPr>
          <a:xfrm>
            <a:off x="4834890" y="2503170"/>
            <a:ext cx="3703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1000"/>
              <a:buFont typeface="Poppins"/>
              <a:buNone/>
            </a:pPr>
            <a:r>
              <a:rPr b="0" i="1" lang="en" sz="10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Lender funds premiums. No collateral or personal guarantee required.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27" name="Google Shape;42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34890" y="2942082"/>
            <a:ext cx="192024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4"/>
          <p:cNvSpPr/>
          <p:nvPr/>
        </p:nvSpPr>
        <p:spPr>
          <a:xfrm>
            <a:off x="5109210" y="2914650"/>
            <a:ext cx="3566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Capital stays invested in your portfolio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29" name="Google Shape;42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34890" y="3319272"/>
            <a:ext cx="192024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24"/>
          <p:cNvSpPr/>
          <p:nvPr/>
        </p:nvSpPr>
        <p:spPr>
          <a:xfrm>
            <a:off x="5109210" y="3291840"/>
            <a:ext cx="3566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Liquidity preserved for opportunities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31" name="Google Shape;43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34890" y="3696462"/>
            <a:ext cx="192024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24"/>
          <p:cNvSpPr/>
          <p:nvPr/>
        </p:nvSpPr>
        <p:spPr>
          <a:xfrm>
            <a:off x="5109210" y="3669030"/>
            <a:ext cx="3566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Larger policy = larger tax-free income later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33" name="Google Shape;43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34890" y="4073652"/>
            <a:ext cx="192024" cy="192024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24"/>
          <p:cNvSpPr/>
          <p:nvPr/>
        </p:nvSpPr>
        <p:spPr>
          <a:xfrm>
            <a:off x="5109210" y="4046220"/>
            <a:ext cx="3566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Lender's cost of capital &lt; policy's growth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435" name="Google Shape;43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24"/>
          <p:cNvSpPr/>
          <p:nvPr/>
        </p:nvSpPr>
        <p:spPr>
          <a:xfrm>
            <a:off x="6743471" y="4800600"/>
            <a:ext cx="2057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10  |  WHY FINANCING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4FB"/>
        </a:solid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5"/>
          <p:cNvSpPr/>
          <p:nvPr/>
        </p:nvSpPr>
        <p:spPr>
          <a:xfrm>
            <a:off x="411480" y="342900"/>
            <a:ext cx="8320811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ILLUSTRATION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5"/>
          <p:cNvSpPr/>
          <p:nvPr/>
        </p:nvSpPr>
        <p:spPr>
          <a:xfrm>
            <a:off x="411480" y="617220"/>
            <a:ext cx="8320811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2400"/>
              <a:buFont typeface="Poppins"/>
              <a:buNone/>
            </a:pPr>
            <a:r>
              <a:rPr b="1" i="0" lang="en" sz="2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How It Looks in Practice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5"/>
          <p:cNvSpPr/>
          <p:nvPr/>
        </p:nvSpPr>
        <p:spPr>
          <a:xfrm>
            <a:off x="411480" y="1165860"/>
            <a:ext cx="82981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800"/>
              <a:buFont typeface="Poppins"/>
              <a:buNone/>
            </a:pPr>
            <a:r>
              <a:rPr b="0" i="1" lang="en" sz="11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Hypothetical, illustrative example only. Actual results depend on carrier, policy design, indexed performance, lender rates, and individual underwriting.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5"/>
          <p:cNvSpPr/>
          <p:nvPr/>
        </p:nvSpPr>
        <p:spPr>
          <a:xfrm>
            <a:off x="411475" y="2023100"/>
            <a:ext cx="2606100" cy="2247300"/>
          </a:xfrm>
          <a:prstGeom prst="rect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25"/>
          <p:cNvSpPr/>
          <p:nvPr/>
        </p:nvSpPr>
        <p:spPr>
          <a:xfrm>
            <a:off x="411480" y="1969770"/>
            <a:ext cx="2606100" cy="822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5"/>
          <p:cNvSpPr/>
          <p:nvPr/>
        </p:nvSpPr>
        <p:spPr>
          <a:xfrm>
            <a:off x="582930" y="2117090"/>
            <a:ext cx="22632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ATHLETE PROFILE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5"/>
          <p:cNvSpPr/>
          <p:nvPr/>
        </p:nvSpPr>
        <p:spPr>
          <a:xfrm>
            <a:off x="582930" y="2322830"/>
            <a:ext cx="2263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oppins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Top-Tier NIL Athlete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5"/>
          <p:cNvSpPr/>
          <p:nvPr/>
        </p:nvSpPr>
        <p:spPr>
          <a:xfrm>
            <a:off x="582930" y="2665730"/>
            <a:ext cx="10287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Age at Start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5"/>
          <p:cNvSpPr/>
          <p:nvPr/>
        </p:nvSpPr>
        <p:spPr>
          <a:xfrm>
            <a:off x="1611630" y="2665730"/>
            <a:ext cx="12345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21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5"/>
          <p:cNvSpPr/>
          <p:nvPr/>
        </p:nvSpPr>
        <p:spPr>
          <a:xfrm>
            <a:off x="582930" y="2885186"/>
            <a:ext cx="10287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NIL Income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5"/>
          <p:cNvSpPr/>
          <p:nvPr/>
        </p:nvSpPr>
        <p:spPr>
          <a:xfrm>
            <a:off x="1611630" y="2885186"/>
            <a:ext cx="12345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$2.5M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5"/>
          <p:cNvSpPr/>
          <p:nvPr/>
        </p:nvSpPr>
        <p:spPr>
          <a:xfrm>
            <a:off x="582930" y="3104642"/>
            <a:ext cx="10287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Net Worth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5"/>
          <p:cNvSpPr/>
          <p:nvPr/>
        </p:nvSpPr>
        <p:spPr>
          <a:xfrm>
            <a:off x="1611630" y="3104642"/>
            <a:ext cx="12345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$8M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5"/>
          <p:cNvSpPr/>
          <p:nvPr/>
        </p:nvSpPr>
        <p:spPr>
          <a:xfrm>
            <a:off x="582930" y="3324098"/>
            <a:ext cx="10287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Tax Bracket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5"/>
          <p:cNvSpPr/>
          <p:nvPr/>
        </p:nvSpPr>
        <p:spPr>
          <a:xfrm>
            <a:off x="1611630" y="3324098"/>
            <a:ext cx="12345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37% Fed + State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5"/>
          <p:cNvSpPr/>
          <p:nvPr/>
        </p:nvSpPr>
        <p:spPr>
          <a:xfrm>
            <a:off x="582930" y="3543554"/>
            <a:ext cx="10287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Goal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25"/>
          <p:cNvSpPr/>
          <p:nvPr/>
        </p:nvSpPr>
        <p:spPr>
          <a:xfrm>
            <a:off x="1611630" y="3543554"/>
            <a:ext cx="12345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Tax-free retirement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5"/>
          <p:cNvSpPr/>
          <p:nvPr/>
        </p:nvSpPr>
        <p:spPr>
          <a:xfrm>
            <a:off x="3291840" y="1588770"/>
            <a:ext cx="54864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400"/>
              <a:buFont typeface="Poppins"/>
              <a:buNone/>
            </a:pPr>
            <a:r>
              <a:rPr b="1" i="0" lang="en" sz="1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Strategy outcomes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5"/>
          <p:cNvSpPr/>
          <p:nvPr/>
        </p:nvSpPr>
        <p:spPr>
          <a:xfrm>
            <a:off x="3291840" y="1965960"/>
            <a:ext cx="54177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25"/>
          <p:cNvSpPr/>
          <p:nvPr/>
        </p:nvSpPr>
        <p:spPr>
          <a:xfrm>
            <a:off x="3291840" y="1965960"/>
            <a:ext cx="82200" cy="6858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25"/>
          <p:cNvSpPr/>
          <p:nvPr/>
        </p:nvSpPr>
        <p:spPr>
          <a:xfrm>
            <a:off x="3531870" y="2068830"/>
            <a:ext cx="24003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1800"/>
              <a:buFont typeface="Poppins"/>
              <a:buNone/>
            </a:pPr>
            <a:r>
              <a:rPr b="1" lang="en" sz="1800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Minimal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5"/>
          <p:cNvSpPr/>
          <p:nvPr/>
        </p:nvSpPr>
        <p:spPr>
          <a:xfrm>
            <a:off x="3531870" y="2391156"/>
            <a:ext cx="24003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Out-of-pocket premium for 5 years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5"/>
          <p:cNvSpPr/>
          <p:nvPr/>
        </p:nvSpPr>
        <p:spPr>
          <a:xfrm>
            <a:off x="6172200" y="1965960"/>
            <a:ext cx="240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800"/>
              <a:buFont typeface="Poppins"/>
              <a:buNone/>
            </a:pPr>
            <a:r>
              <a:rPr b="0" i="1" lang="en" sz="8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Lender funds the policy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5"/>
          <p:cNvSpPr/>
          <p:nvPr/>
        </p:nvSpPr>
        <p:spPr>
          <a:xfrm>
            <a:off x="3291840" y="2775204"/>
            <a:ext cx="54177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5"/>
          <p:cNvSpPr/>
          <p:nvPr/>
        </p:nvSpPr>
        <p:spPr>
          <a:xfrm>
            <a:off x="3291840" y="2775204"/>
            <a:ext cx="82200" cy="685800"/>
          </a:xfrm>
          <a:prstGeom prst="rect">
            <a:avLst/>
          </a:prstGeom>
          <a:solidFill>
            <a:srgbClr val="8E339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25"/>
          <p:cNvSpPr/>
          <p:nvPr/>
        </p:nvSpPr>
        <p:spPr>
          <a:xfrm>
            <a:off x="3531870" y="2878074"/>
            <a:ext cx="24003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E3395"/>
              </a:buClr>
              <a:buSzPts val="1800"/>
              <a:buFont typeface="Poppins"/>
              <a:buNone/>
            </a:pPr>
            <a:r>
              <a:rPr b="1" i="0" lang="en" sz="1800" u="none" cap="none" strike="noStrike">
                <a:solidFill>
                  <a:srgbClr val="8E3395"/>
                </a:solidFill>
                <a:latin typeface="Poppins"/>
                <a:ea typeface="Poppins"/>
                <a:cs typeface="Poppins"/>
                <a:sym typeface="Poppins"/>
              </a:rPr>
              <a:t>~7-figure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5"/>
          <p:cNvSpPr/>
          <p:nvPr/>
        </p:nvSpPr>
        <p:spPr>
          <a:xfrm>
            <a:off x="3531870" y="3200400"/>
            <a:ext cx="24003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Projected cash value at age 45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5"/>
          <p:cNvSpPr/>
          <p:nvPr/>
        </p:nvSpPr>
        <p:spPr>
          <a:xfrm>
            <a:off x="6172200" y="2775204"/>
            <a:ext cx="240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800"/>
              <a:buFont typeface="Poppins"/>
              <a:buNone/>
            </a:pPr>
            <a:r>
              <a:rPr b="0" i="1" lang="en" sz="8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Indexed compounding, 0% floor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5"/>
          <p:cNvSpPr/>
          <p:nvPr/>
        </p:nvSpPr>
        <p:spPr>
          <a:xfrm>
            <a:off x="3291840" y="3584448"/>
            <a:ext cx="541770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5"/>
          <p:cNvSpPr/>
          <p:nvPr/>
        </p:nvSpPr>
        <p:spPr>
          <a:xfrm>
            <a:off x="3291840" y="3584448"/>
            <a:ext cx="82200" cy="685800"/>
          </a:xfrm>
          <a:prstGeom prst="rect">
            <a:avLst/>
          </a:prstGeom>
          <a:solidFill>
            <a:srgbClr val="DF665B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5"/>
          <p:cNvSpPr/>
          <p:nvPr/>
        </p:nvSpPr>
        <p:spPr>
          <a:xfrm>
            <a:off x="3531870" y="3687318"/>
            <a:ext cx="24003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1800"/>
              <a:buFont typeface="Poppins"/>
              <a:buNone/>
            </a:pPr>
            <a:r>
              <a:rPr b="1" i="0" lang="en" sz="1800" u="none" cap="none" strike="noStrik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Tax-Free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5"/>
          <p:cNvSpPr/>
          <p:nvPr/>
        </p:nvSpPr>
        <p:spPr>
          <a:xfrm>
            <a:off x="3531870" y="4009644"/>
            <a:ext cx="24003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Income access via policy loans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5"/>
          <p:cNvSpPr/>
          <p:nvPr/>
        </p:nvSpPr>
        <p:spPr>
          <a:xfrm>
            <a:off x="6172200" y="3584448"/>
            <a:ext cx="240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800"/>
              <a:buFont typeface="Poppins"/>
              <a:buNone/>
            </a:pPr>
            <a:r>
              <a:rPr b="0" i="1" lang="en" sz="8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Under current tax law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475" name="Google Shape;47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25"/>
          <p:cNvSpPr/>
          <p:nvPr/>
        </p:nvSpPr>
        <p:spPr>
          <a:xfrm>
            <a:off x="6743471" y="4800600"/>
            <a:ext cx="2057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11  |  ILLUSTRATION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6"/>
          <p:cNvSpPr/>
          <p:nvPr/>
        </p:nvSpPr>
        <p:spPr>
          <a:xfrm>
            <a:off x="411480" y="342900"/>
            <a:ext cx="8320811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QUALIFICATION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26"/>
          <p:cNvSpPr/>
          <p:nvPr/>
        </p:nvSpPr>
        <p:spPr>
          <a:xfrm>
            <a:off x="411480" y="617220"/>
            <a:ext cx="8320811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2400"/>
              <a:buFont typeface="Poppins"/>
              <a:buNone/>
            </a:pPr>
            <a:r>
              <a:rPr b="1" i="0" lang="en" sz="24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Is proStream Right for You?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26"/>
          <p:cNvSpPr/>
          <p:nvPr/>
        </p:nvSpPr>
        <p:spPr>
          <a:xfrm>
            <a:off x="411480" y="1165860"/>
            <a:ext cx="82981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1100"/>
              <a:buFont typeface="Poppins"/>
              <a:buNone/>
            </a:pPr>
            <a:r>
              <a:rPr b="0" i="0" lang="en" sz="11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proStream is designed for elite NIL athletes and their families who view themselves as building generational wealth — not just optimizing the next deal.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26"/>
          <p:cNvSpPr/>
          <p:nvPr/>
        </p:nvSpPr>
        <p:spPr>
          <a:xfrm>
            <a:off x="411480" y="1954530"/>
            <a:ext cx="480060" cy="480060"/>
          </a:xfrm>
          <a:prstGeom prst="ellipse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86" name="Google Shape;48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4924" y="2077974"/>
            <a:ext cx="233172" cy="233172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26"/>
          <p:cNvSpPr/>
          <p:nvPr/>
        </p:nvSpPr>
        <p:spPr>
          <a:xfrm>
            <a:off x="1028700" y="1954530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$5M+ Net Worth Trajectory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6"/>
          <p:cNvSpPr/>
          <p:nvPr/>
        </p:nvSpPr>
        <p:spPr>
          <a:xfrm>
            <a:off x="1028700" y="2000250"/>
            <a:ext cx="3497700" cy="5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Current or projected within the NIL/early-pro window.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6"/>
          <p:cNvSpPr/>
          <p:nvPr/>
        </p:nvSpPr>
        <p:spPr>
          <a:xfrm>
            <a:off x="4663440" y="1954530"/>
            <a:ext cx="480060" cy="480060"/>
          </a:xfrm>
          <a:prstGeom prst="ellipse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90" name="Google Shape;49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6884" y="2077974"/>
            <a:ext cx="233172" cy="233172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26"/>
          <p:cNvSpPr/>
          <p:nvPr/>
        </p:nvSpPr>
        <p:spPr>
          <a:xfrm>
            <a:off x="5280660" y="1954530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Long Time Horizon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6"/>
          <p:cNvSpPr/>
          <p:nvPr/>
        </p:nvSpPr>
        <p:spPr>
          <a:xfrm>
            <a:off x="5280660" y="2000250"/>
            <a:ext cx="3497700" cy="5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Comfortable with 10-15+ years before drawing income.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6"/>
          <p:cNvSpPr/>
          <p:nvPr/>
        </p:nvSpPr>
        <p:spPr>
          <a:xfrm>
            <a:off x="411480" y="2880360"/>
            <a:ext cx="480060" cy="480060"/>
          </a:xfrm>
          <a:prstGeom prst="ellipse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94" name="Google Shape;49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4924" y="3003804"/>
            <a:ext cx="233172" cy="233172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26"/>
          <p:cNvSpPr/>
          <p:nvPr/>
        </p:nvSpPr>
        <p:spPr>
          <a:xfrm>
            <a:off x="1028700" y="2880360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Concentrated Wealth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6"/>
          <p:cNvSpPr/>
          <p:nvPr/>
        </p:nvSpPr>
        <p:spPr>
          <a:xfrm>
            <a:off x="1028700" y="2926080"/>
            <a:ext cx="3497700" cy="5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Want a non-correlated bucket alongside other holdings.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26"/>
          <p:cNvSpPr/>
          <p:nvPr/>
        </p:nvSpPr>
        <p:spPr>
          <a:xfrm>
            <a:off x="4663440" y="2880360"/>
            <a:ext cx="480060" cy="480060"/>
          </a:xfrm>
          <a:prstGeom prst="ellipse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98" name="Google Shape;498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86884" y="3003804"/>
            <a:ext cx="233172" cy="233172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26"/>
          <p:cNvSpPr/>
          <p:nvPr/>
        </p:nvSpPr>
        <p:spPr>
          <a:xfrm>
            <a:off x="5280660" y="2880360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Underwriting Health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26"/>
          <p:cNvSpPr/>
          <p:nvPr/>
        </p:nvSpPr>
        <p:spPr>
          <a:xfrm>
            <a:off x="5280660" y="2926080"/>
            <a:ext cx="3497700" cy="5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Insurable at preferred ratings — typically straightforward for elite athletes.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6"/>
          <p:cNvSpPr/>
          <p:nvPr/>
        </p:nvSpPr>
        <p:spPr>
          <a:xfrm>
            <a:off x="411480" y="3806190"/>
            <a:ext cx="480060" cy="480060"/>
          </a:xfrm>
          <a:prstGeom prst="ellipse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02" name="Google Shape;502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4924" y="3929634"/>
            <a:ext cx="233172" cy="233172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26"/>
          <p:cNvSpPr/>
          <p:nvPr/>
        </p:nvSpPr>
        <p:spPr>
          <a:xfrm>
            <a:off x="1028700" y="3806190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Multi-State Tax Exposure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6"/>
          <p:cNvSpPr/>
          <p:nvPr/>
        </p:nvSpPr>
        <p:spPr>
          <a:xfrm>
            <a:off x="1028700" y="3851910"/>
            <a:ext cx="3497700" cy="5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Earning across state lines amplifies the value of tax-free distributions.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26"/>
          <p:cNvSpPr/>
          <p:nvPr/>
        </p:nvSpPr>
        <p:spPr>
          <a:xfrm>
            <a:off x="4663440" y="3806190"/>
            <a:ext cx="480060" cy="480060"/>
          </a:xfrm>
          <a:prstGeom prst="ellipse">
            <a:avLst/>
          </a:prstGeom>
          <a:solidFill>
            <a:srgbClr val="000C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06" name="Google Shape;506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86884" y="3929634"/>
            <a:ext cx="233172" cy="233172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26"/>
          <p:cNvSpPr/>
          <p:nvPr/>
        </p:nvSpPr>
        <p:spPr>
          <a:xfrm>
            <a:off x="5280660" y="3806190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C44"/>
              </a:buClr>
              <a:buSzPts val="1100"/>
              <a:buFont typeface="Poppins"/>
              <a:buNone/>
            </a:pPr>
            <a:r>
              <a:rPr b="1" i="0" lang="en" sz="1100" u="none" cap="none" strike="noStrike">
                <a:solidFill>
                  <a:srgbClr val="000C44"/>
                </a:solidFill>
                <a:latin typeface="Poppins"/>
                <a:ea typeface="Poppins"/>
                <a:cs typeface="Poppins"/>
                <a:sym typeface="Poppins"/>
              </a:rPr>
              <a:t>Generational Mindset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26"/>
          <p:cNvSpPr/>
          <p:nvPr/>
        </p:nvSpPr>
        <p:spPr>
          <a:xfrm>
            <a:off x="5280660" y="3851910"/>
            <a:ext cx="3497700" cy="5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900"/>
              <a:buFont typeface="Poppins"/>
              <a:buNone/>
            </a:pPr>
            <a:r>
              <a:rPr b="0" i="0" lang="en" sz="900" u="none" cap="none" strike="noStrike">
                <a:solidFill>
                  <a:srgbClr val="1A1A2E"/>
                </a:solidFill>
                <a:latin typeface="Poppins"/>
                <a:ea typeface="Poppins"/>
                <a:cs typeface="Poppins"/>
                <a:sym typeface="Poppins"/>
              </a:rPr>
              <a:t>Planning for family, not just retirement. Estate-tax-free legacy matters.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509" name="Google Shape;509;p2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26"/>
          <p:cNvSpPr/>
          <p:nvPr/>
        </p:nvSpPr>
        <p:spPr>
          <a:xfrm>
            <a:off x="6743471" y="4800600"/>
            <a:ext cx="2057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B85"/>
              </a:buClr>
              <a:buSzPts val="700"/>
              <a:buFont typeface="Poppins"/>
              <a:buNone/>
            </a:pPr>
            <a:r>
              <a:rPr b="0" i="0" lang="en" sz="700" u="none" cap="none" strike="noStrike">
                <a:solidFill>
                  <a:srgbClr val="6B6B85"/>
                </a:solidFill>
                <a:latin typeface="Poppins"/>
                <a:ea typeface="Poppins"/>
                <a:cs typeface="Poppins"/>
                <a:sym typeface="Poppins"/>
              </a:rPr>
              <a:t>12  |  QUALIFICATION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C44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7"/>
          <p:cNvSpPr/>
          <p:nvPr/>
        </p:nvSpPr>
        <p:spPr>
          <a:xfrm>
            <a:off x="0" y="0"/>
            <a:ext cx="9143771" cy="17145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27"/>
          <p:cNvSpPr/>
          <p:nvPr/>
        </p:nvSpPr>
        <p:spPr>
          <a:xfrm>
            <a:off x="411480" y="514350"/>
            <a:ext cx="82296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F665B"/>
              </a:buClr>
              <a:buSzPts val="800"/>
              <a:buFont typeface="Poppins"/>
              <a:buNone/>
            </a:pPr>
            <a:r>
              <a:rPr b="1" i="0" lang="en" sz="800" u="none" cap="none" strike="noStrike">
                <a:solidFill>
                  <a:srgbClr val="DF665B"/>
                </a:solidFill>
                <a:latin typeface="Poppins"/>
                <a:ea typeface="Poppins"/>
                <a:cs typeface="Poppins"/>
                <a:sym typeface="Poppins"/>
              </a:rPr>
              <a:t>NEXT STEPS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27"/>
          <p:cNvSpPr/>
          <p:nvPr/>
        </p:nvSpPr>
        <p:spPr>
          <a:xfrm>
            <a:off x="411480" y="788670"/>
            <a:ext cx="822960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Poppins"/>
              <a:buNone/>
            </a:pPr>
            <a:r>
              <a:rPr b="1" lang="en" sz="2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Let’s b</a:t>
            </a:r>
            <a:r>
              <a:rPr b="1" i="0" lang="en" sz="29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uild </a:t>
            </a:r>
            <a:r>
              <a:rPr b="1" lang="en" sz="2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</a:t>
            </a:r>
            <a:r>
              <a:rPr b="1" i="0" lang="en" sz="29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our proStream </a:t>
            </a:r>
            <a:r>
              <a:rPr b="1" lang="en" sz="2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b="1" i="0" lang="en" sz="29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trategy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7"/>
          <p:cNvSpPr/>
          <p:nvPr/>
        </p:nvSpPr>
        <p:spPr>
          <a:xfrm>
            <a:off x="411480" y="1368743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1100"/>
              <a:buFont typeface="Poppins"/>
              <a:buNone/>
            </a:pPr>
            <a:r>
              <a:rPr b="0" i="1" lang="en" sz="11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A premium-financed IUL designed around the financial reality of high-earning athletes.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27"/>
          <p:cNvSpPr/>
          <p:nvPr/>
        </p:nvSpPr>
        <p:spPr>
          <a:xfrm>
            <a:off x="411480" y="1905000"/>
            <a:ext cx="2709000" cy="1645800"/>
          </a:xfrm>
          <a:prstGeom prst="rect">
            <a:avLst/>
          </a:prstGeom>
          <a:solidFill>
            <a:schemeClr val="lt2"/>
          </a:solidFill>
          <a:ln cap="flat" cmpd="sng" w="12700">
            <a:solidFill>
              <a:srgbClr val="8E339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7"/>
          <p:cNvSpPr/>
          <p:nvPr/>
        </p:nvSpPr>
        <p:spPr>
          <a:xfrm>
            <a:off x="617220" y="2007870"/>
            <a:ext cx="1028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1700"/>
              <a:buFont typeface="Poppins"/>
              <a:buNone/>
            </a:pPr>
            <a:r>
              <a:rPr b="1" i="0" lang="en" sz="17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27"/>
          <p:cNvSpPr/>
          <p:nvPr/>
        </p:nvSpPr>
        <p:spPr>
          <a:xfrm>
            <a:off x="617220" y="2385060"/>
            <a:ext cx="2297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" sz="13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Discovery Call</a:t>
            </a:r>
            <a:endParaRPr b="0" i="0" sz="1300" u="none" cap="none" strike="noStrike">
              <a:solidFill>
                <a:srgbClr val="0E0E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3" name="Google Shape;523;p27"/>
          <p:cNvCxnSpPr/>
          <p:nvPr/>
        </p:nvCxnSpPr>
        <p:spPr>
          <a:xfrm>
            <a:off x="617220" y="2762250"/>
            <a:ext cx="548700" cy="0"/>
          </a:xfrm>
          <a:prstGeom prst="straightConnector1">
            <a:avLst/>
          </a:prstGeom>
          <a:noFill/>
          <a:ln cap="flat" cmpd="sng" w="25400">
            <a:solidFill>
              <a:srgbClr val="0E0EC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4" name="Google Shape;524;p27"/>
          <p:cNvSpPr/>
          <p:nvPr/>
        </p:nvSpPr>
        <p:spPr>
          <a:xfrm>
            <a:off x="617220" y="2712720"/>
            <a:ext cx="2297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30-minute conversation to understand your income, goals, and existing financial structure.</a:t>
            </a:r>
            <a:endParaRPr b="0" i="0" sz="800" u="none" cap="none" strike="noStrike">
              <a:solidFill>
                <a:srgbClr val="0E0E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27"/>
          <p:cNvSpPr/>
          <p:nvPr/>
        </p:nvSpPr>
        <p:spPr>
          <a:xfrm>
            <a:off x="3257550" y="1905000"/>
            <a:ext cx="2709000" cy="1645800"/>
          </a:xfrm>
          <a:prstGeom prst="rect">
            <a:avLst/>
          </a:prstGeom>
          <a:solidFill>
            <a:schemeClr val="lt2"/>
          </a:solidFill>
          <a:ln cap="flat" cmpd="sng" w="12700">
            <a:solidFill>
              <a:srgbClr val="8E339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7"/>
          <p:cNvSpPr/>
          <p:nvPr/>
        </p:nvSpPr>
        <p:spPr>
          <a:xfrm>
            <a:off x="3463290" y="2007870"/>
            <a:ext cx="1028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1700"/>
              <a:buFont typeface="Poppins"/>
              <a:buNone/>
            </a:pPr>
            <a:r>
              <a:rPr b="1" i="0" lang="en" sz="17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27"/>
          <p:cNvSpPr/>
          <p:nvPr/>
        </p:nvSpPr>
        <p:spPr>
          <a:xfrm>
            <a:off x="3463290" y="2385060"/>
            <a:ext cx="2297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" sz="13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Custom Illustration</a:t>
            </a:r>
            <a:endParaRPr b="0" i="0" sz="1300" u="none" cap="none" strike="noStrike">
              <a:solidFill>
                <a:srgbClr val="0E0E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8" name="Google Shape;528;p27"/>
          <p:cNvCxnSpPr/>
          <p:nvPr/>
        </p:nvCxnSpPr>
        <p:spPr>
          <a:xfrm>
            <a:off x="3463290" y="2762250"/>
            <a:ext cx="548700" cy="0"/>
          </a:xfrm>
          <a:prstGeom prst="straightConnector1">
            <a:avLst/>
          </a:prstGeom>
          <a:noFill/>
          <a:ln cap="flat" cmpd="sng" w="25400">
            <a:solidFill>
              <a:srgbClr val="0E0EC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9" name="Google Shape;529;p27"/>
          <p:cNvSpPr/>
          <p:nvPr/>
        </p:nvSpPr>
        <p:spPr>
          <a:xfrm>
            <a:off x="3463290" y="2712720"/>
            <a:ext cx="2297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Carrier-quoted illustration sized to your profile with side-by-side scenarios.</a:t>
            </a:r>
            <a:endParaRPr b="0" i="0" sz="800" u="none" cap="none" strike="noStrike">
              <a:solidFill>
                <a:srgbClr val="0E0E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27"/>
          <p:cNvSpPr/>
          <p:nvPr/>
        </p:nvSpPr>
        <p:spPr>
          <a:xfrm>
            <a:off x="6103620" y="1905000"/>
            <a:ext cx="2709000" cy="1645800"/>
          </a:xfrm>
          <a:prstGeom prst="rect">
            <a:avLst/>
          </a:prstGeom>
          <a:solidFill>
            <a:schemeClr val="lt2"/>
          </a:solidFill>
          <a:ln cap="flat" cmpd="sng" w="12700">
            <a:solidFill>
              <a:srgbClr val="8E339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7"/>
          <p:cNvSpPr/>
          <p:nvPr/>
        </p:nvSpPr>
        <p:spPr>
          <a:xfrm>
            <a:off x="6309360" y="2007870"/>
            <a:ext cx="1028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0EC1"/>
              </a:buClr>
              <a:buSzPts val="1700"/>
              <a:buFont typeface="Poppins"/>
              <a:buNone/>
            </a:pPr>
            <a:r>
              <a:rPr b="1" i="0" lang="en" sz="17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27"/>
          <p:cNvSpPr/>
          <p:nvPr/>
        </p:nvSpPr>
        <p:spPr>
          <a:xfrm>
            <a:off x="6309360" y="2385060"/>
            <a:ext cx="2297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" sz="13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Underwriting &amp; Structure</a:t>
            </a:r>
            <a:endParaRPr b="0" i="0" sz="1300" u="none" cap="none" strike="noStrike">
              <a:solidFill>
                <a:srgbClr val="0E0E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3" name="Google Shape;533;p27"/>
          <p:cNvCxnSpPr/>
          <p:nvPr/>
        </p:nvCxnSpPr>
        <p:spPr>
          <a:xfrm>
            <a:off x="6309360" y="2762250"/>
            <a:ext cx="548700" cy="0"/>
          </a:xfrm>
          <a:prstGeom prst="straightConnector1">
            <a:avLst/>
          </a:prstGeom>
          <a:noFill/>
          <a:ln cap="flat" cmpd="sng" w="25400">
            <a:solidFill>
              <a:srgbClr val="0E0EC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4" name="Google Shape;534;p27"/>
          <p:cNvSpPr/>
          <p:nvPr/>
        </p:nvSpPr>
        <p:spPr>
          <a:xfrm>
            <a:off x="6309360" y="2712720"/>
            <a:ext cx="2297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800"/>
              <a:buFont typeface="Poppins"/>
              <a:buNone/>
            </a:pPr>
            <a:r>
              <a:rPr b="0" i="0" lang="en" sz="800" u="none" cap="none" strike="noStrike">
                <a:solidFill>
                  <a:srgbClr val="0E0EC1"/>
                </a:solidFill>
                <a:latin typeface="Poppins"/>
                <a:ea typeface="Poppins"/>
                <a:cs typeface="Poppins"/>
                <a:sym typeface="Poppins"/>
              </a:rPr>
              <a:t>Coordinated medical underwriting, lender placement, and policy issuance.</a:t>
            </a:r>
            <a:endParaRPr b="0" i="0" sz="800" u="none" cap="none" strike="noStrike">
              <a:solidFill>
                <a:srgbClr val="0E0E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27"/>
          <p:cNvSpPr/>
          <p:nvPr/>
        </p:nvSpPr>
        <p:spPr>
          <a:xfrm>
            <a:off x="411480" y="3707130"/>
            <a:ext cx="8298300" cy="822900"/>
          </a:xfrm>
          <a:prstGeom prst="rect">
            <a:avLst/>
          </a:prstGeom>
          <a:solidFill>
            <a:srgbClr val="0E0EC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7"/>
          <p:cNvSpPr/>
          <p:nvPr/>
        </p:nvSpPr>
        <p:spPr>
          <a:xfrm>
            <a:off x="582930" y="3775710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Schedule your discovery call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27"/>
          <p:cNvSpPr/>
          <p:nvPr/>
        </p:nvSpPr>
        <p:spPr>
          <a:xfrm>
            <a:off x="582930" y="4023948"/>
            <a:ext cx="4114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oppins"/>
              <a:buNone/>
            </a:pPr>
            <a:r>
              <a:rPr i="1" lang="en" sz="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service@thestreamplan.com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27"/>
          <p:cNvSpPr/>
          <p:nvPr/>
        </p:nvSpPr>
        <p:spPr>
          <a:xfrm>
            <a:off x="411480" y="4839970"/>
            <a:ext cx="82983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6B2EB"/>
              </a:buClr>
              <a:buSzPts val="600"/>
              <a:buFont typeface="Poppins"/>
              <a:buNone/>
            </a:pPr>
            <a:r>
              <a:rPr b="0" i="1" lang="en" sz="600" u="none" cap="none" strike="noStrike">
                <a:solidFill>
                  <a:srgbClr val="C6B2EB"/>
                </a:solidFill>
                <a:latin typeface="Poppins"/>
                <a:ea typeface="Poppins"/>
                <a:cs typeface="Poppins"/>
                <a:sym typeface="Poppins"/>
              </a:rPr>
              <a:t>Premium financing involves risk including loan repayment obligations, interest rate exposure, and potential policy lapse. Not all individuals qualify. Illustrations are not guarantees.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tream_mark_footer.png" id="539" name="Google Shape;53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00" y="4766310"/>
            <a:ext cx="205740" cy="240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