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  <p:sldMasterId id="2147483662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embeddedFontLst>
    <p:embeddedFont>
      <p:font typeface="Poppins" panose="000008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3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1B8A39-E555-4DF5-AD5C-A1E1A61AE673}" v="17" dt="2026-07-14T18:15:32.9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792" y="120"/>
      </p:cViewPr>
      <p:guideLst>
        <p:guide orient="horz" pos="53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ly Chen" userId="1f849dff-b841-4785-b751-6fe2b1dc554b" providerId="ADAL" clId="{62F3DC8A-34A1-4F24-8C48-1D6CE60D0692}"/>
    <pc:docChg chg="undo custSel modSld">
      <pc:chgData name="Lily Chen" userId="1f849dff-b841-4785-b751-6fe2b1dc554b" providerId="ADAL" clId="{62F3DC8A-34A1-4F24-8C48-1D6CE60D0692}" dt="2026-07-14T20:53:56.126" v="2658"/>
      <pc:docMkLst>
        <pc:docMk/>
      </pc:docMkLst>
      <pc:sldChg chg="modSp mod">
        <pc:chgData name="Lily Chen" userId="1f849dff-b841-4785-b751-6fe2b1dc554b" providerId="ADAL" clId="{62F3DC8A-34A1-4F24-8C48-1D6CE60D0692}" dt="2026-07-14T20:32:31.829" v="1980" actId="20577"/>
        <pc:sldMkLst>
          <pc:docMk/>
          <pc:sldMk cId="0" sldId="256"/>
        </pc:sldMkLst>
        <pc:spChg chg="mod">
          <ac:chgData name="Lily Chen" userId="1f849dff-b841-4785-b751-6fe2b1dc554b" providerId="ADAL" clId="{62F3DC8A-34A1-4F24-8C48-1D6CE60D0692}" dt="2026-07-14T20:31:19.820" v="1924" actId="255"/>
          <ac:spMkLst>
            <pc:docMk/>
            <pc:sldMk cId="0" sldId="256"/>
            <ac:spMk id="5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12:49.878" v="1111" actId="20577"/>
          <ac:spMkLst>
            <pc:docMk/>
            <pc:sldMk cId="0" sldId="256"/>
            <ac:spMk id="6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2:31.829" v="1980" actId="20577"/>
          <ac:spMkLst>
            <pc:docMk/>
            <pc:sldMk cId="0" sldId="256"/>
            <ac:spMk id="62" creationId="{00000000-0000-0000-0000-000000000000}"/>
          </ac:spMkLst>
        </pc:spChg>
      </pc:sldChg>
      <pc:sldChg chg="delSp modSp mod">
        <pc:chgData name="Lily Chen" userId="1f849dff-b841-4785-b751-6fe2b1dc554b" providerId="ADAL" clId="{62F3DC8A-34A1-4F24-8C48-1D6CE60D0692}" dt="2026-07-14T18:16:00.536" v="1133" actId="1076"/>
        <pc:sldMkLst>
          <pc:docMk/>
          <pc:sldMk cId="0" sldId="257"/>
        </pc:sldMkLst>
        <pc:spChg chg="mod">
          <ac:chgData name="Lily Chen" userId="1f849dff-b841-4785-b751-6fe2b1dc554b" providerId="ADAL" clId="{62F3DC8A-34A1-4F24-8C48-1D6CE60D0692}" dt="2026-07-14T18:14:07.073" v="1118" actId="2711"/>
          <ac:spMkLst>
            <pc:docMk/>
            <pc:sldMk cId="0" sldId="257"/>
            <ac:spMk id="7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16:35.270" v="256"/>
          <ac:spMkLst>
            <pc:docMk/>
            <pc:sldMk cId="0" sldId="257"/>
            <ac:spMk id="7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15:40.527" v="1129" actId="1076"/>
          <ac:spMkLst>
            <pc:docMk/>
            <pc:sldMk cId="0" sldId="257"/>
            <ac:spMk id="7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14:58.884" v="1123" actId="20577"/>
          <ac:spMkLst>
            <pc:docMk/>
            <pc:sldMk cId="0" sldId="257"/>
            <ac:spMk id="7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16:00.536" v="1133" actId="1076"/>
          <ac:spMkLst>
            <pc:docMk/>
            <pc:sldMk cId="0" sldId="257"/>
            <ac:spMk id="7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47:39.577" v="424" actId="1076"/>
          <ac:spMkLst>
            <pc:docMk/>
            <pc:sldMk cId="0" sldId="257"/>
            <ac:spMk id="79" creationId="{00000000-0000-0000-0000-000000000000}"/>
          </ac:spMkLst>
        </pc:spChg>
        <pc:spChg chg="del mod">
          <ac:chgData name="Lily Chen" userId="1f849dff-b841-4785-b751-6fe2b1dc554b" providerId="ADAL" clId="{62F3DC8A-34A1-4F24-8C48-1D6CE60D0692}" dt="2026-07-14T16:47:54.066" v="426" actId="478"/>
          <ac:spMkLst>
            <pc:docMk/>
            <pc:sldMk cId="0" sldId="257"/>
            <ac:spMk id="8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48:02.256" v="427" actId="1076"/>
          <ac:spMkLst>
            <pc:docMk/>
            <pc:sldMk cId="0" sldId="257"/>
            <ac:spMk id="8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14:29.185" v="1121" actId="25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35:27.325" v="91" actId="2711"/>
          <ac:spMkLst>
            <pc:docMk/>
            <pc:sldMk cId="0" sldId="257"/>
            <ac:spMk id="8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14:21.780" v="1120" actId="255"/>
          <ac:spMkLst>
            <pc:docMk/>
            <pc:sldMk cId="0" sldId="257"/>
            <ac:spMk id="8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13:24.645" v="1117" actId="113"/>
          <ac:spMkLst>
            <pc:docMk/>
            <pc:sldMk cId="0" sldId="257"/>
            <ac:spMk id="90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20:38:45.890" v="2183" actId="255"/>
        <pc:sldMkLst>
          <pc:docMk/>
          <pc:sldMk cId="0" sldId="258"/>
        </pc:sldMkLst>
        <pc:spChg chg="mod">
          <ac:chgData name="Lily Chen" userId="1f849dff-b841-4785-b751-6fe2b1dc554b" providerId="ADAL" clId="{62F3DC8A-34A1-4F24-8C48-1D6CE60D0692}" dt="2026-07-14T16:51:59.752" v="435" actId="2711"/>
          <ac:spMkLst>
            <pc:docMk/>
            <pc:sldMk cId="0" sldId="258"/>
            <ac:spMk id="9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53:09.607" v="459" actId="20577"/>
          <ac:spMkLst>
            <pc:docMk/>
            <pc:sldMk cId="0" sldId="258"/>
            <ac:spMk id="10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53:21.412" v="461" actId="2711"/>
          <ac:spMkLst>
            <pc:docMk/>
            <pc:sldMk cId="0" sldId="258"/>
            <ac:spMk id="10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7:37.355" v="2168" actId="20577"/>
          <ac:spMkLst>
            <pc:docMk/>
            <pc:sldMk cId="0" sldId="258"/>
            <ac:spMk id="10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56:25.124" v="475" actId="2711"/>
          <ac:spMkLst>
            <pc:docMk/>
            <pc:sldMk cId="0" sldId="258"/>
            <ac:spMk id="10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4:47.679" v="2049" actId="20577"/>
          <ac:spMkLst>
            <pc:docMk/>
            <pc:sldMk cId="0" sldId="258"/>
            <ac:spMk id="10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57:06.900" v="492" actId="20577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8:40.809" v="2182" actId="255"/>
          <ac:spMkLst>
            <pc:docMk/>
            <pc:sldMk cId="0" sldId="258"/>
            <ac:spMk id="11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59:50.134" v="587" actId="20577"/>
          <ac:spMkLst>
            <pc:docMk/>
            <pc:sldMk cId="0" sldId="258"/>
            <ac:spMk id="11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8:45.890" v="2183" actId="255"/>
          <ac:spMkLst>
            <pc:docMk/>
            <pc:sldMk cId="0" sldId="258"/>
            <ac:spMk id="116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20:40:35.155" v="2274" actId="20577"/>
        <pc:sldMkLst>
          <pc:docMk/>
          <pc:sldMk cId="0" sldId="259"/>
        </pc:sldMkLst>
        <pc:spChg chg="mod">
          <ac:chgData name="Lily Chen" userId="1f849dff-b841-4785-b751-6fe2b1dc554b" providerId="ADAL" clId="{62F3DC8A-34A1-4F24-8C48-1D6CE60D0692}" dt="2026-07-13T23:49:10.750" v="158" actId="2711"/>
          <ac:spMkLst>
            <pc:docMk/>
            <pc:sldMk cId="0" sldId="259"/>
            <ac:spMk id="12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00:58.978" v="588"/>
          <ac:spMkLst>
            <pc:docMk/>
            <pc:sldMk cId="0" sldId="259"/>
            <ac:spMk id="12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8:57.654" v="2184" actId="113"/>
          <ac:spMkLst>
            <pc:docMk/>
            <pc:sldMk cId="0" sldId="259"/>
            <ac:spMk id="12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47:16.749" v="138" actId="2711"/>
          <ac:spMkLst>
            <pc:docMk/>
            <pc:sldMk cId="0" sldId="259"/>
            <ac:spMk id="13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9:01.833" v="2185" actId="113"/>
          <ac:spMkLst>
            <pc:docMk/>
            <pc:sldMk cId="0" sldId="259"/>
            <ac:spMk id="13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47:50.273" v="146" actId="20577"/>
          <ac:spMkLst>
            <pc:docMk/>
            <pc:sldMk cId="0" sldId="259"/>
            <ac:spMk id="13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0:35.155" v="2274" actId="20577"/>
          <ac:spMkLst>
            <pc:docMk/>
            <pc:sldMk cId="0" sldId="259"/>
            <ac:spMk id="13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20:20.112" v="619" actId="20577"/>
          <ac:spMkLst>
            <pc:docMk/>
            <pc:sldMk cId="0" sldId="259"/>
            <ac:spMk id="14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9:08.786" v="2187" actId="113"/>
          <ac:spMkLst>
            <pc:docMk/>
            <pc:sldMk cId="0" sldId="259"/>
            <ac:spMk id="14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21:49.273" v="627" actId="20577"/>
          <ac:spMkLst>
            <pc:docMk/>
            <pc:sldMk cId="0" sldId="259"/>
            <ac:spMk id="14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39:12.236" v="2188" actId="113"/>
          <ac:spMkLst>
            <pc:docMk/>
            <pc:sldMk cId="0" sldId="259"/>
            <ac:spMk id="147" creationId="{00000000-0000-0000-0000-000000000000}"/>
          </ac:spMkLst>
        </pc:spChg>
      </pc:sldChg>
      <pc:sldChg chg="addSp modSp mod">
        <pc:chgData name="Lily Chen" userId="1f849dff-b841-4785-b751-6fe2b1dc554b" providerId="ADAL" clId="{62F3DC8A-34A1-4F24-8C48-1D6CE60D0692}" dt="2026-07-14T20:44:49.991" v="2333" actId="20577"/>
        <pc:sldMkLst>
          <pc:docMk/>
          <pc:sldMk cId="0" sldId="260"/>
        </pc:sldMkLst>
        <pc:spChg chg="add mod">
          <ac:chgData name="Lily Chen" userId="1f849dff-b841-4785-b751-6fe2b1dc554b" providerId="ADAL" clId="{62F3DC8A-34A1-4F24-8C48-1D6CE60D0692}" dt="2026-07-14T20:44:49.991" v="2333" actId="20577"/>
          <ac:spMkLst>
            <pc:docMk/>
            <pc:sldMk cId="0" sldId="260"/>
            <ac:spMk id="3" creationId="{C4CFB539-FB65-3FBC-AA92-E4D78AB3F031}"/>
          </ac:spMkLst>
        </pc:spChg>
        <pc:spChg chg="mod">
          <ac:chgData name="Lily Chen" userId="1f849dff-b841-4785-b751-6fe2b1dc554b" providerId="ADAL" clId="{62F3DC8A-34A1-4F24-8C48-1D6CE60D0692}" dt="2026-07-14T16:18:10.740" v="273" actId="1076"/>
          <ac:spMkLst>
            <pc:docMk/>
            <pc:sldMk cId="0" sldId="260"/>
            <ac:spMk id="15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34:39.636" v="735" actId="1076"/>
          <ac:spMkLst>
            <pc:docMk/>
            <pc:sldMk cId="0" sldId="260"/>
            <ac:spMk id="15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4:06.856" v="2317" actId="20577"/>
          <ac:spMkLst>
            <pc:docMk/>
            <pc:sldMk cId="0" sldId="260"/>
            <ac:spMk id="15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51:33.839" v="185" actId="2711"/>
          <ac:spMkLst>
            <pc:docMk/>
            <pc:sldMk cId="0" sldId="260"/>
            <ac:spMk id="15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34:07.010" v="732" actId="113"/>
          <ac:spMkLst>
            <pc:docMk/>
            <pc:sldMk cId="0" sldId="260"/>
            <ac:spMk id="15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51:42.740" v="186" actId="2711"/>
          <ac:spMkLst>
            <pc:docMk/>
            <pc:sldMk cId="0" sldId="260"/>
            <ac:spMk id="16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34:10.400" v="733" actId="113"/>
          <ac:spMkLst>
            <pc:docMk/>
            <pc:sldMk cId="0" sldId="260"/>
            <ac:spMk id="16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32:42.794" v="685" actId="20577"/>
          <ac:spMkLst>
            <pc:docMk/>
            <pc:sldMk cId="0" sldId="260"/>
            <ac:spMk id="16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33:01.495" v="693" actId="20577"/>
          <ac:spMkLst>
            <pc:docMk/>
            <pc:sldMk cId="0" sldId="260"/>
            <ac:spMk id="16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34:39.636" v="735" actId="1076"/>
          <ac:spMkLst>
            <pc:docMk/>
            <pc:sldMk cId="0" sldId="260"/>
            <ac:spMk id="164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17:53:43.551" v="878" actId="113"/>
        <pc:sldMkLst>
          <pc:docMk/>
          <pc:sldMk cId="0" sldId="261"/>
        </pc:sldMkLst>
        <pc:spChg chg="mod">
          <ac:chgData name="Lily Chen" userId="1f849dff-b841-4785-b751-6fe2b1dc554b" providerId="ADAL" clId="{62F3DC8A-34A1-4F24-8C48-1D6CE60D0692}" dt="2026-07-13T23:54:01.116" v="225" actId="2711"/>
          <ac:spMkLst>
            <pc:docMk/>
            <pc:sldMk cId="0" sldId="261"/>
            <ac:spMk id="17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37:01.887" v="790" actId="20577"/>
          <ac:spMkLst>
            <pc:docMk/>
            <pc:sldMk cId="0" sldId="261"/>
            <ac:spMk id="17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56:26.827" v="231" actId="2711"/>
          <ac:spMkLst>
            <pc:docMk/>
            <pc:sldMk cId="0" sldId="261"/>
            <ac:spMk id="17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53:32.817" v="876" actId="113"/>
          <ac:spMkLst>
            <pc:docMk/>
            <pc:sldMk cId="0" sldId="261"/>
            <ac:spMk id="18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56:48.804" v="235" actId="2711"/>
          <ac:spMkLst>
            <pc:docMk/>
            <pc:sldMk cId="0" sldId="261"/>
            <ac:spMk id="18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53:39.685" v="877" actId="113"/>
          <ac:spMkLst>
            <pc:docMk/>
            <pc:sldMk cId="0" sldId="261"/>
            <ac:spMk id="18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57:30.725" v="240" actId="2711"/>
          <ac:spMkLst>
            <pc:docMk/>
            <pc:sldMk cId="0" sldId="261"/>
            <ac:spMk id="18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53:43.551" v="878" actId="113"/>
          <ac:spMkLst>
            <pc:docMk/>
            <pc:sldMk cId="0" sldId="261"/>
            <ac:spMk id="18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53:24.087" v="875" actId="113"/>
          <ac:spMkLst>
            <pc:docMk/>
            <pc:sldMk cId="0" sldId="261"/>
            <ac:spMk id="191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17:54:39.335" v="880" actId="255"/>
        <pc:sldMkLst>
          <pc:docMk/>
          <pc:sldMk cId="0" sldId="262"/>
        </pc:sldMkLst>
        <pc:spChg chg="mod">
          <ac:chgData name="Lily Chen" userId="1f849dff-b841-4785-b751-6fe2b1dc554b" providerId="ADAL" clId="{62F3DC8A-34A1-4F24-8C48-1D6CE60D0692}" dt="2026-07-14T17:54:39.335" v="880" actId="255"/>
          <ac:spMkLst>
            <pc:docMk/>
            <pc:sldMk cId="0" sldId="262"/>
            <ac:spMk id="20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3T23:58:00.766" v="247" actId="20577"/>
          <ac:spMkLst>
            <pc:docMk/>
            <pc:sldMk cId="0" sldId="262"/>
            <ac:spMk id="20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50:49.504" v="867" actId="113"/>
          <ac:spMkLst>
            <pc:docMk/>
            <pc:sldMk cId="0" sldId="262"/>
            <ac:spMk id="20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51:01.095" v="869" actId="113"/>
          <ac:spMkLst>
            <pc:docMk/>
            <pc:sldMk cId="0" sldId="262"/>
            <ac:spMk id="20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52:31.445" v="871" actId="113"/>
          <ac:spMkLst>
            <pc:docMk/>
            <pc:sldMk cId="0" sldId="262"/>
            <ac:spMk id="20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7:53:14.110" v="874"/>
          <ac:spMkLst>
            <pc:docMk/>
            <pc:sldMk cId="0" sldId="262"/>
            <ac:spMk id="208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18:09:43.109" v="1109" actId="20577"/>
        <pc:sldMkLst>
          <pc:docMk/>
          <pc:sldMk cId="0" sldId="263"/>
        </pc:sldMkLst>
        <pc:spChg chg="mod">
          <ac:chgData name="Lily Chen" userId="1f849dff-b841-4785-b751-6fe2b1dc554b" providerId="ADAL" clId="{62F3DC8A-34A1-4F24-8C48-1D6CE60D0692}" dt="2026-07-14T17:54:47.736" v="881" actId="255"/>
          <ac:spMkLst>
            <pc:docMk/>
            <pc:sldMk cId="0" sldId="263"/>
            <ac:spMk id="21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19:53.941" v="292" actId="2711"/>
          <ac:spMkLst>
            <pc:docMk/>
            <pc:sldMk cId="0" sldId="263"/>
            <ac:spMk id="21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1:50.665" v="906" actId="113"/>
          <ac:spMkLst>
            <pc:docMk/>
            <pc:sldMk cId="0" sldId="263"/>
            <ac:spMk id="21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0:12.809" v="901" actId="1076"/>
          <ac:spMkLst>
            <pc:docMk/>
            <pc:sldMk cId="0" sldId="263"/>
            <ac:spMk id="21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0:19.114" v="902" actId="255"/>
          <ac:spMkLst>
            <pc:docMk/>
            <pc:sldMk cId="0" sldId="263"/>
            <ac:spMk id="21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20:53.105" v="301" actId="2711"/>
          <ac:spMkLst>
            <pc:docMk/>
            <pc:sldMk cId="0" sldId="263"/>
            <ac:spMk id="22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21:06.744" v="302" actId="2711"/>
          <ac:spMkLst>
            <pc:docMk/>
            <pc:sldMk cId="0" sldId="263"/>
            <ac:spMk id="22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21:14.397" v="303" actId="2711"/>
          <ac:spMkLst>
            <pc:docMk/>
            <pc:sldMk cId="0" sldId="263"/>
            <ac:spMk id="22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08.583" v="917" actId="1076"/>
          <ac:spMkLst>
            <pc:docMk/>
            <pc:sldMk cId="0" sldId="263"/>
            <ac:spMk id="27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41.038" v="921" actId="1076"/>
          <ac:spMkLst>
            <pc:docMk/>
            <pc:sldMk cId="0" sldId="263"/>
            <ac:spMk id="28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41.038" v="921" actId="1076"/>
          <ac:spMkLst>
            <pc:docMk/>
            <pc:sldMk cId="0" sldId="263"/>
            <ac:spMk id="28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1:33.926" v="903" actId="255"/>
          <ac:spMkLst>
            <pc:docMk/>
            <pc:sldMk cId="0" sldId="263"/>
            <ac:spMk id="28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6:56.948" v="960" actId="20577"/>
          <ac:spMkLst>
            <pc:docMk/>
            <pc:sldMk cId="0" sldId="263"/>
            <ac:spMk id="28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41.038" v="921" actId="1076"/>
          <ac:spMkLst>
            <pc:docMk/>
            <pc:sldMk cId="0" sldId="263"/>
            <ac:spMk id="28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54.379" v="923" actId="1076"/>
          <ac:spMkLst>
            <pc:docMk/>
            <pc:sldMk cId="0" sldId="263"/>
            <ac:spMk id="28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41.038" v="921" actId="1076"/>
          <ac:spMkLst>
            <pc:docMk/>
            <pc:sldMk cId="0" sldId="263"/>
            <ac:spMk id="28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41.038" v="921" actId="1076"/>
          <ac:spMkLst>
            <pc:docMk/>
            <pc:sldMk cId="0" sldId="263"/>
            <ac:spMk id="28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54.379" v="923" actId="1076"/>
          <ac:spMkLst>
            <pc:docMk/>
            <pc:sldMk cId="0" sldId="263"/>
            <ac:spMk id="29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9:08.281" v="1067" actId="1076"/>
          <ac:spMkLst>
            <pc:docMk/>
            <pc:sldMk cId="0" sldId="263"/>
            <ac:spMk id="29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54.379" v="923" actId="1076"/>
          <ac:spMkLst>
            <pc:docMk/>
            <pc:sldMk cId="0" sldId="263"/>
            <ac:spMk id="29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41.038" v="921" actId="1076"/>
          <ac:spMkLst>
            <pc:docMk/>
            <pc:sldMk cId="0" sldId="263"/>
            <ac:spMk id="29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9:43.109" v="1109" actId="20577"/>
          <ac:spMkLst>
            <pc:docMk/>
            <pc:sldMk cId="0" sldId="263"/>
            <ac:spMk id="29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03:41.038" v="921" actId="1076"/>
          <ac:spMkLst>
            <pc:docMk/>
            <pc:sldMk cId="0" sldId="263"/>
            <ac:spMk id="296" creationId="{00000000-0000-0000-0000-000000000000}"/>
          </ac:spMkLst>
        </pc:spChg>
        <pc:cxnChg chg="mod">
          <ac:chgData name="Lily Chen" userId="1f849dff-b841-4785-b751-6fe2b1dc554b" providerId="ADAL" clId="{62F3DC8A-34A1-4F24-8C48-1D6CE60D0692}" dt="2026-07-14T18:03:54.379" v="923" actId="1076"/>
          <ac:cxnSpMkLst>
            <pc:docMk/>
            <pc:sldMk cId="0" sldId="263"/>
            <ac:cxnSpMk id="286" creationId="{00000000-0000-0000-0000-000000000000}"/>
          </ac:cxnSpMkLst>
        </pc:cxnChg>
        <pc:cxnChg chg="mod">
          <ac:chgData name="Lily Chen" userId="1f849dff-b841-4785-b751-6fe2b1dc554b" providerId="ADAL" clId="{62F3DC8A-34A1-4F24-8C48-1D6CE60D0692}" dt="2026-07-14T18:02:38.719" v="912" actId="1076"/>
          <ac:cxnSpMkLst>
            <pc:docMk/>
            <pc:sldMk cId="0" sldId="263"/>
            <ac:cxnSpMk id="293" creationId="{00000000-0000-0000-0000-000000000000}"/>
          </ac:cxnSpMkLst>
        </pc:cxnChg>
      </pc:sldChg>
      <pc:sldChg chg="modSp mod">
        <pc:chgData name="Lily Chen" userId="1f849dff-b841-4785-b751-6fe2b1dc554b" providerId="ADAL" clId="{62F3DC8A-34A1-4F24-8C48-1D6CE60D0692}" dt="2026-07-14T18:36:33.569" v="1338"/>
        <pc:sldMkLst>
          <pc:docMk/>
          <pc:sldMk cId="0" sldId="264"/>
        </pc:sldMkLst>
        <pc:spChg chg="mod">
          <ac:chgData name="Lily Chen" userId="1f849dff-b841-4785-b751-6fe2b1dc554b" providerId="ADAL" clId="{62F3DC8A-34A1-4F24-8C48-1D6CE60D0692}" dt="2026-07-14T16:28:11.296" v="332" actId="20577"/>
          <ac:spMkLst>
            <pc:docMk/>
            <pc:sldMk cId="0" sldId="264"/>
            <ac:spMk id="30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28:28.701" v="336" actId="2711"/>
          <ac:spMkLst>
            <pc:docMk/>
            <pc:sldMk cId="0" sldId="264"/>
            <ac:spMk id="30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3:43.566" v="1134" actId="113"/>
          <ac:spMkLst>
            <pc:docMk/>
            <pc:sldMk cId="0" sldId="264"/>
            <ac:spMk id="30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3:54.320" v="1135" actId="255"/>
          <ac:spMkLst>
            <pc:docMk/>
            <pc:sldMk cId="0" sldId="264"/>
            <ac:spMk id="31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4:16.226" v="1141" actId="255"/>
          <ac:spMkLst>
            <pc:docMk/>
            <pc:sldMk cId="0" sldId="264"/>
            <ac:spMk id="31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9:38.196" v="1214" actId="20577"/>
          <ac:spMkLst>
            <pc:docMk/>
            <pc:sldMk cId="0" sldId="264"/>
            <ac:spMk id="31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0:09.895" v="1274" actId="20577"/>
          <ac:spMkLst>
            <pc:docMk/>
            <pc:sldMk cId="0" sldId="264"/>
            <ac:spMk id="31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4:26.978" v="1144" actId="255"/>
          <ac:spMkLst>
            <pc:docMk/>
            <pc:sldMk cId="0" sldId="264"/>
            <ac:spMk id="32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5:17.526" v="1149" actId="255"/>
          <ac:spMkLst>
            <pc:docMk/>
            <pc:sldMk cId="0" sldId="264"/>
            <ac:spMk id="32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5:21.214" v="1151" actId="113"/>
          <ac:spMkLst>
            <pc:docMk/>
            <pc:sldMk cId="0" sldId="264"/>
            <ac:spMk id="32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3:46.605" v="1280" actId="20577"/>
          <ac:spMkLst>
            <pc:docMk/>
            <pc:sldMk cId="0" sldId="264"/>
            <ac:spMk id="33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4:34.190" v="1145" actId="255"/>
          <ac:spMkLst>
            <pc:docMk/>
            <pc:sldMk cId="0" sldId="264"/>
            <ac:spMk id="33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4:17.933" v="1293" actId="20577"/>
          <ac:spMkLst>
            <pc:docMk/>
            <pc:sldMk cId="0" sldId="264"/>
            <ac:spMk id="33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4:37.419" v="1318" actId="20577"/>
          <ac:spMkLst>
            <pc:docMk/>
            <pc:sldMk cId="0" sldId="264"/>
            <ac:spMk id="33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4:50.831" v="1337" actId="20577"/>
          <ac:spMkLst>
            <pc:docMk/>
            <pc:sldMk cId="0" sldId="264"/>
            <ac:spMk id="34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4:38.399" v="1146" actId="255"/>
          <ac:spMkLst>
            <pc:docMk/>
            <pc:sldMk cId="0" sldId="264"/>
            <ac:spMk id="34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5:49.839" v="1161" actId="113"/>
          <ac:spMkLst>
            <pc:docMk/>
            <pc:sldMk cId="0" sldId="264"/>
            <ac:spMk id="34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5:54.980" v="1163" actId="113"/>
          <ac:spMkLst>
            <pc:docMk/>
            <pc:sldMk cId="0" sldId="264"/>
            <ac:spMk id="35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6:00.248" v="1165" actId="113"/>
          <ac:spMkLst>
            <pc:docMk/>
            <pc:sldMk cId="0" sldId="264"/>
            <ac:spMk id="35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4:42.113" v="1147" actId="255"/>
          <ac:spMkLst>
            <pc:docMk/>
            <pc:sldMk cId="0" sldId="264"/>
            <ac:spMk id="35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6:05.830" v="1167" actId="113"/>
          <ac:spMkLst>
            <pc:docMk/>
            <pc:sldMk cId="0" sldId="264"/>
            <ac:spMk id="36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6:33.569" v="1338"/>
          <ac:spMkLst>
            <pc:docMk/>
            <pc:sldMk cId="0" sldId="264"/>
            <ac:spMk id="36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26:17.533" v="1171" actId="113"/>
          <ac:spMkLst>
            <pc:docMk/>
            <pc:sldMk cId="0" sldId="264"/>
            <ac:spMk id="366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20:43:13.067" v="2316" actId="113"/>
        <pc:sldMkLst>
          <pc:docMk/>
          <pc:sldMk cId="0" sldId="265"/>
        </pc:sldMkLst>
        <pc:spChg chg="mod">
          <ac:chgData name="Lily Chen" userId="1f849dff-b841-4785-b751-6fe2b1dc554b" providerId="ADAL" clId="{62F3DC8A-34A1-4F24-8C48-1D6CE60D0692}" dt="2026-07-14T18:41:33.469" v="1363" actId="20577"/>
          <ac:spMkLst>
            <pc:docMk/>
            <pc:sldMk cId="0" sldId="265"/>
            <ac:spMk id="37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41:26.745" v="1355" actId="20577"/>
          <ac:spMkLst>
            <pc:docMk/>
            <pc:sldMk cId="0" sldId="265"/>
            <ac:spMk id="37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1:21.460" v="2277" actId="113"/>
          <ac:spMkLst>
            <pc:docMk/>
            <pc:sldMk cId="0" sldId="265"/>
            <ac:spMk id="37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2:14.285" v="2305" actId="255"/>
          <ac:spMkLst>
            <pc:docMk/>
            <pc:sldMk cId="0" sldId="265"/>
            <ac:spMk id="38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34:31.150" v="390" actId="2711"/>
          <ac:spMkLst>
            <pc:docMk/>
            <pc:sldMk cId="0" sldId="265"/>
            <ac:spMk id="38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2:39.480" v="2311" actId="20577"/>
          <ac:spMkLst>
            <pc:docMk/>
            <pc:sldMk cId="0" sldId="265"/>
            <ac:spMk id="38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41:03.078" v="402" actId="2711"/>
          <ac:spMkLst>
            <pc:docMk/>
            <pc:sldMk cId="0" sldId="265"/>
            <ac:spMk id="38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42:46.629" v="412" actId="2711"/>
          <ac:spMkLst>
            <pc:docMk/>
            <pc:sldMk cId="0" sldId="265"/>
            <ac:spMk id="38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2:31.290" v="2310" actId="255"/>
          <ac:spMkLst>
            <pc:docMk/>
            <pc:sldMk cId="0" sldId="265"/>
            <ac:spMk id="38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43:29.097" v="413" actId="20577"/>
          <ac:spMkLst>
            <pc:docMk/>
            <pc:sldMk cId="0" sldId="265"/>
            <ac:spMk id="38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9:44.581" v="1346" actId="113"/>
          <ac:spMkLst>
            <pc:docMk/>
            <pc:sldMk cId="0" sldId="265"/>
            <ac:spMk id="39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6:41:39.482" v="404" actId="2711"/>
          <ac:spMkLst>
            <pc:docMk/>
            <pc:sldMk cId="0" sldId="265"/>
            <ac:spMk id="39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2:31" v="2309" actId="255"/>
          <ac:spMkLst>
            <pc:docMk/>
            <pc:sldMk cId="0" sldId="265"/>
            <ac:spMk id="39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9:47.465" v="1347" actId="113"/>
          <ac:spMkLst>
            <pc:docMk/>
            <pc:sldMk cId="0" sldId="265"/>
            <ac:spMk id="39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9:26.206" v="1342" actId="20577"/>
          <ac:spMkLst>
            <pc:docMk/>
            <pc:sldMk cId="0" sldId="265"/>
            <ac:spMk id="40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2:45.872" v="2313" actId="20577"/>
          <ac:spMkLst>
            <pc:docMk/>
            <pc:sldMk cId="0" sldId="265"/>
            <ac:spMk id="40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9:32.444" v="1343" actId="113"/>
          <ac:spMkLst>
            <pc:docMk/>
            <pc:sldMk cId="0" sldId="265"/>
            <ac:spMk id="41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9:58.833" v="1349" actId="113"/>
          <ac:spMkLst>
            <pc:docMk/>
            <pc:sldMk cId="0" sldId="265"/>
            <ac:spMk id="41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9:37.062" v="1344" actId="113"/>
          <ac:spMkLst>
            <pc:docMk/>
            <pc:sldMk cId="0" sldId="265"/>
            <ac:spMk id="41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3:01.711" v="2315" actId="20577"/>
          <ac:spMkLst>
            <pc:docMk/>
            <pc:sldMk cId="0" sldId="265"/>
            <ac:spMk id="42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39:39.975" v="1345" actId="113"/>
          <ac:spMkLst>
            <pc:docMk/>
            <pc:sldMk cId="0" sldId="265"/>
            <ac:spMk id="42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40:05.744" v="1351" actId="113"/>
          <ac:spMkLst>
            <pc:docMk/>
            <pc:sldMk cId="0" sldId="265"/>
            <ac:spMk id="43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3:13.067" v="2316" actId="113"/>
          <ac:spMkLst>
            <pc:docMk/>
            <pc:sldMk cId="0" sldId="265"/>
            <ac:spMk id="435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20:28:09.631" v="1895" actId="113"/>
        <pc:sldMkLst>
          <pc:docMk/>
          <pc:sldMk cId="0" sldId="269"/>
        </pc:sldMkLst>
        <pc:spChg chg="mod">
          <ac:chgData name="Lily Chen" userId="1f849dff-b841-4785-b751-6fe2b1dc554b" providerId="ADAL" clId="{62F3DC8A-34A1-4F24-8C48-1D6CE60D0692}" dt="2026-07-14T18:44:32.316" v="1394" actId="2711"/>
          <ac:spMkLst>
            <pc:docMk/>
            <pc:sldMk cId="0" sldId="269"/>
            <ac:spMk id="47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45:44.319" v="1414" actId="20577"/>
          <ac:spMkLst>
            <pc:docMk/>
            <pc:sldMk cId="0" sldId="269"/>
            <ac:spMk id="47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2:30.747" v="1598" actId="2711"/>
          <ac:spMkLst>
            <pc:docMk/>
            <pc:sldMk cId="0" sldId="269"/>
            <ac:spMk id="48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3:57.505" v="1614" actId="255"/>
          <ac:spMkLst>
            <pc:docMk/>
            <pc:sldMk cId="0" sldId="269"/>
            <ac:spMk id="48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3:25.010" v="1608" actId="113"/>
          <ac:spMkLst>
            <pc:docMk/>
            <pc:sldMk cId="0" sldId="269"/>
            <ac:spMk id="48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3:51.112" v="1613" actId="255"/>
          <ac:spMkLst>
            <pc:docMk/>
            <pc:sldMk cId="0" sldId="269"/>
            <ac:spMk id="48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3:18.263" v="1607" actId="113"/>
          <ac:spMkLst>
            <pc:docMk/>
            <pc:sldMk cId="0" sldId="269"/>
            <ac:spMk id="48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4:02.363" v="1615" actId="255"/>
          <ac:spMkLst>
            <pc:docMk/>
            <pc:sldMk cId="0" sldId="269"/>
            <ac:spMk id="48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3:39.517" v="1612" actId="113"/>
          <ac:spMkLst>
            <pc:docMk/>
            <pc:sldMk cId="0" sldId="269"/>
            <ac:spMk id="48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4:11.718" v="1617" actId="2711"/>
          <ac:spMkLst>
            <pc:docMk/>
            <pc:sldMk cId="0" sldId="269"/>
            <ac:spMk id="48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4:21.791" v="1619" actId="113"/>
          <ac:spMkLst>
            <pc:docMk/>
            <pc:sldMk cId="0" sldId="269"/>
            <ac:spMk id="48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4:40.011" v="1622" actId="255"/>
          <ac:spMkLst>
            <pc:docMk/>
            <pc:sldMk cId="0" sldId="269"/>
            <ac:spMk id="48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5:55.479" v="1662" actId="20577"/>
          <ac:spMkLst>
            <pc:docMk/>
            <pc:sldMk cId="0" sldId="269"/>
            <ac:spMk id="490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7:18.851" v="1767" actId="20577"/>
          <ac:spMkLst>
            <pc:docMk/>
            <pc:sldMk cId="0" sldId="269"/>
            <ac:spMk id="49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28:02.921" v="1893" actId="113"/>
          <ac:spMkLst>
            <pc:docMk/>
            <pc:sldMk cId="0" sldId="269"/>
            <ac:spMk id="49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5:47.722" v="1467" actId="2711"/>
          <ac:spMkLst>
            <pc:docMk/>
            <pc:sldMk cId="0" sldId="269"/>
            <ac:spMk id="497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28:06.268" v="1894" actId="113"/>
          <ac:spMkLst>
            <pc:docMk/>
            <pc:sldMk cId="0" sldId="269"/>
            <ac:spMk id="49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6:25.126" v="1478" actId="2711"/>
          <ac:spMkLst>
            <pc:docMk/>
            <pc:sldMk cId="0" sldId="269"/>
            <ac:spMk id="50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28:09.631" v="1895" actId="113"/>
          <ac:spMkLst>
            <pc:docMk/>
            <pc:sldMk cId="0" sldId="269"/>
            <ac:spMk id="50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18:44:43.617" v="1403" actId="20577"/>
          <ac:spMkLst>
            <pc:docMk/>
            <pc:sldMk cId="0" sldId="269"/>
            <ac:spMk id="503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20:53:56.126" v="2658"/>
        <pc:sldMkLst>
          <pc:docMk/>
          <pc:sldMk cId="0" sldId="275"/>
        </pc:sldMkLst>
        <pc:spChg chg="mod">
          <ac:chgData name="Lily Chen" userId="1f849dff-b841-4785-b751-6fe2b1dc554b" providerId="ADAL" clId="{62F3DC8A-34A1-4F24-8C48-1D6CE60D0692}" dt="2026-07-14T20:07:05.398" v="1483" actId="255"/>
          <ac:spMkLst>
            <pc:docMk/>
            <pc:sldMk cId="0" sldId="275"/>
            <ac:spMk id="56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6:56.940" v="1481" actId="2711"/>
          <ac:spMkLst>
            <pc:docMk/>
            <pc:sldMk cId="0" sldId="275"/>
            <ac:spMk id="56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51:41.830" v="2590" actId="20577"/>
          <ac:spMkLst>
            <pc:docMk/>
            <pc:sldMk cId="0" sldId="275"/>
            <ac:spMk id="56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7:31.852" v="1488" actId="2711"/>
          <ac:spMkLst>
            <pc:docMk/>
            <pc:sldMk cId="0" sldId="275"/>
            <ac:spMk id="56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52:50.377" v="2655" actId="20577"/>
          <ac:spMkLst>
            <pc:docMk/>
            <pc:sldMk cId="0" sldId="275"/>
            <ac:spMk id="56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7:36.283" v="1489" actId="2711"/>
          <ac:spMkLst>
            <pc:docMk/>
            <pc:sldMk cId="0" sldId="275"/>
            <ac:spMk id="57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8:43.395" v="1513" actId="255"/>
          <ac:spMkLst>
            <pc:docMk/>
            <pc:sldMk cId="0" sldId="275"/>
            <ac:spMk id="57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7:59.140" v="1505" actId="20577"/>
          <ac:spMkLst>
            <pc:docMk/>
            <pc:sldMk cId="0" sldId="275"/>
            <ac:spMk id="57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53:21.779" v="2657" actId="20577"/>
          <ac:spMkLst>
            <pc:docMk/>
            <pc:sldMk cId="0" sldId="275"/>
            <ac:spMk id="57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8:03.796" v="1506" actId="2711"/>
          <ac:spMkLst>
            <pc:docMk/>
            <pc:sldMk cId="0" sldId="275"/>
            <ac:spMk id="58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53:56.126" v="2658"/>
          <ac:spMkLst>
            <pc:docMk/>
            <pc:sldMk cId="0" sldId="275"/>
            <ac:spMk id="584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20:47:58.104" v="2418" actId="20577"/>
        <pc:sldMkLst>
          <pc:docMk/>
          <pc:sldMk cId="0" sldId="276"/>
        </pc:sldMkLst>
        <pc:spChg chg="mod">
          <ac:chgData name="Lily Chen" userId="1f849dff-b841-4785-b751-6fe2b1dc554b" providerId="ADAL" clId="{62F3DC8A-34A1-4F24-8C48-1D6CE60D0692}" dt="2026-07-14T20:09:40.454" v="1524" actId="2711"/>
          <ac:spMkLst>
            <pc:docMk/>
            <pc:sldMk cId="0" sldId="276"/>
            <ac:spMk id="59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9:29.687" v="1523" actId="20577"/>
          <ac:spMkLst>
            <pc:docMk/>
            <pc:sldMk cId="0" sldId="276"/>
            <ac:spMk id="59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9:47.873" v="1525" actId="2711"/>
          <ac:spMkLst>
            <pc:docMk/>
            <pc:sldMk cId="0" sldId="276"/>
            <ac:spMk id="601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09:52.438" v="1526" actId="2711"/>
          <ac:spMkLst>
            <pc:docMk/>
            <pc:sldMk cId="0" sldId="276"/>
            <ac:spMk id="60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0:02.799" v="1529" actId="255"/>
          <ac:spMkLst>
            <pc:docMk/>
            <pc:sldMk cId="0" sldId="276"/>
            <ac:spMk id="605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6:10.165" v="2344" actId="20577"/>
          <ac:spMkLst>
            <pc:docMk/>
            <pc:sldMk cId="0" sldId="276"/>
            <ac:spMk id="608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7:58.104" v="2418" actId="20577"/>
          <ac:spMkLst>
            <pc:docMk/>
            <pc:sldMk cId="0" sldId="276"/>
            <ac:spMk id="609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0:24.502" v="1534" actId="2711"/>
          <ac:spMkLst>
            <pc:docMk/>
            <pc:sldMk cId="0" sldId="276"/>
            <ac:spMk id="612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0:35.206" v="1537" actId="255"/>
          <ac:spMkLst>
            <pc:docMk/>
            <pc:sldMk cId="0" sldId="276"/>
            <ac:spMk id="613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0:45.705" v="1538" actId="2711"/>
          <ac:spMkLst>
            <pc:docMk/>
            <pc:sldMk cId="0" sldId="276"/>
            <ac:spMk id="616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47:12.163" v="2387" actId="20577"/>
          <ac:spMkLst>
            <pc:docMk/>
            <pc:sldMk cId="0" sldId="276"/>
            <ac:spMk id="617" creationId="{00000000-0000-0000-0000-000000000000}"/>
          </ac:spMkLst>
        </pc:spChg>
      </pc:sldChg>
      <pc:sldChg chg="modSp mod">
        <pc:chgData name="Lily Chen" userId="1f849dff-b841-4785-b751-6fe2b1dc554b" providerId="ADAL" clId="{62F3DC8A-34A1-4F24-8C48-1D6CE60D0692}" dt="2026-07-14T20:29:57.488" v="1922" actId="20577"/>
        <pc:sldMkLst>
          <pc:docMk/>
          <pc:sldMk cId="0" sldId="277"/>
        </pc:sldMkLst>
        <pc:spChg chg="mod">
          <ac:chgData name="Lily Chen" userId="1f849dff-b841-4785-b751-6fe2b1dc554b" providerId="ADAL" clId="{62F3DC8A-34A1-4F24-8C48-1D6CE60D0692}" dt="2026-07-14T20:29:57.488" v="1922" actId="20577"/>
          <ac:spMkLst>
            <pc:docMk/>
            <pc:sldMk cId="0" sldId="277"/>
            <ac:spMk id="624" creationId="{00000000-0000-0000-0000-000000000000}"/>
          </ac:spMkLst>
        </pc:spChg>
        <pc:spChg chg="mod">
          <ac:chgData name="Lily Chen" userId="1f849dff-b841-4785-b751-6fe2b1dc554b" providerId="ADAL" clId="{62F3DC8A-34A1-4F24-8C48-1D6CE60D0692}" dt="2026-07-14T20:11:40.901" v="1596" actId="20577"/>
          <ac:spMkLst>
            <pc:docMk/>
            <pc:sldMk cId="0" sldId="277"/>
            <ac:spMk id="62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97a804b86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g397a804b866_1_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在今天的演示中，我们的两个主要目标是与您分享如何做出更明智的财务决策，并在退休后获得财务自由。</a:t>
            </a:r>
            <a:endParaRPr/>
          </a:p>
        </p:txBody>
      </p:sp>
      <p:sp>
        <p:nvSpPr>
          <p:cNvPr id="56" name="Google Shape;56;g397a804b866_1_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7a804b866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397a804b866_1_1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多年来，人寿保险一直只被视为身故赔偿，没有生前利益。我们扭转了这一观念。保险不再只是负债，如今它已成为一项资产。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在过去两年里，我们集思广益，帮助解决无法高效储蓄以获得免税退休收入的问题，并提出了我们的策略——Stream 保障计划。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我们的方案采用了一款指数型万能寿险产品，部分资金由银行提供，我们将其打包组合成 Stream。下面就让我们来聊一聊……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7" name="Google Shape;67;g397a804b866_1_1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97a804b866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397a804b866_1_38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在今天的演示中，我们的两个主要目标是与您分享如何做出更明智的财务决策，并在退休后获得财务自由。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" name="Google Shape;94;g397a804b866_1_38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97a804b866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g397a804b866_1_12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既然我们已经介绍了产品以及如何将其与杠杆相结合，那么就来谈谈两者如何在 Stream 计划中协同运作。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-Stream 作为借款方和担保人。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-客户需缴纳 5 年的出资。从第 6 年起，银行将全额支付最后 5 笔款项。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-我们将客户组合成一个批次，以获得优惠的贷款利率并为他们提供融资。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-客户无需提供个人担保，无需抵押品，客户也没有任何承诺义务。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397a804b866_1_12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97a804b866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397a804b866_1_6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既然我们已经介绍了产品以及如何将其与杠杆相结合，那么就来谈谈两者如何在 Stream 计划中协同运作。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-Stream 作为借款方和担保人。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-客户需缴纳 5 年的出资。从第 6 年起，银行将全额支付最后 5 笔款项。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-我们将客户组合成一个批次，以获得优惠的贷款利率并为他们提供融资。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-客户无需提供个人担保，无需抵押品，客户也没有任何承诺义务。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97a804b866_1_6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97a804b866_1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397a804b866_1_15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多年来，人寿保险一直只被视为身故赔偿，没有生前利益。我们扭转了这一观念。保险不再只是负债，如今它已成为一项资产。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在过去两年里，我们集思广益，帮助解决无法高效储蓄以获得免税退休收入的问题，并提出了我们的策略——Stream 保障计划。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我们的方案采用了一款指数型万能寿险产品，部分资金由银行提供，我们将其打包组合成 Stream。下面就让我们来聊一聊……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397a804b866_1_15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97a804b866_1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g397a804b866_1_178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由于国债水平处于历史最高点，政府未来只能通过不断提高税收来偿还这些债务。因此，传统退休计划的结构存在缺陷，不足以支撑我们的退休生活，因为在取款时会被征税。问题在于，取款时全部按普通收入征税。两种提供免税收入的工具是 Roth IRA 和 Stream。Roth 的问题在于收入过高的客户无法缴款。可以把 Stream 计划看作是强化版的 Roth。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397a804b866_1_178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6ffc23649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e6ffc23649_1_2:notes"/>
          <p:cNvSpPr txBox="1">
            <a:spLocks noGrp="1"/>
          </p:cNvSpPr>
          <p:nvPr>
            <p:ph type="body" idx="1"/>
          </p:nvPr>
        </p:nvSpPr>
        <p:spPr>
          <a:xfrm>
            <a:off x="685800" y="3300500"/>
            <a:ext cx="5486400" cy="2700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e6ffc23649_1_2:notes"/>
          <p:cNvSpPr txBox="1">
            <a:spLocks noGrp="1"/>
          </p:cNvSpPr>
          <p:nvPr>
            <p:ph type="sldNum" idx="12"/>
          </p:nvPr>
        </p:nvSpPr>
        <p:spPr>
          <a:xfrm>
            <a:off x="3884613" y="6514083"/>
            <a:ext cx="2971800" cy="34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97a804b866_1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" name="Google Shape;300;g397a804b866_1_334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397a804b866_1_334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e6ffc23649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g3e6ffc23649_4_0:notes"/>
          <p:cNvSpPr txBox="1">
            <a:spLocks noGrp="1"/>
          </p:cNvSpPr>
          <p:nvPr>
            <p:ph type="body" idx="1"/>
          </p:nvPr>
        </p:nvSpPr>
        <p:spPr>
          <a:xfrm>
            <a:off x="685800" y="3300500"/>
            <a:ext cx="5486400" cy="2700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g3e6ffc23649_4_0:notes"/>
          <p:cNvSpPr txBox="1">
            <a:spLocks noGrp="1"/>
          </p:cNvSpPr>
          <p:nvPr>
            <p:ph type="sldNum" idx="12"/>
          </p:nvPr>
        </p:nvSpPr>
        <p:spPr>
          <a:xfrm>
            <a:off x="3884613" y="6514083"/>
            <a:ext cx="2971800" cy="34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e6ff47e1a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g3e6ff47e1ab_0_17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现在让我们来看看自行出资与使用 Stream 融资的对比。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g3e6ff47e1ab_0_17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dc1c92b38f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g3dc1c92b38f_2_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现在让我们来看看自行出资与使用 Stream 融资的对比。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g3dc1c92b38f_2_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df3a799b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g3df3a799bd0_0_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现在让我们来看看自行出资与使用 Stream 融资的对比。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g3df3a799bd0_0_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97a804b866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g397a804b866_1_26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多年来，人寿保险一直只被视为身故赔偿，没有生前利益。我们扭转了这一观念。保险不再只是负债，如今它已成为一项资产。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在过去两年里，我们集思广益，帮助解决无法高效储蓄以获得免税退休收入的问题，并提出了我们的策略——Stream 保障计划。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我们的方案采用了一款指数型万能寿险产品，部分资金由银行提供，我们将其打包组合成 Stream。下面就让我们来聊一聊……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397a804b866_1_26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e6ff47e1a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g3e6ff47e1ab_0_10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多年来，人寿保险一直只被视为身故赔偿，没有生前利益。我们扭转了这一观念。保险不再只是负债，如今它已成为一项资产。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在过去两年里，我们集思广益，帮助解决无法高效储蓄以获得免税退休收入的问题，并提出了我们的策略——Stream 保障计划。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我们的方案采用了一款指数型万能寿险产品，部分资金由银行提供，我们将其打包组合成 Stream。下面就让我们来聊一聊……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g3e6ff47e1ab_0_10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dc1c92b38f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g3dc1c92b38f_2_1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多年来，人寿保险一直只被视为身故赔偿，没有生前利益。我们扭转了这一观念。保险不再只是负债，如今它已成为一项资产。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在过去两年里，我们集思广益，帮助解决无法高效储蓄以获得免税退休收入的问题，并提出了我们的策略——Stream 保障计划。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我们的方案采用了一款指数型万能寿险产品，部分资金由银行提供，我们将其打包组合成 Stream。下面就让我们来聊一聊……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g3dc1c92b38f_2_1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df3a799bd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g3df3a799bd0_0_11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现在让我们来看看自行出资与使用 Stream 融资的对比。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g3df3a799bd0_0_11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e6ff47e1ab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g3e6ff47e1ab_0_169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多年来，人寿保险一直只被视为身故赔偿，没有生前利益。我们扭转了这一观念。保险不再只是负债，如今它已成为一项资产。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在过去两年里，我们集思广益，帮助解决无法高效储蓄以获得免税退休收入的问题，并提出了我们的策略——Stream 保障计划。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我们的方案采用了一款指数型万能寿险产品，部分资金由银行提供，我们将其打包组合成 Stream。下面就让我们来聊一聊……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g3e6ff47e1ab_0_169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dc1c92b38f_2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g3dc1c92b38f_2_2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多年来，人寿保险一直只被视为身故赔偿，没有生前利益。我们扭转了这一观念。保险不再只是负债，如今它已成为一项资产。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在过去两年里，我们集思广益，帮助解决无法高效储蓄以获得免税退休收入的问题，并提出了我们的策略——Stream 保障计划。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我们的方案采用了一款指数型万能寿险产品，部分资金由银行提供，我们将其打包组合成 Stream。下面就让我们来聊一聊……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g3dc1c92b38f_2_2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97a804b866_1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g397a804b866_1_42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多年来，人寿保险一直只被视为身故赔偿，没有生前利益。我们扭转了这一观念。保险不再只是负债，如今它已成为一项资产。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在过去两年里，我们集思广益，帮助解决无法高效储蓄以获得免税退休收入的问题，并提出了我们的策略——Stream 保障计划。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我们的方案采用了一款指数型万能寿险产品，部分资金由银行提供，我们将其打包组合成 Stream。下面就让我们来聊一聊……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57" name="Google Shape;557;g397a804b866_1_42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97a804b866_1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g397a804b866_1_39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既然我们已经介绍了产品以及如何将其与杠杆相结合，那么就来谈谈两者如何在 Stream 计划中协同运作。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-Stream 作为借款方和担保人。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-客户需缴纳 5 年的出资。从第 6 年起，银行将全额支付最后 5 笔款项。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-我们将客户组合成一个批次，以获得优惠的贷款利率并为他们提供融资。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-客户无需提供个人担保，无需抵押品，客户也没有任何承诺义务。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g397a804b866_1_39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97a804b866_1_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0" name="Google Shape;620;g397a804b866_1_455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二维码链接到意向表——请告诉我们您感兴趣！</a:t>
            </a:r>
            <a:endParaRPr/>
          </a:p>
        </p:txBody>
      </p:sp>
      <p:sp>
        <p:nvSpPr>
          <p:cNvPr id="621" name="Google Shape;621;g397a804b866_1_455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04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6" descr="logo_full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728" y="534368"/>
            <a:ext cx="1052450" cy="63144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6"/>
          <p:cNvSpPr/>
          <p:nvPr/>
        </p:nvSpPr>
        <p:spPr>
          <a:xfrm>
            <a:off x="411480" y="1371600"/>
            <a:ext cx="54864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代理人演示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411480" y="1680210"/>
            <a:ext cx="411600" cy="27300"/>
          </a:xfrm>
          <a:prstGeom prst="rect">
            <a:avLst/>
          </a:prstGeom>
          <a:solidFill>
            <a:srgbClr val="DF665B"/>
          </a:solidFill>
          <a:ln w="12700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6"/>
          <p:cNvSpPr/>
          <p:nvPr/>
        </p:nvSpPr>
        <p:spPr>
          <a:xfrm>
            <a:off x="411480" y="2122170"/>
            <a:ext cx="75438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Font typeface="Poppins"/>
              <a:buNone/>
            </a:pPr>
            <a:r>
              <a:rPr lang="en" sz="51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en" sz="51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计划</a:t>
            </a:r>
            <a:endParaRPr sz="5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2" name="Google Shape;62;p16"/>
          <p:cNvSpPr/>
          <p:nvPr/>
        </p:nvSpPr>
        <p:spPr>
          <a:xfrm>
            <a:off x="443830" y="2840635"/>
            <a:ext cx="75438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"/>
              <a:buNone/>
            </a:pPr>
            <a:r>
              <a:rPr lang="en" sz="11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更聪明的储蓄方式</a:t>
            </a:r>
            <a:r>
              <a:rPr lang="en" sz="11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：</a:t>
            </a:r>
            <a:r>
              <a:rPr lang="zh-CN" altLang="en-US" sz="11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指数万能寿险 </a:t>
            </a:r>
            <a:r>
              <a:rPr lang="en-US" altLang="zh-CN" sz="11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+ </a:t>
            </a:r>
            <a:r>
              <a:rPr lang="zh-CN" altLang="en-US" sz="11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银行融资配套方案</a:t>
            </a:r>
            <a:r>
              <a:rPr lang="en" sz="11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。</a:t>
            </a:r>
            <a:endParaRPr sz="11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63" name="Google Shape;63;p16" descr="A colorful curved line on a black background  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655144">
            <a:off x="3685865" y="1807326"/>
            <a:ext cx="4901212" cy="5060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044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7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7"/>
          <p:cNvSpPr/>
          <p:nvPr/>
        </p:nvSpPr>
        <p:spPr>
          <a:xfrm>
            <a:off x="8092440" y="4834890"/>
            <a:ext cx="685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Poppins"/>
              <a:buNone/>
            </a:pPr>
            <a:r>
              <a:rPr lang="en" sz="7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 / </a:t>
            </a:r>
            <a:r>
              <a:rPr lang="en" sz="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7"/>
          <p:cNvSpPr/>
          <p:nvPr/>
        </p:nvSpPr>
        <p:spPr>
          <a:xfrm>
            <a:off x="411480" y="777240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公式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2" name="Google Shape;72;p17"/>
          <p:cNvSpPr/>
          <p:nvPr/>
        </p:nvSpPr>
        <p:spPr>
          <a:xfrm>
            <a:off x="411480" y="1051560"/>
            <a:ext cx="82296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>
              <a:buClr>
                <a:srgbClr val="FFFFFF"/>
              </a:buClr>
              <a:buSzPts val="2600"/>
            </a:pPr>
            <a:r>
              <a:rPr lang="en" sz="26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zh-CN" altLang="en-US" sz="2400" b="1" dirty="0">
                <a:solidFill>
                  <a:srgbClr val="FFFFFF"/>
                </a:solidFill>
                <a:latin typeface="Poppins"/>
                <a:ea typeface="Calibri"/>
                <a:cs typeface="Poppins"/>
                <a:sym typeface="Poppins"/>
              </a:rPr>
              <a:t>的独特之处在哪里</a:t>
            </a:r>
            <a:r>
              <a:rPr lang="en" sz="26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？</a:t>
            </a:r>
            <a:endParaRPr sz="26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3" name="Google Shape;73;p17"/>
          <p:cNvSpPr/>
          <p:nvPr/>
        </p:nvSpPr>
        <p:spPr>
          <a:xfrm>
            <a:off x="219974" y="2080260"/>
            <a:ext cx="2331600" cy="1508700"/>
          </a:xfrm>
          <a:prstGeom prst="rect">
            <a:avLst/>
          </a:prstGeom>
          <a:solidFill>
            <a:srgbClr val="1A2560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" name="Google Shape;74;p1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0094" y="232029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7"/>
          <p:cNvSpPr/>
          <p:nvPr/>
        </p:nvSpPr>
        <p:spPr>
          <a:xfrm>
            <a:off x="225203" y="2937134"/>
            <a:ext cx="2331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</a:pPr>
            <a:r>
              <a:rPr lang="zh-CN" altLang="en-US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指数型万能寿险</a:t>
            </a:r>
            <a:endParaRPr lang="zh-CN" altLang="en-US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6" name="Google Shape;76;p17"/>
          <p:cNvSpPr/>
          <p:nvPr/>
        </p:nvSpPr>
        <p:spPr>
          <a:xfrm>
            <a:off x="219974" y="3040380"/>
            <a:ext cx="2331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7" name="Google Shape;77;p17"/>
          <p:cNvSpPr/>
          <p:nvPr/>
        </p:nvSpPr>
        <p:spPr>
          <a:xfrm>
            <a:off x="357074" y="3284892"/>
            <a:ext cx="2057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lang="zh-CN" altLang="en-US" sz="9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市场上涨时参与收益</a:t>
            </a:r>
            <a:r>
              <a:rPr lang="en" sz="9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，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lang="zh-CN" altLang="en-US" sz="9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市场下跌时有保底保护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8" name="Google Shape;78;p17"/>
          <p:cNvSpPr/>
          <p:nvPr/>
        </p:nvSpPr>
        <p:spPr>
          <a:xfrm>
            <a:off x="2777490" y="2080260"/>
            <a:ext cx="342900" cy="15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4500"/>
              <a:buFont typeface="Poppins"/>
              <a:buNone/>
            </a:pPr>
            <a:r>
              <a:rPr lang="en" sz="4500" b="1" i="0" u="none" strike="noStrike" cap="none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endParaRPr sz="4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7"/>
          <p:cNvSpPr/>
          <p:nvPr/>
        </p:nvSpPr>
        <p:spPr>
          <a:xfrm>
            <a:off x="3394710" y="2080260"/>
            <a:ext cx="2331600" cy="1508700"/>
          </a:xfrm>
          <a:prstGeom prst="rect">
            <a:avLst/>
          </a:prstGeom>
          <a:solidFill>
            <a:srgbClr val="1A2560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" name="Google Shape;80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4830" y="232029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/>
          <p:nvPr/>
        </p:nvSpPr>
        <p:spPr>
          <a:xfrm>
            <a:off x="3394710" y="2937510"/>
            <a:ext cx="2331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银行融资</a:t>
            </a:r>
            <a:r>
              <a:rPr lang="zh-CN" altLang="en-US" sz="14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配套方案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83" name="Google Shape;83;p17"/>
          <p:cNvSpPr/>
          <p:nvPr/>
        </p:nvSpPr>
        <p:spPr>
          <a:xfrm>
            <a:off x="3531870" y="3314700"/>
            <a:ext cx="2057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lang="en" sz="900" b="1" i="1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Stream </a:t>
            </a:r>
            <a:r>
              <a:rPr lang="en" sz="9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是借款方——而非您的客户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84" name="Google Shape;84;p17"/>
          <p:cNvSpPr/>
          <p:nvPr/>
        </p:nvSpPr>
        <p:spPr>
          <a:xfrm>
            <a:off x="6000750" y="2080260"/>
            <a:ext cx="342900" cy="15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4500"/>
              <a:buFont typeface="Poppins"/>
              <a:buNone/>
            </a:pPr>
            <a:r>
              <a:rPr lang="en" sz="4500" b="1" i="0" u="none" strike="noStrike" cap="non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=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/>
          <p:nvPr/>
        </p:nvSpPr>
        <p:spPr>
          <a:xfrm>
            <a:off x="6617970" y="2080260"/>
            <a:ext cx="2331600" cy="15087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6" name="Google Shape;86;p1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8090" y="232029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6617970" y="2800350"/>
            <a:ext cx="2331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lang="en" sz="14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6617970" y="3040380"/>
            <a:ext cx="2331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保障计划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6755130" y="3314700"/>
            <a:ext cx="2057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lang="en" sz="9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更聪明的储蓄方式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411480" y="3863340"/>
            <a:ext cx="82983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"/>
              <a:buNone/>
            </a:pPr>
            <a:r>
              <a:rPr lang="zh-CN" altLang="en-US" sz="11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客户只需出资</a:t>
            </a:r>
            <a:r>
              <a:rPr lang="en" sz="11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。</a:t>
            </a:r>
            <a:r>
              <a:rPr lang="en" sz="1100" b="1" i="1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Stream </a:t>
            </a:r>
            <a:r>
              <a:rPr lang="zh-CN" altLang="en-US" sz="11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与银行承担其余所有重头工作。</a:t>
            </a:r>
            <a:endParaRPr sz="11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/>
          <p:nvPr/>
        </p:nvSpPr>
        <p:spPr>
          <a:xfrm>
            <a:off x="8092440" y="4834890"/>
            <a:ext cx="685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03 / 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0" y="5129784"/>
            <a:ext cx="9121140" cy="13716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8"/>
          <p:cNvSpPr/>
          <p:nvPr/>
        </p:nvSpPr>
        <p:spPr>
          <a:xfrm>
            <a:off x="548640" y="802277"/>
            <a:ext cx="34290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议程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548640" y="1042307"/>
            <a:ext cx="41148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3300"/>
              <a:buFont typeface="Poppins"/>
              <a:buNone/>
            </a:pPr>
            <a:r>
              <a:rPr lang="zh-CN" altLang="en-US" sz="33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今天的</a:t>
            </a:r>
            <a:r>
              <a:rPr lang="en" sz="33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内容</a:t>
            </a:r>
            <a:r>
              <a:rPr lang="zh-CN" altLang="en-US" sz="33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安排</a:t>
            </a:r>
            <a:endParaRPr sz="33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548640" y="1796687"/>
            <a:ext cx="548700" cy="411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8"/>
          <p:cNvSpPr/>
          <p:nvPr/>
        </p:nvSpPr>
        <p:spPr>
          <a:xfrm>
            <a:off x="548640" y="2105297"/>
            <a:ext cx="822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en" sz="3200" b="1" i="1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1508760" y="2139587"/>
            <a:ext cx="3429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700"/>
              <a:buFont typeface="Poppins"/>
              <a:buNone/>
            </a:pPr>
            <a:r>
              <a:rPr lang="en" sz="17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en" sz="1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计划</a:t>
            </a:r>
            <a:endParaRPr sz="1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4" name="Google Shape;104;p18"/>
          <p:cNvSpPr/>
          <p:nvPr/>
        </p:nvSpPr>
        <p:spPr>
          <a:xfrm>
            <a:off x="1508760" y="2413907"/>
            <a:ext cx="4800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900"/>
              <a:buFont typeface="Poppins"/>
              <a:buNone/>
            </a:pPr>
            <a:r>
              <a:rPr lang="zh-CN" altLang="en-US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预制式指数万能寿险与银行贷款的组合运作机制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105" name="Google Shape;105;p18"/>
          <p:cNvCxnSpPr/>
          <p:nvPr/>
        </p:nvCxnSpPr>
        <p:spPr>
          <a:xfrm>
            <a:off x="548640" y="2653937"/>
            <a:ext cx="5486400" cy="0"/>
          </a:xfrm>
          <a:prstGeom prst="straightConnector1">
            <a:avLst/>
          </a:prstGeom>
          <a:noFill/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6" name="Google Shape;106;p18"/>
          <p:cNvSpPr/>
          <p:nvPr/>
        </p:nvSpPr>
        <p:spPr>
          <a:xfrm>
            <a:off x="548640" y="2688227"/>
            <a:ext cx="822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en" sz="3200" b="1" i="1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1508760" y="2722517"/>
            <a:ext cx="3429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700"/>
              <a:buFont typeface="Poppins"/>
              <a:buNone/>
            </a:pPr>
            <a:r>
              <a:rPr lang="en" sz="1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运作方式</a:t>
            </a:r>
            <a:endParaRPr sz="1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1508760" y="2996837"/>
            <a:ext cx="4800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900"/>
              <a:buFont typeface="Poppins"/>
              <a:buNone/>
            </a:pPr>
            <a:r>
              <a:rPr lang="zh-CN" altLang="en-US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产品结构</a:t>
            </a:r>
            <a:r>
              <a:rPr lang="en-US" altLang="zh-CN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——</a:t>
            </a:r>
            <a:r>
              <a:rPr lang="zh-CN" altLang="en-US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客户出资与银行角色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109" name="Google Shape;109;p18"/>
          <p:cNvCxnSpPr/>
          <p:nvPr/>
        </p:nvCxnSpPr>
        <p:spPr>
          <a:xfrm>
            <a:off x="548640" y="3236867"/>
            <a:ext cx="5486400" cy="0"/>
          </a:xfrm>
          <a:prstGeom prst="straightConnector1">
            <a:avLst/>
          </a:prstGeom>
          <a:noFill/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" name="Google Shape;110;p18"/>
          <p:cNvSpPr/>
          <p:nvPr/>
        </p:nvSpPr>
        <p:spPr>
          <a:xfrm>
            <a:off x="548640" y="3271157"/>
            <a:ext cx="822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en" sz="3200" b="1" i="1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1508760" y="3305447"/>
            <a:ext cx="3429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700"/>
              <a:buFont typeface="Poppins"/>
              <a:buNone/>
            </a:pPr>
            <a:r>
              <a:rPr lang="zh-CN" altLang="en-US" sz="17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案列分析</a:t>
            </a:r>
            <a:endParaRPr sz="1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1508760" y="3579767"/>
            <a:ext cx="4800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9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三</a:t>
            </a:r>
            <a:r>
              <a:rPr lang="zh-CN" altLang="en-US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类</a:t>
            </a:r>
            <a:r>
              <a:rPr lang="en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</a:t>
            </a:r>
            <a:r>
              <a:rPr lang="zh-CN" altLang="en-US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场</a:t>
            </a:r>
            <a:r>
              <a:rPr lang="en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景的真实数据</a:t>
            </a:r>
            <a:r>
              <a:rPr lang="zh-CN" altLang="en-US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演示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113" name="Google Shape;113;p18"/>
          <p:cNvCxnSpPr/>
          <p:nvPr/>
        </p:nvCxnSpPr>
        <p:spPr>
          <a:xfrm>
            <a:off x="548640" y="3819797"/>
            <a:ext cx="5486400" cy="0"/>
          </a:xfrm>
          <a:prstGeom prst="straightConnector1">
            <a:avLst/>
          </a:prstGeom>
          <a:noFill/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" name="Google Shape;114;p18"/>
          <p:cNvSpPr/>
          <p:nvPr/>
        </p:nvSpPr>
        <p:spPr>
          <a:xfrm>
            <a:off x="548640" y="3854087"/>
            <a:ext cx="822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en" sz="3200" b="1" i="1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1508760" y="3888377"/>
            <a:ext cx="3429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700"/>
              <a:buFont typeface="Poppins"/>
              <a:buNone/>
            </a:pPr>
            <a:r>
              <a:rPr lang="en" sz="17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Streamlin</a:t>
            </a:r>
            <a:r>
              <a:rPr lang="en-US" sz="1700" b="1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zh-CN" altLang="en-US" sz="17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代理人门户</a:t>
            </a:r>
            <a:endParaRPr sz="1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6" name="Google Shape;116;p18"/>
          <p:cNvSpPr/>
          <p:nvPr/>
        </p:nvSpPr>
        <p:spPr>
          <a:xfrm>
            <a:off x="1508760" y="4162697"/>
            <a:ext cx="4800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9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报价、申请与追踪——一站式完成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9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/>
          <p:nvPr/>
        </p:nvSpPr>
        <p:spPr>
          <a:xfrm>
            <a:off x="8092440" y="4834890"/>
            <a:ext cx="685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 / 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0" y="5129784"/>
            <a:ext cx="9121140" cy="13716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9"/>
          <p:cNvSpPr/>
          <p:nvPr/>
        </p:nvSpPr>
        <p:spPr>
          <a:xfrm>
            <a:off x="548640" y="769620"/>
            <a:ext cx="54864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为何选择</a:t>
            </a:r>
            <a:r>
              <a:rPr lang="en" sz="900" b="1" i="0" u="none" strike="noStrike" cap="none" dirty="0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endParaRPr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548640" y="1009650"/>
            <a:ext cx="82296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400"/>
              <a:buFont typeface="Poppins"/>
              <a:buNone/>
            </a:pPr>
            <a:r>
              <a:rPr lang="zh-CN" altLang="en-US" sz="2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以客户需求为核心</a:t>
            </a:r>
            <a:endParaRPr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548640" y="1430700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100"/>
              <a:buFont typeface="Poppins"/>
              <a:buNone/>
            </a:pPr>
            <a:r>
              <a:rPr lang="zh-CN" altLang="en-US" sz="1100" b="1" i="1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复杂的事交给我们，客户轻松享受成果。</a:t>
            </a:r>
            <a:endParaRPr sz="11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548640" y="1920240"/>
            <a:ext cx="4011930" cy="133731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9"/>
          <p:cNvSpPr/>
          <p:nvPr/>
        </p:nvSpPr>
        <p:spPr>
          <a:xfrm>
            <a:off x="548640" y="1920240"/>
            <a:ext cx="54864" cy="133731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p1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2160270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/>
          <p:nvPr/>
        </p:nvSpPr>
        <p:spPr>
          <a:xfrm>
            <a:off x="1371600" y="2125980"/>
            <a:ext cx="298323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预先批准的贷款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1371600" y="2503170"/>
            <a:ext cx="298323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已与多家主流银行完成融资谈判</a:t>
            </a:r>
            <a:r>
              <a:rPr lang="en-US" altLang="zh-C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——</a:t>
            </a: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您的客户无需提交贷款申请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4766310" y="1920240"/>
            <a:ext cx="4011930" cy="133731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4766310" y="1920240"/>
            <a:ext cx="54864" cy="133731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1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74920" y="2160270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/>
          <p:nvPr/>
        </p:nvSpPr>
        <p:spPr>
          <a:xfrm>
            <a:off x="5589270" y="2125980"/>
            <a:ext cx="298323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en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是借款方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5589270" y="2503170"/>
            <a:ext cx="298323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374151"/>
              </a:buClr>
              <a:buSzPts val="900"/>
            </a:pPr>
            <a:r>
              <a:rPr lang="en-US" altLang="zh-CN" sz="900" b="1" i="0" u="none" strike="noStrike" cap="none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作为借款人及贷款担保方</a:t>
            </a:r>
            <a:r>
              <a:rPr lang="en-US" altLang="zh-C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——</a:t>
            </a: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客户无需承担任何责任</a:t>
            </a:r>
            <a:endParaRPr lang="en-US" altLang="zh-CN" sz="900" b="1" i="0" u="none" strike="noStrike" cap="none" dirty="0">
              <a:solidFill>
                <a:srgbClr val="3741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548640" y="3429000"/>
            <a:ext cx="4011930" cy="133731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9"/>
          <p:cNvSpPr/>
          <p:nvPr/>
        </p:nvSpPr>
        <p:spPr>
          <a:xfrm>
            <a:off x="548640" y="3429000"/>
            <a:ext cx="54864" cy="133731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0" name="Google Shape;140;p1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250" y="3669030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/>
          <p:nvPr/>
        </p:nvSpPr>
        <p:spPr>
          <a:xfrm>
            <a:off x="1371600" y="3634740"/>
            <a:ext cx="298323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不影响信用</a:t>
            </a:r>
            <a:r>
              <a:rPr lang="zh-CN" altLang="en-US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记录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1371600" y="4011930"/>
            <a:ext cx="298323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900"/>
              <a:buFont typeface="Poppins"/>
              <a:buNone/>
            </a:pP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无需抵押、无需个人担保、不影响信用记录、不上报征信。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43" name="Google Shape;143;p19"/>
          <p:cNvSpPr/>
          <p:nvPr/>
        </p:nvSpPr>
        <p:spPr>
          <a:xfrm>
            <a:off x="4766310" y="3429000"/>
            <a:ext cx="4011930" cy="133731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9"/>
          <p:cNvSpPr/>
          <p:nvPr/>
        </p:nvSpPr>
        <p:spPr>
          <a:xfrm>
            <a:off x="4766310" y="3429000"/>
            <a:ext cx="54864" cy="133731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" name="Google Shape;145;p19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74920" y="3669030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/>
          <p:nvPr/>
        </p:nvSpPr>
        <p:spPr>
          <a:xfrm>
            <a:off x="5589270" y="3634740"/>
            <a:ext cx="298323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zh-CN" altLang="en-US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仅需</a:t>
            </a:r>
            <a:r>
              <a:rPr lang="en-US" altLang="zh-CN" sz="1400" b="1" i="0" u="none" strike="noStrike" cap="none" dirty="0">
                <a:solidFill>
                  <a:srgbClr val="051044"/>
                </a:solidFill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  <a:sym typeface="Poppins"/>
              </a:rPr>
              <a:t>5</a:t>
            </a:r>
            <a:r>
              <a:rPr lang="zh-CN" altLang="en-US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年缴费承诺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5589270" y="4011930"/>
            <a:ext cx="298323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900"/>
              <a:buFont typeface="Poppins"/>
              <a:buNone/>
            </a:pP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客户仅需缴纳</a:t>
            </a:r>
            <a:r>
              <a:rPr lang="en" sz="900" b="1" i="0" u="none" strike="noStrike" cap="none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年年度出资额</a:t>
            </a:r>
            <a:r>
              <a:rPr lang="en-US" altLang="zh-C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——</a:t>
            </a: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无长期义务。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044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0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4409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0"/>
          <p:cNvSpPr/>
          <p:nvPr/>
        </p:nvSpPr>
        <p:spPr>
          <a:xfrm>
            <a:off x="8092440" y="4834890"/>
            <a:ext cx="685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Poppins"/>
              <a:buNone/>
            </a:pPr>
            <a:r>
              <a:rPr lang="en" sz="7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</a:t>
            </a:r>
            <a:r>
              <a:rPr lang="en" sz="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r>
              <a:rPr lang="en" sz="7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/</a:t>
            </a:r>
            <a:r>
              <a:rPr lang="en" sz="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0"/>
          <p:cNvSpPr/>
          <p:nvPr/>
        </p:nvSpPr>
        <p:spPr>
          <a:xfrm>
            <a:off x="205740" y="617250"/>
            <a:ext cx="8229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C8B2EC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zh-CN" altLang="en-US" sz="900" b="1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的</a:t>
            </a:r>
            <a:r>
              <a:rPr lang="en" sz="900" b="1" i="0" u="none" strike="noStrike" cap="none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优势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56" name="Google Shape;156;p20"/>
          <p:cNvSpPr/>
          <p:nvPr/>
        </p:nvSpPr>
        <p:spPr>
          <a:xfrm>
            <a:off x="205740" y="1527345"/>
            <a:ext cx="82296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15000"/>
              <a:buFont typeface="Poppins"/>
              <a:buNone/>
            </a:pPr>
            <a:r>
              <a:rPr lang="en" sz="15000" b="1" i="1" u="none" strike="noStrike" cap="none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$5.50</a:t>
            </a:r>
            <a:endParaRPr sz="15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0"/>
          <p:cNvSpPr/>
          <p:nvPr/>
        </p:nvSpPr>
        <p:spPr>
          <a:xfrm>
            <a:off x="240150" y="87915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oppins"/>
              <a:buNone/>
            </a:pPr>
            <a:r>
              <a:rPr lang="en" sz="20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客户每投入</a:t>
            </a:r>
            <a:r>
              <a:rPr lang="en" sz="2000" b="1" i="1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 </a:t>
            </a:r>
            <a:r>
              <a:rPr lang="en" sz="20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美元</a:t>
            </a:r>
            <a:endParaRPr sz="2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58" name="Google Shape;158;p20"/>
          <p:cNvSpPr/>
          <p:nvPr/>
        </p:nvSpPr>
        <p:spPr>
          <a:xfrm>
            <a:off x="651510" y="3647160"/>
            <a:ext cx="24690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en" sz="3200" b="1" i="0" u="none" strike="noStrike" cap="none" dirty="0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r>
              <a:rPr lang="en" sz="1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en" sz="14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</a:t>
            </a:r>
            <a:endParaRPr sz="32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651510" y="4024350"/>
            <a:ext cx="24690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lang="zh-CN" altLang="en-US" sz="11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客户出资</a:t>
            </a:r>
            <a:endParaRPr sz="11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60" name="Google Shape;160;p20"/>
          <p:cNvSpPr/>
          <p:nvPr/>
        </p:nvSpPr>
        <p:spPr>
          <a:xfrm>
            <a:off x="3326130" y="3647160"/>
            <a:ext cx="24690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en" sz="3200" b="1" i="0" u="none" strike="noStrike" cap="none" dirty="0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r>
              <a:rPr lang="en" sz="1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en" sz="14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</a:t>
            </a:r>
            <a:endParaRPr sz="32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61" name="Google Shape;161;p20"/>
          <p:cNvSpPr/>
          <p:nvPr/>
        </p:nvSpPr>
        <p:spPr>
          <a:xfrm>
            <a:off x="3326130" y="4024350"/>
            <a:ext cx="24690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lang="en" sz="1100" b="1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银行融资</a:t>
            </a:r>
            <a:endParaRPr sz="11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62" name="Google Shape;162;p20"/>
          <p:cNvSpPr/>
          <p:nvPr/>
        </p:nvSpPr>
        <p:spPr>
          <a:xfrm>
            <a:off x="6206370" y="3647160"/>
            <a:ext cx="24690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zh-CN" altLang="en-US" sz="32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无需</a:t>
            </a:r>
            <a:r>
              <a:rPr lang="en" sz="1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4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抵押</a:t>
            </a:r>
            <a:endParaRPr sz="32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63" name="Google Shape;163;p20"/>
          <p:cNvSpPr/>
          <p:nvPr/>
        </p:nvSpPr>
        <p:spPr>
          <a:xfrm>
            <a:off x="6000750" y="4024350"/>
            <a:ext cx="24690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lang="zh-CN" altLang="en-US" sz="11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或</a:t>
            </a:r>
            <a:r>
              <a:rPr lang="en" sz="1100" b="1" i="1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个人担保</a:t>
            </a:r>
            <a:endParaRPr sz="11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594360" y="2294205"/>
            <a:ext cx="24690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en" b="1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最高</a:t>
            </a:r>
            <a:r>
              <a:rPr lang="zh-CN" altLang="en-US" b="1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可获得</a:t>
            </a:r>
            <a:endParaRPr sz="3200" b="0" i="0" u="none" strike="noStrike" cap="none" dirty="0">
              <a:solidFill>
                <a:srgbClr val="DF665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" name="Google Shape;164;p20">
            <a:extLst>
              <a:ext uri="{FF2B5EF4-FFF2-40B4-BE49-F238E27FC236}">
                <a16:creationId xmlns:a16="http://schemas.microsoft.com/office/drawing/2014/main" id="{C4CFB539-FB65-3FBC-AA92-E4D78AB3F031}"/>
              </a:ext>
            </a:extLst>
          </p:cNvPr>
          <p:cNvSpPr/>
          <p:nvPr/>
        </p:nvSpPr>
        <p:spPr>
          <a:xfrm>
            <a:off x="7543740" y="2263200"/>
            <a:ext cx="24690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32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zh-CN" altLang="en-US" sz="14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的</a:t>
            </a:r>
            <a:r>
              <a:rPr lang="zh-CN" altLang="en-US" b="1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银行融资</a:t>
            </a:r>
            <a:endParaRPr sz="3200" b="0" i="0" u="none" strike="noStrike" cap="none" dirty="0">
              <a:solidFill>
                <a:srgbClr val="DF665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1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/>
          <p:nvPr/>
        </p:nvSpPr>
        <p:spPr>
          <a:xfrm>
            <a:off x="8092440" y="4834890"/>
            <a:ext cx="685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0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 / 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1"/>
          <p:cNvSpPr/>
          <p:nvPr/>
        </p:nvSpPr>
        <p:spPr>
          <a:xfrm>
            <a:off x="0" y="5129784"/>
            <a:ext cx="9121140" cy="13716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1"/>
          <p:cNvSpPr/>
          <p:nvPr/>
        </p:nvSpPr>
        <p:spPr>
          <a:xfrm>
            <a:off x="548647" y="787422"/>
            <a:ext cx="2788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合适的人选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74" name="Google Shape;174;p21"/>
          <p:cNvSpPr/>
          <p:nvPr/>
        </p:nvSpPr>
        <p:spPr>
          <a:xfrm>
            <a:off x="548646" y="1027475"/>
            <a:ext cx="25962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400"/>
              <a:buFont typeface="Poppins"/>
              <a:buNone/>
            </a:pPr>
            <a:r>
              <a:rPr lang="zh-CN" altLang="en-US" sz="24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谁是</a:t>
            </a:r>
            <a:r>
              <a:rPr lang="en" sz="24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zh-CN" altLang="en-US" sz="2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的</a:t>
            </a:r>
            <a:endParaRPr lang="en-US" altLang="zh-CN" sz="2400" b="1" i="0" u="none" strike="noStrike" cap="none" dirty="0">
              <a:solidFill>
                <a:srgbClr val="05104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400"/>
              <a:buFont typeface="Poppins"/>
              <a:buNone/>
            </a:pPr>
            <a:r>
              <a:rPr lang="zh-CN" altLang="en-US" sz="2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理想客户</a:t>
            </a:r>
            <a:r>
              <a:rPr lang="en" sz="2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？</a:t>
            </a:r>
            <a:endParaRPr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548640" y="2013768"/>
            <a:ext cx="548700" cy="411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1"/>
          <p:cNvSpPr/>
          <p:nvPr/>
        </p:nvSpPr>
        <p:spPr>
          <a:xfrm>
            <a:off x="548650" y="2924330"/>
            <a:ext cx="2648700" cy="804900"/>
          </a:xfrm>
          <a:prstGeom prst="rect">
            <a:avLst/>
          </a:prstGeom>
          <a:solidFill>
            <a:srgbClr val="051044"/>
          </a:solidFill>
          <a:ln w="96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  <a:effectLst>
            <a:outerShdw blurRad="76936" dist="19234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1"/>
          <p:cNvSpPr/>
          <p:nvPr/>
        </p:nvSpPr>
        <p:spPr>
          <a:xfrm>
            <a:off x="3155609" y="2924330"/>
            <a:ext cx="41700" cy="804900"/>
          </a:xfrm>
          <a:prstGeom prst="rect">
            <a:avLst/>
          </a:prstGeom>
          <a:solidFill>
            <a:srgbClr val="DF665B"/>
          </a:solidFill>
          <a:ln w="9600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8" name="Google Shape;178;p2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376" y="3158022"/>
            <a:ext cx="311588" cy="31158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/>
          <p:nvPr/>
        </p:nvSpPr>
        <p:spPr>
          <a:xfrm>
            <a:off x="1197793" y="3054159"/>
            <a:ext cx="18696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36"/>
              <a:buFont typeface="Poppins"/>
              <a:buNone/>
            </a:pPr>
            <a:r>
              <a:rPr lang="en" sz="113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收入</a:t>
            </a:r>
            <a:r>
              <a:rPr lang="en" sz="1136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20</a:t>
            </a:r>
            <a:r>
              <a:rPr lang="en" sz="113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万美元以上</a:t>
            </a:r>
            <a:endParaRPr sz="1136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1197793" y="3313816"/>
            <a:ext cx="18696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6"/>
              <a:buFont typeface="Poppins"/>
              <a:buNone/>
            </a:pPr>
            <a:r>
              <a:rPr lang="zh-CN" altLang="en-US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个人年收入</a:t>
            </a:r>
            <a:r>
              <a:rPr lang="en-US" altLang="zh-CN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20</a:t>
            </a:r>
            <a:r>
              <a:rPr lang="zh-CN" altLang="en-US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万美元以上，或夫妻合计</a:t>
            </a:r>
            <a:r>
              <a:rPr lang="en-US" altLang="zh-CN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30</a:t>
            </a:r>
            <a:r>
              <a:rPr lang="zh-CN" altLang="en-US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万美元以上，或净资产</a:t>
            </a:r>
            <a:r>
              <a:rPr lang="en-US" altLang="zh-CN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100</a:t>
            </a:r>
            <a:r>
              <a:rPr lang="zh-CN" altLang="en-US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万美元以上。</a:t>
            </a:r>
            <a:endParaRPr sz="806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3285495" y="2930812"/>
            <a:ext cx="2648700" cy="804900"/>
          </a:xfrm>
          <a:prstGeom prst="rect">
            <a:avLst/>
          </a:prstGeom>
          <a:solidFill>
            <a:srgbClr val="051044"/>
          </a:solidFill>
          <a:ln w="96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  <a:effectLst>
            <a:outerShdw blurRad="76936" dist="19234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"/>
          <p:cNvSpPr/>
          <p:nvPr/>
        </p:nvSpPr>
        <p:spPr>
          <a:xfrm>
            <a:off x="5892455" y="2930812"/>
            <a:ext cx="41700" cy="804900"/>
          </a:xfrm>
          <a:prstGeom prst="rect">
            <a:avLst/>
          </a:prstGeom>
          <a:solidFill>
            <a:srgbClr val="DF665B"/>
          </a:solidFill>
          <a:ln w="9600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3" name="Google Shape;183;p2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3221" y="3164503"/>
            <a:ext cx="311588" cy="31158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/>
          <p:nvPr/>
        </p:nvSpPr>
        <p:spPr>
          <a:xfrm>
            <a:off x="3934638" y="3060640"/>
            <a:ext cx="18696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36"/>
              <a:buFont typeface="Poppins"/>
              <a:buNone/>
            </a:pPr>
            <a:r>
              <a:rPr lang="en" sz="113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年龄</a:t>
            </a:r>
            <a:r>
              <a:rPr lang="en" sz="1136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 – 55</a:t>
            </a:r>
            <a:r>
              <a:rPr lang="en" sz="113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</a:t>
            </a:r>
            <a:endParaRPr sz="1136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5" name="Google Shape;185;p21"/>
          <p:cNvSpPr/>
          <p:nvPr/>
        </p:nvSpPr>
        <p:spPr>
          <a:xfrm>
            <a:off x="3934638" y="3320298"/>
            <a:ext cx="18696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6"/>
              <a:buFont typeface="Poppins"/>
              <a:buNone/>
            </a:pPr>
            <a:r>
              <a:rPr lang="zh-CN" altLang="en-US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收益型方案的适用年龄范围。</a:t>
            </a:r>
            <a:r>
              <a:rPr lang="en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。</a:t>
            </a:r>
            <a:endParaRPr sz="806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6" name="Google Shape;186;p21"/>
          <p:cNvSpPr/>
          <p:nvPr/>
        </p:nvSpPr>
        <p:spPr>
          <a:xfrm>
            <a:off x="6017887" y="2917839"/>
            <a:ext cx="2648700" cy="804900"/>
          </a:xfrm>
          <a:prstGeom prst="rect">
            <a:avLst/>
          </a:prstGeom>
          <a:solidFill>
            <a:srgbClr val="051044"/>
          </a:solidFill>
          <a:ln w="96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  <a:effectLst>
            <a:outerShdw blurRad="76936" dist="19234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7" name="Google Shape;187;p2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25612" y="3151531"/>
            <a:ext cx="311588" cy="31158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/>
          <p:nvPr/>
        </p:nvSpPr>
        <p:spPr>
          <a:xfrm>
            <a:off x="6667030" y="3047668"/>
            <a:ext cx="18696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36"/>
              <a:buFont typeface="Poppins"/>
              <a:buNone/>
            </a:pPr>
            <a:r>
              <a:rPr lang="en" sz="113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年龄</a:t>
            </a:r>
            <a:r>
              <a:rPr lang="en" sz="1136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30 – 60</a:t>
            </a:r>
            <a:r>
              <a:rPr lang="en" sz="113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</a:t>
            </a:r>
            <a:endParaRPr sz="1136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6667030" y="3307325"/>
            <a:ext cx="18696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6"/>
              <a:buFont typeface="Poppins"/>
              <a:buNone/>
            </a:pPr>
            <a:r>
              <a:rPr lang="zh-CN" altLang="en-US" sz="806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身故保障型方案的适用年龄范围。</a:t>
            </a:r>
            <a:endParaRPr sz="806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8629259" y="2911368"/>
            <a:ext cx="41700" cy="804900"/>
          </a:xfrm>
          <a:prstGeom prst="rect">
            <a:avLst/>
          </a:prstGeom>
          <a:solidFill>
            <a:srgbClr val="DF665B"/>
          </a:solidFill>
          <a:ln w="9600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1"/>
          <p:cNvSpPr/>
          <p:nvPr/>
        </p:nvSpPr>
        <p:spPr>
          <a:xfrm>
            <a:off x="548640" y="2261731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100"/>
              <a:buFont typeface="Poppins"/>
              <a:buNone/>
            </a:pPr>
            <a:r>
              <a:rPr lang="en" sz="1100" b="1" i="1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zh-CN" altLang="en-US" sz="1100" b="1" i="1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的理想客户是</a:t>
            </a:r>
            <a:r>
              <a:rPr lang="en" sz="1100" b="1" i="1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HENRY </a:t>
            </a:r>
            <a:r>
              <a:rPr lang="en" sz="1100" b="1" i="1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一族（</a:t>
            </a:r>
            <a:r>
              <a:rPr lang="zh-CN" altLang="en-US" sz="1100" b="1" i="1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高收入、尚未富裕人群</a:t>
            </a:r>
            <a:r>
              <a:rPr lang="en" sz="1100" b="1" i="1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），以及希望增值并保护其财富的高收入人士。</a:t>
            </a:r>
            <a:endParaRPr sz="1100" b="1" i="1" dirty="0">
              <a:solidFill>
                <a:srgbClr val="3741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100"/>
              <a:buFont typeface="Poppins"/>
              <a:buNone/>
            </a:pP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2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2"/>
          <p:cNvSpPr/>
          <p:nvPr/>
        </p:nvSpPr>
        <p:spPr>
          <a:xfrm>
            <a:off x="8092440" y="4834890"/>
            <a:ext cx="685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0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7 </a:t>
            </a: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/ 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5129784"/>
            <a:ext cx="9121140" cy="13716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2"/>
          <p:cNvSpPr/>
          <p:nvPr/>
        </p:nvSpPr>
        <p:spPr>
          <a:xfrm>
            <a:off x="548640" y="784464"/>
            <a:ext cx="54864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9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问题所在</a:t>
            </a:r>
            <a:endParaRPr sz="1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548640" y="1024494"/>
            <a:ext cx="82296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700"/>
              <a:buFont typeface="Poppins"/>
              <a:buNone/>
            </a:pPr>
            <a:r>
              <a:rPr lang="en" sz="2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我的退休储备</a:t>
            </a:r>
            <a:endParaRPr sz="2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700"/>
              <a:buFont typeface="Poppins"/>
              <a:buNone/>
            </a:pPr>
            <a:r>
              <a:rPr lang="en" sz="2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是否</a:t>
            </a:r>
            <a:r>
              <a:rPr lang="en" sz="2700" b="1" i="1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足够？</a:t>
            </a:r>
            <a:endParaRPr sz="2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02" name="Google Shape;202;p22"/>
          <p:cNvSpPr/>
          <p:nvPr/>
        </p:nvSpPr>
        <p:spPr>
          <a:xfrm>
            <a:off x="548640" y="2121774"/>
            <a:ext cx="4114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100"/>
              <a:buFont typeface="Poppins"/>
              <a:buNone/>
            </a:pPr>
            <a:r>
              <a:rPr lang="zh-CN" altLang="en-US" sz="1100" b="1" i="1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传统退休工具存在额度限制、需缴纳税款，且面临市场下跌的风险。</a:t>
            </a:r>
            <a:endParaRPr sz="11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548640" y="2759568"/>
            <a:ext cx="123300" cy="1233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788670" y="2704704"/>
            <a:ext cx="3771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000"/>
              <a:buFont typeface="Poppins"/>
              <a:buNone/>
            </a:pPr>
            <a:r>
              <a:rPr lang="en" sz="1000" b="0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401(k)</a:t>
            </a:r>
            <a:r>
              <a:rPr lang="en" sz="10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与</a:t>
            </a:r>
            <a:r>
              <a:rPr lang="en" sz="1000" b="0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IRA</a:t>
            </a:r>
            <a:r>
              <a:rPr lang="en" sz="10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的</a:t>
            </a:r>
            <a:r>
              <a:rPr lang="zh-CN" altLang="en-US" sz="10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年度供款限额较低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548640" y="3056525"/>
            <a:ext cx="123300" cy="1233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2"/>
          <p:cNvSpPr/>
          <p:nvPr/>
        </p:nvSpPr>
        <p:spPr>
          <a:xfrm>
            <a:off x="788670" y="3001661"/>
            <a:ext cx="3771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000"/>
              <a:buFont typeface="Poppins"/>
              <a:buNone/>
            </a:pPr>
            <a:r>
              <a:rPr lang="zh-CN" altLang="en-US" sz="10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企业出售收益税负较重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07" name="Google Shape;207;p22"/>
          <p:cNvSpPr/>
          <p:nvPr/>
        </p:nvSpPr>
        <p:spPr>
          <a:xfrm>
            <a:off x="548640" y="3385709"/>
            <a:ext cx="123300" cy="1233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2"/>
          <p:cNvSpPr/>
          <p:nvPr/>
        </p:nvSpPr>
        <p:spPr>
          <a:xfrm>
            <a:off x="788670" y="3330845"/>
            <a:ext cx="3771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000"/>
              <a:buFont typeface="Poppins"/>
              <a:buNone/>
            </a:pPr>
            <a:r>
              <a:rPr lang="zh-CN" altLang="en-US" sz="10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临近退休时，市场亏损的复利效应更为致命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209" name="Google Shape;209;p22" title="stream-flat-donut-final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0925" y="428963"/>
            <a:ext cx="4327324" cy="3797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"/>
          <p:cNvSpPr/>
          <p:nvPr/>
        </p:nvSpPr>
        <p:spPr>
          <a:xfrm>
            <a:off x="411491" y="308610"/>
            <a:ext cx="2743273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运作方式</a:t>
            </a:r>
            <a:endParaRPr sz="1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16" name="Google Shape;216;p23"/>
          <p:cNvSpPr/>
          <p:nvPr/>
        </p:nvSpPr>
        <p:spPr>
          <a:xfrm>
            <a:off x="411491" y="514350"/>
            <a:ext cx="8229819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700"/>
              <a:buFont typeface="Poppins"/>
              <a:buNone/>
            </a:pPr>
            <a:r>
              <a:rPr lang="en" sz="27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r>
              <a:rPr lang="en" sz="2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年缴费结构</a:t>
            </a:r>
            <a:endParaRPr sz="2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17" name="Google Shape;217;p23"/>
          <p:cNvSpPr/>
          <p:nvPr/>
        </p:nvSpPr>
        <p:spPr>
          <a:xfrm>
            <a:off x="411491" y="994410"/>
            <a:ext cx="822981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1100"/>
              <a:buFont typeface="Poppins"/>
              <a:buNone/>
            </a:pPr>
            <a:r>
              <a:rPr lang="zh-CN" altLang="en-US" sz="11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客户仅需在前</a:t>
            </a:r>
            <a:r>
              <a:rPr lang="en" sz="1100" b="1" i="1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r>
              <a:rPr lang="zh-CN" altLang="en-US" sz="11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年出资</a:t>
            </a:r>
            <a:r>
              <a:rPr lang="en" sz="1100" b="1" i="1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30–50%。</a:t>
            </a:r>
            <a:r>
              <a:rPr lang="zh-CN" altLang="en-US" sz="11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剩余部分由银行承担，且第</a:t>
            </a:r>
            <a:r>
              <a:rPr lang="en" altLang="zh-CN" sz="1100" b="1" i="1" dirty="0">
                <a:solidFill>
                  <a:srgbClr val="6B7393"/>
                </a:solidFill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  <a:sym typeface="Poppins"/>
              </a:rPr>
              <a:t>6</a:t>
            </a:r>
            <a:r>
              <a:rPr lang="zh-CN" altLang="en-US" sz="11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至第</a:t>
            </a:r>
            <a:r>
              <a:rPr lang="en" altLang="zh-CN" sz="1100" b="1" i="1" dirty="0">
                <a:solidFill>
                  <a:srgbClr val="6B7393"/>
                </a:solidFill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  <a:sym typeface="Poppins"/>
              </a:rPr>
              <a:t>10</a:t>
            </a:r>
            <a:r>
              <a:rPr lang="zh-CN" altLang="en-US" sz="11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年银行全额出资</a:t>
            </a:r>
            <a:r>
              <a:rPr lang="en" sz="11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。</a:t>
            </a:r>
            <a:endParaRPr sz="11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18" name="Google Shape;218;p23"/>
          <p:cNvSpPr/>
          <p:nvPr/>
        </p:nvSpPr>
        <p:spPr>
          <a:xfrm>
            <a:off x="1584973" y="1315073"/>
            <a:ext cx="35433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 + 银行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19" name="Google Shape;219;p23"/>
          <p:cNvSpPr/>
          <p:nvPr/>
        </p:nvSpPr>
        <p:spPr>
          <a:xfrm>
            <a:off x="5189232" y="1294380"/>
            <a:ext cx="35433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仅银行</a:t>
            </a:r>
            <a:endParaRPr sz="1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220" name="Google Shape;220;p23"/>
          <p:cNvCxnSpPr/>
          <p:nvPr/>
        </p:nvCxnSpPr>
        <p:spPr>
          <a:xfrm>
            <a:off x="5189244" y="1713400"/>
            <a:ext cx="0" cy="1440300"/>
          </a:xfrm>
          <a:prstGeom prst="straightConnector1">
            <a:avLst/>
          </a:prstGeom>
          <a:noFill/>
          <a:ln w="9525" cap="flat" cmpd="sng">
            <a:solidFill>
              <a:srgbClr val="6B7393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21" name="Google Shape;221;p23"/>
          <p:cNvSpPr/>
          <p:nvPr/>
        </p:nvSpPr>
        <p:spPr>
          <a:xfrm>
            <a:off x="411491" y="1727116"/>
            <a:ext cx="109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100"/>
              <a:buFont typeface="Poppins"/>
              <a:buNone/>
            </a:pPr>
            <a:r>
              <a:rPr lang="en" sz="1100" b="1" i="0" u="none" strike="noStrike" cap="none" dirty="0">
                <a:solidFill>
                  <a:srgbClr val="2A2F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您的客户</a:t>
            </a:r>
            <a:endParaRPr sz="1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411491" y="2242566"/>
            <a:ext cx="109730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100"/>
              <a:buFont typeface="Poppins"/>
              <a:buNone/>
            </a:pPr>
            <a:r>
              <a:rPr lang="en" sz="1100" b="1" i="0" u="none" strike="noStrike" cap="none" dirty="0">
                <a:solidFill>
                  <a:srgbClr val="2A2F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</a:t>
            </a:r>
            <a:endParaRPr sz="1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3" name="Google Shape;223;p23"/>
          <p:cNvSpPr/>
          <p:nvPr/>
        </p:nvSpPr>
        <p:spPr>
          <a:xfrm>
            <a:off x="411491" y="2673096"/>
            <a:ext cx="109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100"/>
              <a:buFont typeface="Poppins"/>
              <a:buNone/>
            </a:pPr>
            <a:r>
              <a:rPr lang="en" sz="1100" b="1" i="0" u="none" strike="noStrike" cap="none" dirty="0">
                <a:solidFill>
                  <a:srgbClr val="2A2F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年份</a:t>
            </a:r>
            <a:endParaRPr sz="1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1845983" y="1696255"/>
            <a:ext cx="308700" cy="3087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3"/>
          <p:cNvSpPr/>
          <p:nvPr/>
        </p:nvSpPr>
        <p:spPr>
          <a:xfrm>
            <a:off x="1880274" y="1730545"/>
            <a:ext cx="240000" cy="24000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3"/>
          <p:cNvSpPr/>
          <p:nvPr/>
        </p:nvSpPr>
        <p:spPr>
          <a:xfrm>
            <a:off x="1845983" y="1696255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3"/>
          <p:cNvSpPr/>
          <p:nvPr/>
        </p:nvSpPr>
        <p:spPr>
          <a:xfrm>
            <a:off x="1845983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1880274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3"/>
          <p:cNvSpPr/>
          <p:nvPr/>
        </p:nvSpPr>
        <p:spPr>
          <a:xfrm>
            <a:off x="1845983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3"/>
          <p:cNvSpPr/>
          <p:nvPr/>
        </p:nvSpPr>
        <p:spPr>
          <a:xfrm>
            <a:off x="1645964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2554639" y="1696255"/>
            <a:ext cx="308700" cy="3087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2588930" y="1730545"/>
            <a:ext cx="240000" cy="24000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3"/>
          <p:cNvSpPr/>
          <p:nvPr/>
        </p:nvSpPr>
        <p:spPr>
          <a:xfrm>
            <a:off x="2554639" y="1696255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3"/>
          <p:cNvSpPr/>
          <p:nvPr/>
        </p:nvSpPr>
        <p:spPr>
          <a:xfrm>
            <a:off x="2554639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3"/>
          <p:cNvSpPr/>
          <p:nvPr/>
        </p:nvSpPr>
        <p:spPr>
          <a:xfrm>
            <a:off x="2588930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3"/>
          <p:cNvSpPr/>
          <p:nvPr/>
        </p:nvSpPr>
        <p:spPr>
          <a:xfrm>
            <a:off x="2554639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2354620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3"/>
          <p:cNvSpPr/>
          <p:nvPr/>
        </p:nvSpPr>
        <p:spPr>
          <a:xfrm>
            <a:off x="3263295" y="1696255"/>
            <a:ext cx="308700" cy="3087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3"/>
          <p:cNvSpPr/>
          <p:nvPr/>
        </p:nvSpPr>
        <p:spPr>
          <a:xfrm>
            <a:off x="3297586" y="1730545"/>
            <a:ext cx="240000" cy="24000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3"/>
          <p:cNvSpPr/>
          <p:nvPr/>
        </p:nvSpPr>
        <p:spPr>
          <a:xfrm>
            <a:off x="3263295" y="1696255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3"/>
          <p:cNvSpPr/>
          <p:nvPr/>
        </p:nvSpPr>
        <p:spPr>
          <a:xfrm>
            <a:off x="3263295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3"/>
          <p:cNvSpPr/>
          <p:nvPr/>
        </p:nvSpPr>
        <p:spPr>
          <a:xfrm>
            <a:off x="3297586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3"/>
          <p:cNvSpPr/>
          <p:nvPr/>
        </p:nvSpPr>
        <p:spPr>
          <a:xfrm>
            <a:off x="3263295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3"/>
          <p:cNvSpPr/>
          <p:nvPr/>
        </p:nvSpPr>
        <p:spPr>
          <a:xfrm>
            <a:off x="3063276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Y3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3"/>
          <p:cNvSpPr/>
          <p:nvPr/>
        </p:nvSpPr>
        <p:spPr>
          <a:xfrm>
            <a:off x="3971951" y="1696255"/>
            <a:ext cx="308700" cy="3087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3"/>
          <p:cNvSpPr/>
          <p:nvPr/>
        </p:nvSpPr>
        <p:spPr>
          <a:xfrm>
            <a:off x="4006242" y="1730545"/>
            <a:ext cx="240000" cy="24000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3"/>
          <p:cNvSpPr/>
          <p:nvPr/>
        </p:nvSpPr>
        <p:spPr>
          <a:xfrm>
            <a:off x="3971951" y="1696255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3"/>
          <p:cNvSpPr/>
          <p:nvPr/>
        </p:nvSpPr>
        <p:spPr>
          <a:xfrm>
            <a:off x="3971951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3"/>
          <p:cNvSpPr/>
          <p:nvPr/>
        </p:nvSpPr>
        <p:spPr>
          <a:xfrm>
            <a:off x="4006242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3"/>
          <p:cNvSpPr/>
          <p:nvPr/>
        </p:nvSpPr>
        <p:spPr>
          <a:xfrm>
            <a:off x="3971951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3"/>
          <p:cNvSpPr/>
          <p:nvPr/>
        </p:nvSpPr>
        <p:spPr>
          <a:xfrm>
            <a:off x="3771932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Y4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3"/>
          <p:cNvSpPr/>
          <p:nvPr/>
        </p:nvSpPr>
        <p:spPr>
          <a:xfrm>
            <a:off x="4680607" y="1696255"/>
            <a:ext cx="308700" cy="3087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3"/>
          <p:cNvSpPr/>
          <p:nvPr/>
        </p:nvSpPr>
        <p:spPr>
          <a:xfrm>
            <a:off x="4714898" y="1730545"/>
            <a:ext cx="240000" cy="24000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3"/>
          <p:cNvSpPr/>
          <p:nvPr/>
        </p:nvSpPr>
        <p:spPr>
          <a:xfrm>
            <a:off x="4680607" y="1696255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3"/>
          <p:cNvSpPr/>
          <p:nvPr/>
        </p:nvSpPr>
        <p:spPr>
          <a:xfrm>
            <a:off x="4680607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3"/>
          <p:cNvSpPr/>
          <p:nvPr/>
        </p:nvSpPr>
        <p:spPr>
          <a:xfrm>
            <a:off x="4714898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3"/>
          <p:cNvSpPr/>
          <p:nvPr/>
        </p:nvSpPr>
        <p:spPr>
          <a:xfrm>
            <a:off x="4680607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3"/>
          <p:cNvSpPr/>
          <p:nvPr/>
        </p:nvSpPr>
        <p:spPr>
          <a:xfrm>
            <a:off x="4480588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Y5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3"/>
          <p:cNvSpPr/>
          <p:nvPr/>
        </p:nvSpPr>
        <p:spPr>
          <a:xfrm>
            <a:off x="5389263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3"/>
          <p:cNvSpPr/>
          <p:nvPr/>
        </p:nvSpPr>
        <p:spPr>
          <a:xfrm>
            <a:off x="5423554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3"/>
          <p:cNvSpPr/>
          <p:nvPr/>
        </p:nvSpPr>
        <p:spPr>
          <a:xfrm>
            <a:off x="5389263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5189244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Y6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6097919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3"/>
          <p:cNvSpPr/>
          <p:nvPr/>
        </p:nvSpPr>
        <p:spPr>
          <a:xfrm>
            <a:off x="6132210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3"/>
          <p:cNvSpPr/>
          <p:nvPr/>
        </p:nvSpPr>
        <p:spPr>
          <a:xfrm>
            <a:off x="6097919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3"/>
          <p:cNvSpPr/>
          <p:nvPr/>
        </p:nvSpPr>
        <p:spPr>
          <a:xfrm>
            <a:off x="5897900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Y7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3"/>
          <p:cNvSpPr/>
          <p:nvPr/>
        </p:nvSpPr>
        <p:spPr>
          <a:xfrm>
            <a:off x="6806575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3"/>
          <p:cNvSpPr/>
          <p:nvPr/>
        </p:nvSpPr>
        <p:spPr>
          <a:xfrm>
            <a:off x="6840866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3"/>
          <p:cNvSpPr/>
          <p:nvPr/>
        </p:nvSpPr>
        <p:spPr>
          <a:xfrm>
            <a:off x="6806575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3"/>
          <p:cNvSpPr/>
          <p:nvPr/>
        </p:nvSpPr>
        <p:spPr>
          <a:xfrm>
            <a:off x="6606556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Y8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3"/>
          <p:cNvSpPr/>
          <p:nvPr/>
        </p:nvSpPr>
        <p:spPr>
          <a:xfrm>
            <a:off x="7515231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3"/>
          <p:cNvSpPr/>
          <p:nvPr/>
        </p:nvSpPr>
        <p:spPr>
          <a:xfrm>
            <a:off x="7549522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3"/>
          <p:cNvSpPr/>
          <p:nvPr/>
        </p:nvSpPr>
        <p:spPr>
          <a:xfrm>
            <a:off x="7515231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3"/>
          <p:cNvSpPr/>
          <p:nvPr/>
        </p:nvSpPr>
        <p:spPr>
          <a:xfrm>
            <a:off x="7315212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Y9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3"/>
          <p:cNvSpPr/>
          <p:nvPr/>
        </p:nvSpPr>
        <p:spPr>
          <a:xfrm>
            <a:off x="8223887" y="2211705"/>
            <a:ext cx="308618" cy="30861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3"/>
          <p:cNvSpPr/>
          <p:nvPr/>
        </p:nvSpPr>
        <p:spPr>
          <a:xfrm>
            <a:off x="8258178" y="2245995"/>
            <a:ext cx="240036" cy="24003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3"/>
          <p:cNvSpPr/>
          <p:nvPr/>
        </p:nvSpPr>
        <p:spPr>
          <a:xfrm>
            <a:off x="8223887" y="2211705"/>
            <a:ext cx="308618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Poppins"/>
              <a:buNone/>
            </a:pPr>
            <a:r>
              <a:rPr lang="en" sz="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3"/>
          <p:cNvSpPr/>
          <p:nvPr/>
        </p:nvSpPr>
        <p:spPr>
          <a:xfrm>
            <a:off x="8023868" y="2693670"/>
            <a:ext cx="7086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1000"/>
              <a:buFont typeface="Poppins"/>
              <a:buNone/>
            </a:pPr>
            <a:r>
              <a:rPr lang="en" sz="1000" b="1" i="0" u="none" strike="noStrike" cap="non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Y10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3"/>
          <p:cNvSpPr/>
          <p:nvPr/>
        </p:nvSpPr>
        <p:spPr>
          <a:xfrm>
            <a:off x="457140" y="3360450"/>
            <a:ext cx="8321100" cy="1131600"/>
          </a:xfrm>
          <a:prstGeom prst="roundRect">
            <a:avLst>
              <a:gd name="adj" fmla="val 9091"/>
            </a:avLst>
          </a:prstGeom>
          <a:solidFill>
            <a:srgbClr val="F7F6FB"/>
          </a:solidFill>
          <a:ln w="12700" cap="flat" cmpd="sng">
            <a:solidFill>
              <a:srgbClr val="F7F6F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3"/>
          <p:cNvSpPr/>
          <p:nvPr/>
        </p:nvSpPr>
        <p:spPr>
          <a:xfrm>
            <a:off x="800049" y="3787170"/>
            <a:ext cx="342909" cy="3429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3"/>
          <p:cNvSpPr/>
          <p:nvPr/>
        </p:nvSpPr>
        <p:spPr>
          <a:xfrm>
            <a:off x="834340" y="3821460"/>
            <a:ext cx="274327" cy="27432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3"/>
          <p:cNvSpPr/>
          <p:nvPr/>
        </p:nvSpPr>
        <p:spPr>
          <a:xfrm>
            <a:off x="800049" y="3787170"/>
            <a:ext cx="34290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Poppins"/>
              <a:buNone/>
            </a:pPr>
            <a:r>
              <a:rPr lang="en" sz="7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3"/>
          <p:cNvSpPr/>
          <p:nvPr/>
        </p:nvSpPr>
        <p:spPr>
          <a:xfrm>
            <a:off x="1280122" y="3718590"/>
            <a:ext cx="2465059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2A2F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客户支付</a:t>
            </a:r>
            <a:endParaRPr sz="1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84" name="Google Shape;284;p23"/>
          <p:cNvSpPr/>
          <p:nvPr/>
        </p:nvSpPr>
        <p:spPr>
          <a:xfrm>
            <a:off x="1280122" y="3924330"/>
            <a:ext cx="2465059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zh-CN" altLang="en-US" sz="900" b="1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仅需在</a:t>
            </a:r>
            <a:r>
              <a:rPr lang="en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第</a:t>
            </a:r>
            <a:r>
              <a:rPr lang="en" sz="900" b="1" i="0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1–5</a:t>
            </a:r>
            <a:r>
              <a:rPr lang="zh-CN" altLang="en-US" sz="900" b="1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年支付</a:t>
            </a:r>
            <a:r>
              <a:rPr lang="en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保费的</a:t>
            </a:r>
            <a:r>
              <a:rPr lang="en" sz="900" b="1" i="0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30–50%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3"/>
          <p:cNvSpPr/>
          <p:nvPr/>
        </p:nvSpPr>
        <p:spPr>
          <a:xfrm>
            <a:off x="1280122" y="4198650"/>
            <a:ext cx="246505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1500"/>
              <a:buFont typeface="Poppins"/>
              <a:buNone/>
            </a:pPr>
            <a:r>
              <a:rPr lang="en" sz="1500" b="1" i="0" u="none" strike="noStrike" cap="none" dirty="0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r>
              <a:rPr lang="en" sz="15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次出资</a:t>
            </a:r>
            <a:endParaRPr sz="15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286" name="Google Shape;286;p23"/>
          <p:cNvCxnSpPr/>
          <p:nvPr/>
        </p:nvCxnSpPr>
        <p:spPr>
          <a:xfrm>
            <a:off x="3230817" y="3718590"/>
            <a:ext cx="0" cy="720090"/>
          </a:xfrm>
          <a:prstGeom prst="straightConnector1">
            <a:avLst/>
          </a:prstGeom>
          <a:noFill/>
          <a:ln w="9525" cap="flat" cmpd="sng">
            <a:solidFill>
              <a:srgbClr val="D9D5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7" name="Google Shape;287;p23"/>
          <p:cNvSpPr/>
          <p:nvPr/>
        </p:nvSpPr>
        <p:spPr>
          <a:xfrm>
            <a:off x="3367981" y="3787170"/>
            <a:ext cx="342909" cy="342900"/>
          </a:xfrm>
          <a:prstGeom prst="ellipse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3"/>
          <p:cNvSpPr/>
          <p:nvPr/>
        </p:nvSpPr>
        <p:spPr>
          <a:xfrm>
            <a:off x="3402272" y="3821460"/>
            <a:ext cx="274327" cy="274320"/>
          </a:xfrm>
          <a:prstGeom prst="ellipse">
            <a:avLst/>
          </a:prstGeom>
          <a:noFill/>
          <a:ln w="9525" cap="flat" cmpd="sng">
            <a:solidFill>
              <a:srgbClr val="FFFFFF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3"/>
          <p:cNvSpPr/>
          <p:nvPr/>
        </p:nvSpPr>
        <p:spPr>
          <a:xfrm>
            <a:off x="3367981" y="3787170"/>
            <a:ext cx="34290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Poppins"/>
              <a:buNone/>
            </a:pPr>
            <a:r>
              <a:rPr lang="en" sz="7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sz="7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3"/>
          <p:cNvSpPr/>
          <p:nvPr/>
        </p:nvSpPr>
        <p:spPr>
          <a:xfrm>
            <a:off x="3848054" y="3718590"/>
            <a:ext cx="2465059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2A2F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银行支付</a:t>
            </a:r>
            <a:endParaRPr sz="1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91" name="Google Shape;291;p23"/>
          <p:cNvSpPr/>
          <p:nvPr/>
        </p:nvSpPr>
        <p:spPr>
          <a:xfrm>
            <a:off x="3848054" y="3959202"/>
            <a:ext cx="2465059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zh-CN" altLang="en-US" sz="900" b="1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银行在第</a:t>
            </a:r>
            <a:r>
              <a:rPr lang="en-US" altLang="zh-CN" sz="900" b="1" dirty="0">
                <a:solidFill>
                  <a:srgbClr val="6B7393"/>
                </a:solidFill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  <a:sym typeface="Poppins"/>
              </a:rPr>
              <a:t>1-5</a:t>
            </a:r>
            <a:r>
              <a:rPr lang="zh-CN" altLang="en-US" sz="900" b="1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年承担剩余保费</a:t>
            </a:r>
            <a:r>
              <a:rPr lang="en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，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zh-CN" altLang="en-US" sz="900" b="1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并在第</a:t>
            </a:r>
            <a:r>
              <a:rPr lang="en" sz="900" b="1" i="0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6–10</a:t>
            </a:r>
            <a:r>
              <a:rPr lang="en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</a:t>
            </a:r>
            <a:r>
              <a:rPr lang="zh-CN" altLang="en-US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承担</a:t>
            </a:r>
            <a:r>
              <a:rPr lang="en-US" altLang="zh-CN" sz="900" b="1" i="0" u="none" strike="noStrike" cap="none" dirty="0">
                <a:solidFill>
                  <a:srgbClr val="6B7393"/>
                </a:solidFill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  <a:sym typeface="Poppins"/>
              </a:rPr>
              <a:t>100%</a:t>
            </a:r>
            <a:r>
              <a:rPr lang="zh-CN" altLang="en-US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保费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3848054" y="4198650"/>
            <a:ext cx="246505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500"/>
              <a:buFont typeface="Poppins"/>
              <a:buNone/>
            </a:pPr>
            <a:r>
              <a:rPr lang="en" sz="15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r>
              <a:rPr lang="en" sz="15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次出资</a:t>
            </a:r>
            <a:endParaRPr sz="15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293" name="Google Shape;293;p23"/>
          <p:cNvCxnSpPr/>
          <p:nvPr/>
        </p:nvCxnSpPr>
        <p:spPr>
          <a:xfrm>
            <a:off x="5973467" y="3718590"/>
            <a:ext cx="0" cy="720090"/>
          </a:xfrm>
          <a:prstGeom prst="straightConnector1">
            <a:avLst/>
          </a:prstGeom>
          <a:noFill/>
          <a:ln w="9525" cap="flat" cmpd="sng">
            <a:solidFill>
              <a:srgbClr val="D9D5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4" name="Google Shape;294;p23"/>
          <p:cNvSpPr/>
          <p:nvPr/>
        </p:nvSpPr>
        <p:spPr>
          <a:xfrm>
            <a:off x="6076340" y="3718590"/>
            <a:ext cx="2465059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2A2F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杠杆效应</a:t>
            </a:r>
            <a:endParaRPr sz="1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6076340" y="3924330"/>
            <a:ext cx="2465059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</a:t>
            </a:r>
            <a:r>
              <a:rPr lang="zh-CN" altLang="en-US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承担大部分保费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6076340" y="4198650"/>
            <a:ext cx="246505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2100"/>
              <a:buFont typeface="Poppins"/>
              <a:buNone/>
            </a:pPr>
            <a:r>
              <a:rPr lang="en" sz="1600" b="1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最高</a:t>
            </a:r>
            <a:r>
              <a:rPr lang="en" sz="1600" b="1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600" b="1" i="0" u="none" strike="noStrike" cap="none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$5.50 : $1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0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8 </a:t>
            </a: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/ 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4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4"/>
          <p:cNvSpPr/>
          <p:nvPr/>
        </p:nvSpPr>
        <p:spPr>
          <a:xfrm>
            <a:off x="8092440" y="4834890"/>
            <a:ext cx="685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09</a:t>
            </a: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 / 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4"/>
          <p:cNvSpPr/>
          <p:nvPr/>
        </p:nvSpPr>
        <p:spPr>
          <a:xfrm>
            <a:off x="0" y="5129784"/>
            <a:ext cx="9121140" cy="13716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4"/>
          <p:cNvSpPr/>
          <p:nvPr/>
        </p:nvSpPr>
        <p:spPr>
          <a:xfrm>
            <a:off x="548640" y="777042"/>
            <a:ext cx="54864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en" sz="9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家族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07" name="Google Shape;307;p24"/>
          <p:cNvSpPr/>
          <p:nvPr/>
        </p:nvSpPr>
        <p:spPr>
          <a:xfrm>
            <a:off x="548640" y="1017072"/>
            <a:ext cx="82296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400"/>
              <a:buFont typeface="Poppins"/>
              <a:buNone/>
            </a:pPr>
            <a:r>
              <a:rPr lang="en" sz="24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五种</a:t>
            </a:r>
            <a:r>
              <a:rPr lang="en" sz="2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定位</a:t>
            </a:r>
            <a:r>
              <a:rPr lang="en" sz="24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en" sz="2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的方式</a:t>
            </a:r>
            <a:endParaRPr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08" name="Google Shape;308;p24"/>
          <p:cNvSpPr/>
          <p:nvPr/>
        </p:nvSpPr>
        <p:spPr>
          <a:xfrm>
            <a:off x="548640" y="1440378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Poppins"/>
              <a:buNone/>
            </a:pPr>
            <a:r>
              <a:rPr lang="en" sz="1000" b="1" i="1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一套策略，服务五类独特客户。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09" name="Google Shape;309;p24"/>
          <p:cNvSpPr/>
          <p:nvPr/>
        </p:nvSpPr>
        <p:spPr>
          <a:xfrm>
            <a:off x="468629" y="2001549"/>
            <a:ext cx="1558200" cy="2025600"/>
          </a:xfrm>
          <a:prstGeom prst="rect">
            <a:avLst/>
          </a:prstGeom>
          <a:solidFill>
            <a:srgbClr val="FFFFFF"/>
          </a:solidFill>
          <a:ln w="96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76947" dist="19237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4"/>
          <p:cNvSpPr/>
          <p:nvPr/>
        </p:nvSpPr>
        <p:spPr>
          <a:xfrm>
            <a:off x="468625" y="2001549"/>
            <a:ext cx="1558200" cy="661500"/>
          </a:xfrm>
          <a:prstGeom prst="rect">
            <a:avLst/>
          </a:prstGeom>
          <a:solidFill>
            <a:srgbClr val="C8B2EC"/>
          </a:solidFill>
          <a:ln w="9625" cap="flat" cmpd="sng">
            <a:solidFill>
              <a:srgbClr val="C8B2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1" name="Google Shape;311;p2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897" y="2063876"/>
            <a:ext cx="233725" cy="2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4"/>
          <p:cNvSpPr/>
          <p:nvPr/>
        </p:nvSpPr>
        <p:spPr>
          <a:xfrm>
            <a:off x="468629" y="2728696"/>
            <a:ext cx="1558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606"/>
              <a:buFont typeface="Poppins"/>
              <a:buNone/>
            </a:pPr>
            <a:r>
              <a:rPr lang="en" sz="900" b="1" i="1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个人退休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313" name="Google Shape;313;p24"/>
          <p:cNvCxnSpPr/>
          <p:nvPr/>
        </p:nvCxnSpPr>
        <p:spPr>
          <a:xfrm>
            <a:off x="728324" y="2946840"/>
            <a:ext cx="1038900" cy="0"/>
          </a:xfrm>
          <a:prstGeom prst="straightConnector1">
            <a:avLst/>
          </a:prstGeom>
          <a:noFill/>
          <a:ln w="72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14" name="Google Shape;314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446" y="307149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4"/>
          <p:cNvSpPr/>
          <p:nvPr/>
        </p:nvSpPr>
        <p:spPr>
          <a:xfrm>
            <a:off x="780263" y="304033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免税收入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16" name="Google Shape;316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446" y="3357159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4"/>
          <p:cNvSpPr/>
          <p:nvPr/>
        </p:nvSpPr>
        <p:spPr>
          <a:xfrm>
            <a:off x="780263" y="3325996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单</a:t>
            </a:r>
            <a:r>
              <a:rPr lang="zh-CN" altLang="en-US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人</a:t>
            </a: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或</a:t>
            </a:r>
            <a:r>
              <a:rPr lang="zh-CN" altLang="en-US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联生保单</a:t>
            </a: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身故</a:t>
            </a:r>
            <a:r>
              <a:rPr lang="zh-CN" altLang="en-US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保障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18" name="Google Shape;318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446" y="364282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4"/>
          <p:cNvSpPr/>
          <p:nvPr/>
        </p:nvSpPr>
        <p:spPr>
          <a:xfrm>
            <a:off x="780263" y="361166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指数</a:t>
            </a:r>
            <a:r>
              <a:rPr lang="zh-CN" altLang="en-US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挂钩增长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20" name="Google Shape;320;p24"/>
          <p:cNvSpPr/>
          <p:nvPr/>
        </p:nvSpPr>
        <p:spPr>
          <a:xfrm>
            <a:off x="2130679" y="2001549"/>
            <a:ext cx="1558200" cy="2025600"/>
          </a:xfrm>
          <a:prstGeom prst="rect">
            <a:avLst/>
          </a:prstGeom>
          <a:solidFill>
            <a:srgbClr val="FFFFFF"/>
          </a:solidFill>
          <a:ln w="96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76947" dist="19237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4"/>
          <p:cNvSpPr/>
          <p:nvPr/>
        </p:nvSpPr>
        <p:spPr>
          <a:xfrm>
            <a:off x="2130686" y="2001549"/>
            <a:ext cx="1558200" cy="661500"/>
          </a:xfrm>
          <a:prstGeom prst="rect">
            <a:avLst/>
          </a:prstGeom>
          <a:solidFill>
            <a:srgbClr val="051044"/>
          </a:solidFill>
          <a:ln w="9625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2" name="Google Shape;322;p2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53947" y="2063876"/>
            <a:ext cx="233725" cy="2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4"/>
          <p:cNvSpPr/>
          <p:nvPr/>
        </p:nvSpPr>
        <p:spPr>
          <a:xfrm>
            <a:off x="2130679" y="2728696"/>
            <a:ext cx="1558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606"/>
              <a:buFont typeface="Poppins"/>
              <a:buNone/>
            </a:pPr>
            <a:r>
              <a:rPr lang="en" sz="900" b="1" i="1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企业主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324" name="Google Shape;324;p24"/>
          <p:cNvCxnSpPr/>
          <p:nvPr/>
        </p:nvCxnSpPr>
        <p:spPr>
          <a:xfrm>
            <a:off x="2390374" y="2946840"/>
            <a:ext cx="1038900" cy="0"/>
          </a:xfrm>
          <a:prstGeom prst="straightConnector1">
            <a:avLst/>
          </a:prstGeom>
          <a:noFill/>
          <a:ln w="72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25" name="Google Shape;325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496" y="307149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4"/>
          <p:cNvSpPr/>
          <p:nvPr/>
        </p:nvSpPr>
        <p:spPr>
          <a:xfrm>
            <a:off x="2442313" y="304033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买卖协议融资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27" name="Google Shape;327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496" y="3357159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4"/>
          <p:cNvSpPr/>
          <p:nvPr/>
        </p:nvSpPr>
        <p:spPr>
          <a:xfrm>
            <a:off x="2442313" y="3325996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关键人物保险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29" name="Google Shape;329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496" y="364282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4"/>
          <p:cNvSpPr/>
          <p:nvPr/>
        </p:nvSpPr>
        <p:spPr>
          <a:xfrm>
            <a:off x="2442313" y="361166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递延薪酬</a:t>
            </a:r>
            <a:r>
              <a:rPr lang="zh-CN" altLang="en-US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计划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31" name="Google Shape;331;p24"/>
          <p:cNvSpPr/>
          <p:nvPr/>
        </p:nvSpPr>
        <p:spPr>
          <a:xfrm>
            <a:off x="3792728" y="2001549"/>
            <a:ext cx="1558200" cy="2025600"/>
          </a:xfrm>
          <a:prstGeom prst="rect">
            <a:avLst/>
          </a:prstGeom>
          <a:solidFill>
            <a:srgbClr val="FFFFFF"/>
          </a:solidFill>
          <a:ln w="96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76947" dist="19237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4"/>
          <p:cNvSpPr/>
          <p:nvPr/>
        </p:nvSpPr>
        <p:spPr>
          <a:xfrm>
            <a:off x="3792728" y="2001549"/>
            <a:ext cx="1558200" cy="661500"/>
          </a:xfrm>
          <a:prstGeom prst="rect">
            <a:avLst/>
          </a:prstGeom>
          <a:solidFill>
            <a:srgbClr val="903397"/>
          </a:solidFill>
          <a:ln>
            <a:noFill/>
          </a:ln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3" name="Google Shape;333;p2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15997" y="2063876"/>
            <a:ext cx="233725" cy="2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4"/>
          <p:cNvSpPr/>
          <p:nvPr/>
        </p:nvSpPr>
        <p:spPr>
          <a:xfrm>
            <a:off x="3792728" y="2728696"/>
            <a:ext cx="1558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606"/>
              <a:buFont typeface="Poppins"/>
              <a:buNone/>
            </a:pPr>
            <a:r>
              <a:rPr lang="en" sz="900" b="1" i="1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传承规划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335" name="Google Shape;335;p24"/>
          <p:cNvCxnSpPr/>
          <p:nvPr/>
        </p:nvCxnSpPr>
        <p:spPr>
          <a:xfrm>
            <a:off x="4052424" y="2946840"/>
            <a:ext cx="1038900" cy="0"/>
          </a:xfrm>
          <a:prstGeom prst="straightConnector1">
            <a:avLst/>
          </a:prstGeom>
          <a:noFill/>
          <a:ln w="72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36" name="Google Shape;336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48546" y="307149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4"/>
          <p:cNvSpPr/>
          <p:nvPr/>
        </p:nvSpPr>
        <p:spPr>
          <a:xfrm>
            <a:off x="4104363" y="304033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多代财富</a:t>
            </a:r>
            <a:r>
              <a:rPr lang="zh-CN" altLang="en-US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传承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38" name="Google Shape;338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48546" y="3357159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4"/>
          <p:cNvSpPr/>
          <p:nvPr/>
        </p:nvSpPr>
        <p:spPr>
          <a:xfrm>
            <a:off x="4104363" y="3325996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遗产税</a:t>
            </a:r>
            <a:r>
              <a:rPr lang="zh-CN" altLang="en-US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规划策略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40" name="Google Shape;340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48546" y="364282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4"/>
          <p:cNvSpPr/>
          <p:nvPr/>
        </p:nvSpPr>
        <p:spPr>
          <a:xfrm>
            <a:off x="4104363" y="361166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信托友好</a:t>
            </a:r>
            <a:r>
              <a:rPr lang="zh-CN" altLang="en-US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型设计方案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42" name="Google Shape;342;p24"/>
          <p:cNvSpPr/>
          <p:nvPr/>
        </p:nvSpPr>
        <p:spPr>
          <a:xfrm>
            <a:off x="5454778" y="2001549"/>
            <a:ext cx="1558200" cy="2025600"/>
          </a:xfrm>
          <a:prstGeom prst="rect">
            <a:avLst/>
          </a:prstGeom>
          <a:solidFill>
            <a:srgbClr val="FFFFFF"/>
          </a:solidFill>
          <a:ln w="96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76947" dist="19237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4"/>
          <p:cNvSpPr/>
          <p:nvPr/>
        </p:nvSpPr>
        <p:spPr>
          <a:xfrm>
            <a:off x="5454771" y="2001549"/>
            <a:ext cx="1558200" cy="661500"/>
          </a:xfrm>
          <a:prstGeom prst="rect">
            <a:avLst/>
          </a:prstGeom>
          <a:solidFill>
            <a:srgbClr val="DF665B"/>
          </a:solidFill>
          <a:ln w="9625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4" name="Google Shape;344;p24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20925" y="2077682"/>
            <a:ext cx="207665" cy="20766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4"/>
          <p:cNvSpPr/>
          <p:nvPr/>
        </p:nvSpPr>
        <p:spPr>
          <a:xfrm>
            <a:off x="5454778" y="2728696"/>
            <a:ext cx="1558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606"/>
              <a:buFont typeface="Poppins"/>
              <a:buNone/>
            </a:pPr>
            <a:r>
              <a:rPr lang="en" sz="900" b="1" i="1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医疗专业人士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346" name="Google Shape;346;p24"/>
          <p:cNvCxnSpPr/>
          <p:nvPr/>
        </p:nvCxnSpPr>
        <p:spPr>
          <a:xfrm>
            <a:off x="5714474" y="2946840"/>
            <a:ext cx="1038900" cy="0"/>
          </a:xfrm>
          <a:prstGeom prst="straightConnector1">
            <a:avLst/>
          </a:prstGeom>
          <a:noFill/>
          <a:ln w="72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47" name="Google Shape;347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595" y="307149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4"/>
          <p:cNvSpPr/>
          <p:nvPr/>
        </p:nvSpPr>
        <p:spPr>
          <a:xfrm>
            <a:off x="5766413" y="304033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诊所发展资金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49" name="Google Shape;349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595" y="3357159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4"/>
          <p:cNvSpPr/>
          <p:nvPr/>
        </p:nvSpPr>
        <p:spPr>
          <a:xfrm>
            <a:off x="5766413" y="3325996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教育资金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51" name="Google Shape;351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595" y="364282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4"/>
          <p:cNvSpPr/>
          <p:nvPr/>
        </p:nvSpPr>
        <p:spPr>
          <a:xfrm>
            <a:off x="5766413" y="361166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退休收入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53" name="Google Shape;353;p24" title="GenStrea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62817" y="2213057"/>
            <a:ext cx="940082" cy="48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4" title="MedStrea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46607" y="2162827"/>
            <a:ext cx="1145714" cy="592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4" title="BizLogo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21357" y="2213039"/>
            <a:ext cx="940074" cy="48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4" title="LIFEStream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2364" y="2352212"/>
            <a:ext cx="910689" cy="207666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4"/>
          <p:cNvSpPr/>
          <p:nvPr/>
        </p:nvSpPr>
        <p:spPr>
          <a:xfrm>
            <a:off x="7116828" y="2001549"/>
            <a:ext cx="1558200" cy="2025600"/>
          </a:xfrm>
          <a:prstGeom prst="rect">
            <a:avLst/>
          </a:prstGeom>
          <a:solidFill>
            <a:srgbClr val="FFFFFF"/>
          </a:solidFill>
          <a:ln w="9625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76947" dist="19237" dir="5400000" algn="bl" rotWithShape="0">
              <a:srgbClr val="000000">
                <a:alpha val="7840"/>
              </a:srgbClr>
            </a:outerShdw>
          </a:effectLst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4"/>
          <p:cNvSpPr/>
          <p:nvPr/>
        </p:nvSpPr>
        <p:spPr>
          <a:xfrm>
            <a:off x="7116821" y="2001549"/>
            <a:ext cx="1558200" cy="661500"/>
          </a:xfrm>
          <a:prstGeom prst="rect">
            <a:avLst/>
          </a:prstGeom>
          <a:solidFill>
            <a:srgbClr val="ABA9DC"/>
          </a:solidFill>
          <a:ln w="9625" cap="flat" cmpd="sng">
            <a:solidFill>
              <a:srgbClr val="CFB1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925" tIns="51925" rIns="51925" bIns="5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4"/>
          <p:cNvSpPr/>
          <p:nvPr/>
        </p:nvSpPr>
        <p:spPr>
          <a:xfrm>
            <a:off x="7116828" y="2728696"/>
            <a:ext cx="1558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606"/>
              <a:buFont typeface="Poppins"/>
              <a:buNone/>
            </a:pPr>
            <a:r>
              <a:rPr lang="en" sz="900" b="1" i="1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职业运动员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360" name="Google Shape;360;p24"/>
          <p:cNvCxnSpPr/>
          <p:nvPr/>
        </p:nvCxnSpPr>
        <p:spPr>
          <a:xfrm>
            <a:off x="7376524" y="2946840"/>
            <a:ext cx="1038900" cy="0"/>
          </a:xfrm>
          <a:prstGeom prst="straightConnector1">
            <a:avLst/>
          </a:prstGeom>
          <a:noFill/>
          <a:ln w="72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61" name="Google Shape;361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72645" y="307149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4"/>
          <p:cNvSpPr/>
          <p:nvPr/>
        </p:nvSpPr>
        <p:spPr>
          <a:xfrm>
            <a:off x="7428477" y="3040325"/>
            <a:ext cx="13497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免税收入</a:t>
            </a:r>
            <a:endParaRPr sz="800" b="1" dirty="0">
              <a:solidFill>
                <a:srgbClr val="05104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363" name="Google Shape;363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72645" y="3357159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4"/>
          <p:cNvSpPr/>
          <p:nvPr/>
        </p:nvSpPr>
        <p:spPr>
          <a:xfrm>
            <a:off x="7428463" y="3325996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zh-CN" altLang="en-US" sz="8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资产组合多元化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65" name="Google Shape;365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72645" y="3642824"/>
            <a:ext cx="114266" cy="114266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4"/>
          <p:cNvSpPr/>
          <p:nvPr/>
        </p:nvSpPr>
        <p:spPr>
          <a:xfrm>
            <a:off x="7428463" y="3611661"/>
            <a:ext cx="11946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606"/>
              <a:buFont typeface="Poppins"/>
              <a:buNone/>
            </a:pPr>
            <a:r>
              <a:rPr lang="en" sz="8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职业生涯后资本持续增值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67" name="Google Shape;367;p24" title="athlete logo.png"/>
          <p:cNvPicPr preferRelativeResize="0"/>
          <p:nvPr/>
        </p:nvPicPr>
        <p:blipFill rotWithShape="1">
          <a:blip r:embed="rId13">
            <a:alphaModFix/>
          </a:blip>
          <a:srcRect b="14821"/>
          <a:stretch/>
        </p:blipFill>
        <p:spPr>
          <a:xfrm>
            <a:off x="7733545" y="1983813"/>
            <a:ext cx="421025" cy="35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71800" y="2362575"/>
            <a:ext cx="744520" cy="2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B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5"/>
          <p:cNvSpPr/>
          <p:nvPr/>
        </p:nvSpPr>
        <p:spPr>
          <a:xfrm>
            <a:off x="342909" y="205740"/>
            <a:ext cx="2743273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案例</a:t>
            </a:r>
            <a:r>
              <a:rPr lang="zh-CN" altLang="en-US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分析</a:t>
            </a:r>
            <a:r>
              <a:rPr lang="en" sz="1000" b="1" i="0" u="none" strike="noStrike" cap="none" dirty="0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5"/>
          <p:cNvSpPr/>
          <p:nvPr/>
        </p:nvSpPr>
        <p:spPr>
          <a:xfrm>
            <a:off x="342909" y="377190"/>
            <a:ext cx="8572729" cy="445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300"/>
              <a:buFont typeface="Poppins"/>
              <a:buNone/>
            </a:pPr>
            <a:r>
              <a:rPr lang="zh-CN" altLang="en-US" sz="23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为何不直接自行购买一份人寿保单？</a:t>
            </a:r>
            <a:endParaRPr sz="23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76" name="Google Shape;376;p25"/>
          <p:cNvSpPr/>
          <p:nvPr/>
        </p:nvSpPr>
        <p:spPr>
          <a:xfrm>
            <a:off x="342909" y="925830"/>
            <a:ext cx="8458197" cy="308610"/>
          </a:xfrm>
          <a:prstGeom prst="rect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5"/>
          <p:cNvSpPr/>
          <p:nvPr/>
        </p:nvSpPr>
        <p:spPr>
          <a:xfrm>
            <a:off x="480073" y="925830"/>
            <a:ext cx="8229819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假设：  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男性，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40 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岁，优选健康  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•   5 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年出资   •   每年 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25,000 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美元 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•   6.81% </a:t>
            </a:r>
            <a:r>
              <a:rPr lang="en" sz="9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净假设回报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78" name="Google Shape;378;p25"/>
          <p:cNvSpPr/>
          <p:nvPr/>
        </p:nvSpPr>
        <p:spPr>
          <a:xfrm>
            <a:off x="342909" y="1405890"/>
            <a:ext cx="3303244" cy="3326130"/>
          </a:xfrm>
          <a:prstGeom prst="roundRect">
            <a:avLst>
              <a:gd name="adj" fmla="val 2076"/>
            </a:avLst>
          </a:prstGeom>
          <a:solidFill>
            <a:srgbClr val="FFFFFF"/>
          </a:solidFill>
          <a:ln w="12700" cap="flat" cmpd="sng">
            <a:solidFill>
              <a:srgbClr val="EAEA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5"/>
          <p:cNvSpPr/>
          <p:nvPr/>
        </p:nvSpPr>
        <p:spPr>
          <a:xfrm>
            <a:off x="3783317" y="1405890"/>
            <a:ext cx="3303244" cy="3326130"/>
          </a:xfrm>
          <a:prstGeom prst="roundRect">
            <a:avLst>
              <a:gd name="adj" fmla="val 2076"/>
            </a:avLst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5"/>
          <p:cNvSpPr/>
          <p:nvPr/>
        </p:nvSpPr>
        <p:spPr>
          <a:xfrm>
            <a:off x="3783317" y="1405890"/>
            <a:ext cx="3303244" cy="68580"/>
          </a:xfrm>
          <a:prstGeom prst="roundRect">
            <a:avLst>
              <a:gd name="adj" fmla="val 100000"/>
            </a:avLst>
          </a:prstGeom>
          <a:solidFill>
            <a:srgbClr val="DF665B"/>
          </a:solidFill>
          <a:ln w="12700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5"/>
          <p:cNvSpPr/>
          <p:nvPr/>
        </p:nvSpPr>
        <p:spPr>
          <a:xfrm>
            <a:off x="3783317" y="1440180"/>
            <a:ext cx="3303244" cy="48006"/>
          </a:xfrm>
          <a:prstGeom prst="rect">
            <a:avLst/>
          </a:prstGeom>
          <a:solidFill>
            <a:srgbClr val="DF665B"/>
          </a:solidFill>
          <a:ln w="12700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5"/>
          <p:cNvSpPr/>
          <p:nvPr/>
        </p:nvSpPr>
        <p:spPr>
          <a:xfrm>
            <a:off x="342909" y="1611630"/>
            <a:ext cx="33032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无融资</a:t>
            </a:r>
            <a:r>
              <a:rPr lang="zh-CN" altLang="en-US" sz="9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指数万能</a:t>
            </a:r>
            <a:endParaRPr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5"/>
          <p:cNvSpPr/>
          <p:nvPr/>
        </p:nvSpPr>
        <p:spPr>
          <a:xfrm>
            <a:off x="342909" y="1803654"/>
            <a:ext cx="3303244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700"/>
              <a:buFont typeface="Poppins"/>
              <a:buNone/>
            </a:pPr>
            <a:r>
              <a:rPr lang="en" sz="1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自行出资</a:t>
            </a:r>
            <a:endParaRPr sz="1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84" name="Google Shape;384;p25"/>
          <p:cNvSpPr/>
          <p:nvPr/>
        </p:nvSpPr>
        <p:spPr>
          <a:xfrm>
            <a:off x="3783317" y="1611630"/>
            <a:ext cx="33032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zh-CN" altLang="en-US" sz="900" b="1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计划指数万能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85" name="Google Shape;385;p25"/>
          <p:cNvSpPr/>
          <p:nvPr/>
        </p:nvSpPr>
        <p:spPr>
          <a:xfrm>
            <a:off x="3783317" y="1803654"/>
            <a:ext cx="3303244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lang="en" sz="17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采用银行融资</a:t>
            </a:r>
            <a:endParaRPr sz="1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86" name="Google Shape;386;p25"/>
          <p:cNvSpPr/>
          <p:nvPr/>
        </p:nvSpPr>
        <p:spPr>
          <a:xfrm>
            <a:off x="7223724" y="1611630"/>
            <a:ext cx="1577382" cy="30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1100"/>
              <a:buFont typeface="Poppins"/>
              <a:buNone/>
            </a:pPr>
            <a:r>
              <a:rPr lang="en" sz="11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差额</a:t>
            </a:r>
            <a:endParaRPr sz="1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87" name="Google Shape;387;p25"/>
          <p:cNvSpPr/>
          <p:nvPr/>
        </p:nvSpPr>
        <p:spPr>
          <a:xfrm>
            <a:off x="548655" y="2160270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假设回报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88" name="Google Shape;388;p25"/>
          <p:cNvSpPr/>
          <p:nvPr/>
        </p:nvSpPr>
        <p:spPr>
          <a:xfrm>
            <a:off x="548655" y="2297430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500"/>
              <a:buFont typeface="Poppins"/>
              <a:buNone/>
            </a:pPr>
            <a:r>
              <a:rPr lang="en" sz="15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6.81%</a:t>
            </a:r>
            <a:r>
              <a:rPr lang="en" sz="15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净值</a:t>
            </a:r>
            <a:endParaRPr sz="15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389" name="Google Shape;389;p25"/>
          <p:cNvCxnSpPr/>
          <p:nvPr/>
        </p:nvCxnSpPr>
        <p:spPr>
          <a:xfrm>
            <a:off x="548655" y="2550033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EFE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0" name="Google Shape;390;p25"/>
          <p:cNvSpPr/>
          <p:nvPr/>
        </p:nvSpPr>
        <p:spPr>
          <a:xfrm>
            <a:off x="3989062" y="2160270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假设回报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91" name="Google Shape;391;p25"/>
          <p:cNvSpPr/>
          <p:nvPr/>
        </p:nvSpPr>
        <p:spPr>
          <a:xfrm>
            <a:off x="3989062" y="2297430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6.81% </a:t>
            </a:r>
            <a:r>
              <a:rPr lang="en" sz="15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净值</a:t>
            </a:r>
            <a:endParaRPr sz="15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392" name="Google Shape;392;p25"/>
          <p:cNvCxnSpPr/>
          <p:nvPr/>
        </p:nvCxnSpPr>
        <p:spPr>
          <a:xfrm>
            <a:off x="3989062" y="2550033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1A24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3" name="Google Shape;393;p25"/>
          <p:cNvSpPr/>
          <p:nvPr/>
        </p:nvSpPr>
        <p:spPr>
          <a:xfrm>
            <a:off x="7223724" y="2297430"/>
            <a:ext cx="157738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FBED1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BFBED1"/>
                </a:solidFill>
                <a:latin typeface="Poppins"/>
                <a:ea typeface="Poppins"/>
                <a:cs typeface="Poppins"/>
                <a:sym typeface="Poppins"/>
              </a:rPr>
              <a:t>—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5"/>
          <p:cNvSpPr/>
          <p:nvPr/>
        </p:nvSpPr>
        <p:spPr>
          <a:xfrm>
            <a:off x="548655" y="2577465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初始身故赔偿金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95" name="Google Shape;395;p25"/>
          <p:cNvSpPr/>
          <p:nvPr/>
        </p:nvSpPr>
        <p:spPr>
          <a:xfrm>
            <a:off x="548655" y="2714625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500"/>
              <a:buFont typeface="Poppins"/>
              <a:buNone/>
            </a:pPr>
            <a:r>
              <a:rPr lang="en" sz="15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$400,710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6" name="Google Shape;396;p25"/>
          <p:cNvCxnSpPr/>
          <p:nvPr/>
        </p:nvCxnSpPr>
        <p:spPr>
          <a:xfrm>
            <a:off x="548655" y="2967228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EFE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7" name="Google Shape;397;p25"/>
          <p:cNvSpPr/>
          <p:nvPr/>
        </p:nvSpPr>
        <p:spPr>
          <a:xfrm>
            <a:off x="3989062" y="2577465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初始身故赔偿金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98" name="Google Shape;398;p25"/>
          <p:cNvSpPr/>
          <p:nvPr/>
        </p:nvSpPr>
        <p:spPr>
          <a:xfrm>
            <a:off x="3989062" y="2714625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$1,151,532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9" name="Google Shape;399;p25"/>
          <p:cNvCxnSpPr/>
          <p:nvPr/>
        </p:nvCxnSpPr>
        <p:spPr>
          <a:xfrm>
            <a:off x="3989062" y="2967228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1A24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0" name="Google Shape;400;p25"/>
          <p:cNvSpPr/>
          <p:nvPr/>
        </p:nvSpPr>
        <p:spPr>
          <a:xfrm>
            <a:off x="7258015" y="2625471"/>
            <a:ext cx="1508800" cy="321183"/>
          </a:xfrm>
          <a:prstGeom prst="roundRect">
            <a:avLst>
              <a:gd name="adj" fmla="val 21352"/>
            </a:avLst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5"/>
          <p:cNvSpPr/>
          <p:nvPr/>
        </p:nvSpPr>
        <p:spPr>
          <a:xfrm>
            <a:off x="7374604" y="2731199"/>
            <a:ext cx="109731" cy="109728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5"/>
          <p:cNvSpPr/>
          <p:nvPr/>
        </p:nvSpPr>
        <p:spPr>
          <a:xfrm>
            <a:off x="7463760" y="2625471"/>
            <a:ext cx="1303055" cy="32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+$750,82</a:t>
            </a: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5"/>
          <p:cNvSpPr/>
          <p:nvPr/>
        </p:nvSpPr>
        <p:spPr>
          <a:xfrm>
            <a:off x="548655" y="2994660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>
              <a:buClr>
                <a:srgbClr val="6B7393"/>
              </a:buClr>
              <a:buSzPts val="800"/>
            </a:pPr>
            <a:r>
              <a:rPr lang="en" sz="8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预计</a:t>
            </a:r>
            <a:r>
              <a:rPr lang="en" sz="800" b="1" i="0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65</a:t>
            </a:r>
            <a:r>
              <a:rPr lang="en" sz="800" b="1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岁时收入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04" name="Google Shape;404;p25"/>
          <p:cNvSpPr/>
          <p:nvPr/>
        </p:nvSpPr>
        <p:spPr>
          <a:xfrm>
            <a:off x="548655" y="3131820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$40,428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5" name="Google Shape;405;p25"/>
          <p:cNvCxnSpPr/>
          <p:nvPr/>
        </p:nvCxnSpPr>
        <p:spPr>
          <a:xfrm>
            <a:off x="548655" y="3384423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EFE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6" name="Google Shape;406;p25"/>
          <p:cNvSpPr/>
          <p:nvPr/>
        </p:nvSpPr>
        <p:spPr>
          <a:xfrm>
            <a:off x="3989062" y="2994660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预计</a:t>
            </a:r>
            <a:r>
              <a:rPr lang="en" sz="800" b="1" i="0" u="none" strike="noStrike" cap="none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65</a:t>
            </a: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岁时收入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07" name="Google Shape;407;p25"/>
          <p:cNvSpPr/>
          <p:nvPr/>
        </p:nvSpPr>
        <p:spPr>
          <a:xfrm>
            <a:off x="3989062" y="3131820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$81,3</a:t>
            </a: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85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8" name="Google Shape;408;p25"/>
          <p:cNvCxnSpPr/>
          <p:nvPr/>
        </p:nvCxnSpPr>
        <p:spPr>
          <a:xfrm>
            <a:off x="3989062" y="3384423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1A24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9" name="Google Shape;409;p25"/>
          <p:cNvSpPr/>
          <p:nvPr/>
        </p:nvSpPr>
        <p:spPr>
          <a:xfrm>
            <a:off x="7258015" y="3042666"/>
            <a:ext cx="1508800" cy="321183"/>
          </a:xfrm>
          <a:prstGeom prst="roundRect">
            <a:avLst>
              <a:gd name="adj" fmla="val 21352"/>
            </a:avLst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5"/>
          <p:cNvSpPr/>
          <p:nvPr/>
        </p:nvSpPr>
        <p:spPr>
          <a:xfrm>
            <a:off x="7374604" y="3148394"/>
            <a:ext cx="109731" cy="109728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5"/>
          <p:cNvSpPr/>
          <p:nvPr/>
        </p:nvSpPr>
        <p:spPr>
          <a:xfrm>
            <a:off x="7463760" y="3042666"/>
            <a:ext cx="1303055" cy="32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+$40,9</a:t>
            </a: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57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5"/>
          <p:cNvSpPr/>
          <p:nvPr/>
        </p:nvSpPr>
        <p:spPr>
          <a:xfrm>
            <a:off x="548655" y="3411855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预计收入可持续至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13" name="Google Shape;413;p25"/>
          <p:cNvSpPr/>
          <p:nvPr/>
        </p:nvSpPr>
        <p:spPr>
          <a:xfrm>
            <a:off x="548655" y="3549015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120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4" name="Google Shape;414;p25"/>
          <p:cNvCxnSpPr/>
          <p:nvPr/>
        </p:nvCxnSpPr>
        <p:spPr>
          <a:xfrm>
            <a:off x="548655" y="3801618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EFE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5" name="Google Shape;415;p25"/>
          <p:cNvSpPr/>
          <p:nvPr/>
        </p:nvSpPr>
        <p:spPr>
          <a:xfrm>
            <a:off x="3989062" y="3411855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预计收入可持续至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16" name="Google Shape;416;p25"/>
          <p:cNvSpPr/>
          <p:nvPr/>
        </p:nvSpPr>
        <p:spPr>
          <a:xfrm>
            <a:off x="3989062" y="3549015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120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7" name="Google Shape;417;p25"/>
          <p:cNvCxnSpPr/>
          <p:nvPr/>
        </p:nvCxnSpPr>
        <p:spPr>
          <a:xfrm>
            <a:off x="3989062" y="3801618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1A24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8" name="Google Shape;418;p25"/>
          <p:cNvSpPr/>
          <p:nvPr/>
        </p:nvSpPr>
        <p:spPr>
          <a:xfrm>
            <a:off x="7223724" y="3549015"/>
            <a:ext cx="157738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FBED1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BFBED1"/>
                </a:solidFill>
                <a:latin typeface="Poppins"/>
                <a:ea typeface="Poppins"/>
                <a:cs typeface="Poppins"/>
                <a:sym typeface="Poppins"/>
              </a:rPr>
              <a:t>—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5"/>
          <p:cNvSpPr/>
          <p:nvPr/>
        </p:nvSpPr>
        <p:spPr>
          <a:xfrm>
            <a:off x="548655" y="3829050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至</a:t>
            </a:r>
            <a:r>
              <a:rPr lang="en" sz="800" b="1" i="0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 88 </a:t>
            </a:r>
            <a:r>
              <a:rPr lang="en" sz="8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岁累计预计收入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20" name="Google Shape;420;p25"/>
          <p:cNvSpPr/>
          <p:nvPr/>
        </p:nvSpPr>
        <p:spPr>
          <a:xfrm>
            <a:off x="548655" y="3966210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500"/>
              <a:buFont typeface="Poppins"/>
              <a:buNone/>
            </a:pPr>
            <a:r>
              <a:rPr lang="en" sz="15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$970,272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1" name="Google Shape;421;p25"/>
          <p:cNvCxnSpPr/>
          <p:nvPr/>
        </p:nvCxnSpPr>
        <p:spPr>
          <a:xfrm>
            <a:off x="548655" y="4218813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EFE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2" name="Google Shape;422;p25"/>
          <p:cNvSpPr/>
          <p:nvPr/>
        </p:nvSpPr>
        <p:spPr>
          <a:xfrm>
            <a:off x="3989062" y="3829050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至</a:t>
            </a:r>
            <a:r>
              <a:rPr lang="en" sz="800" b="1" i="0" u="none" strike="noStrike" cap="none" dirty="0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88</a:t>
            </a: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岁累计预计收入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23" name="Google Shape;423;p25"/>
          <p:cNvSpPr/>
          <p:nvPr/>
        </p:nvSpPr>
        <p:spPr>
          <a:xfrm>
            <a:off x="3989062" y="3966210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$1,</a:t>
            </a: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871,855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4" name="Google Shape;424;p25"/>
          <p:cNvCxnSpPr/>
          <p:nvPr/>
        </p:nvCxnSpPr>
        <p:spPr>
          <a:xfrm>
            <a:off x="3989062" y="4218813"/>
            <a:ext cx="2891753" cy="0"/>
          </a:xfrm>
          <a:prstGeom prst="straightConnector1">
            <a:avLst/>
          </a:prstGeom>
          <a:noFill/>
          <a:ln w="12700" cap="flat" cmpd="sng">
            <a:solidFill>
              <a:srgbClr val="1A24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5" name="Google Shape;425;p25"/>
          <p:cNvSpPr/>
          <p:nvPr/>
        </p:nvSpPr>
        <p:spPr>
          <a:xfrm>
            <a:off x="7258015" y="3877056"/>
            <a:ext cx="1508800" cy="321183"/>
          </a:xfrm>
          <a:prstGeom prst="roundRect">
            <a:avLst>
              <a:gd name="adj" fmla="val 21352"/>
            </a:avLst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5"/>
          <p:cNvSpPr/>
          <p:nvPr/>
        </p:nvSpPr>
        <p:spPr>
          <a:xfrm>
            <a:off x="7374604" y="3982784"/>
            <a:ext cx="109731" cy="109728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5"/>
          <p:cNvSpPr/>
          <p:nvPr/>
        </p:nvSpPr>
        <p:spPr>
          <a:xfrm>
            <a:off x="7463760" y="3877056"/>
            <a:ext cx="1303055" cy="32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+$</a:t>
            </a: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783,117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5"/>
          <p:cNvSpPr/>
          <p:nvPr/>
        </p:nvSpPr>
        <p:spPr>
          <a:xfrm>
            <a:off x="548655" y="4246245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预期寿命时的身故赔偿金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29" name="Google Shape;429;p25"/>
          <p:cNvSpPr/>
          <p:nvPr/>
        </p:nvSpPr>
        <p:spPr>
          <a:xfrm>
            <a:off x="548655" y="4383405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$227,887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5"/>
          <p:cNvSpPr/>
          <p:nvPr/>
        </p:nvSpPr>
        <p:spPr>
          <a:xfrm>
            <a:off x="3989062" y="4246245"/>
            <a:ext cx="2891753" cy="15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预期寿命时的身故赔偿金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31" name="Google Shape;431;p25"/>
          <p:cNvSpPr/>
          <p:nvPr/>
        </p:nvSpPr>
        <p:spPr>
          <a:xfrm>
            <a:off x="3989062" y="4383405"/>
            <a:ext cx="2891753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$828,</a:t>
            </a: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234</a:t>
            </a:r>
            <a:endParaRPr sz="15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2" name="Google Shape;432;p25"/>
          <p:cNvSpPr/>
          <p:nvPr/>
        </p:nvSpPr>
        <p:spPr>
          <a:xfrm>
            <a:off x="7258015" y="4294251"/>
            <a:ext cx="1508800" cy="321183"/>
          </a:xfrm>
          <a:prstGeom prst="roundRect">
            <a:avLst>
              <a:gd name="adj" fmla="val 21352"/>
            </a:avLst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25"/>
          <p:cNvSpPr/>
          <p:nvPr/>
        </p:nvSpPr>
        <p:spPr>
          <a:xfrm>
            <a:off x="7374604" y="4399979"/>
            <a:ext cx="109731" cy="109728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25"/>
          <p:cNvSpPr/>
          <p:nvPr/>
        </p:nvSpPr>
        <p:spPr>
          <a:xfrm>
            <a:off x="7463760" y="4294251"/>
            <a:ext cx="1303055" cy="32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+$600,3</a:t>
            </a: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47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5"/>
          <p:cNvSpPr/>
          <p:nvPr/>
        </p:nvSpPr>
        <p:spPr>
          <a:xfrm>
            <a:off x="342909" y="4834890"/>
            <a:ext cx="845819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800"/>
              <a:buFont typeface="Poppins"/>
              <a:buNone/>
            </a:pPr>
            <a:r>
              <a:rPr lang="en" sz="8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假设男性</a:t>
            </a:r>
            <a:r>
              <a:rPr lang="en" sz="800" b="1" i="1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 40 </a:t>
            </a:r>
            <a:r>
              <a:rPr lang="en" sz="8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岁优选</a:t>
            </a:r>
            <a:r>
              <a:rPr lang="en" sz="800" b="1" i="1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，5 </a:t>
            </a:r>
            <a:r>
              <a:rPr lang="en" sz="8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年出资</a:t>
            </a:r>
            <a:r>
              <a:rPr lang="en" sz="800" b="1" i="1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，</a:t>
            </a:r>
            <a:r>
              <a:rPr lang="en" sz="8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每年</a:t>
            </a:r>
            <a:r>
              <a:rPr lang="en" sz="800" b="1" i="1" u="none" strike="noStrike" cap="none" dirty="0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 25,000 </a:t>
            </a:r>
            <a:r>
              <a:rPr lang="en" sz="800" b="1" i="1" u="none" strike="noStrike" cap="none" dirty="0">
                <a:solidFill>
                  <a:srgbClr val="6B73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美元</a:t>
            </a:r>
            <a:endParaRPr sz="8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36" name="Google Shape;436;p25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10  </a:t>
            </a: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/ 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26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6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11 </a:t>
            </a:r>
            <a:r>
              <a:rPr lang="en" sz="700" b="0" i="0" u="none" strike="noStrike" cap="none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 / </a:t>
            </a: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6"/>
          <p:cNvSpPr/>
          <p:nvPr/>
        </p:nvSpPr>
        <p:spPr>
          <a:xfrm>
            <a:off x="0" y="5129784"/>
            <a:ext cx="9121200" cy="138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6"/>
          <p:cNvSpPr/>
          <p:nvPr/>
        </p:nvSpPr>
        <p:spPr>
          <a:xfrm>
            <a:off x="342909" y="205740"/>
            <a:ext cx="274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案例研究 01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" name="Google Shape;446;p26" title="Screenshot 2026-05-07 at 9.39.04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1274" y="99450"/>
            <a:ext cx="5038650" cy="48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27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7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12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7"/>
          <p:cNvSpPr/>
          <p:nvPr/>
        </p:nvSpPr>
        <p:spPr>
          <a:xfrm>
            <a:off x="0" y="5129784"/>
            <a:ext cx="9121200" cy="138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7"/>
          <p:cNvSpPr/>
          <p:nvPr/>
        </p:nvSpPr>
        <p:spPr>
          <a:xfrm>
            <a:off x="342909" y="205740"/>
            <a:ext cx="274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案例研究 01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27" title="Screenshot 2026-05-07 at 9.39.23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6975" y="43712"/>
            <a:ext cx="4645974" cy="505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p28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28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13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8"/>
          <p:cNvSpPr/>
          <p:nvPr/>
        </p:nvSpPr>
        <p:spPr>
          <a:xfrm>
            <a:off x="0" y="5129784"/>
            <a:ext cx="9121200" cy="138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8"/>
          <p:cNvSpPr/>
          <p:nvPr/>
        </p:nvSpPr>
        <p:spPr>
          <a:xfrm>
            <a:off x="342909" y="205740"/>
            <a:ext cx="274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案例研究 01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6" name="Google Shape;466;p28" title="Screenshot 2026-05-07 at 9.39.3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0162" y="287165"/>
            <a:ext cx="6189181" cy="4427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29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9"/>
          <p:cNvSpPr/>
          <p:nvPr/>
        </p:nvSpPr>
        <p:spPr>
          <a:xfrm>
            <a:off x="8092440" y="4834890"/>
            <a:ext cx="685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14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9"/>
          <p:cNvSpPr/>
          <p:nvPr/>
        </p:nvSpPr>
        <p:spPr>
          <a:xfrm>
            <a:off x="0" y="5129784"/>
            <a:ext cx="9121140" cy="13716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9"/>
          <p:cNvSpPr/>
          <p:nvPr/>
        </p:nvSpPr>
        <p:spPr>
          <a:xfrm>
            <a:off x="394508" y="628650"/>
            <a:ext cx="82296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300"/>
              <a:buFont typeface="Poppins"/>
              <a:buNone/>
            </a:pPr>
            <a:r>
              <a:rPr lang="en" sz="23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准备退出的企业主</a:t>
            </a:r>
            <a:endParaRPr sz="23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76" name="Google Shape;476;p29"/>
          <p:cNvSpPr/>
          <p:nvPr/>
        </p:nvSpPr>
        <p:spPr>
          <a:xfrm>
            <a:off x="394508" y="1188720"/>
            <a:ext cx="3771900" cy="3154800"/>
          </a:xfrm>
          <a:prstGeom prst="rect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9"/>
          <p:cNvSpPr/>
          <p:nvPr/>
        </p:nvSpPr>
        <p:spPr>
          <a:xfrm>
            <a:off x="394508" y="1188720"/>
            <a:ext cx="3771900" cy="687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8" name="Google Shape;478;p2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828" y="146304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29"/>
          <p:cNvSpPr/>
          <p:nvPr/>
        </p:nvSpPr>
        <p:spPr>
          <a:xfrm>
            <a:off x="1183178" y="1463040"/>
            <a:ext cx="28803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lang="en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客户</a:t>
            </a:r>
            <a:r>
              <a:rPr lang="zh-CN" altLang="en-US" sz="800" b="1" i="0" u="none" strike="noStrike" cap="none" dirty="0">
                <a:solidFill>
                  <a:srgbClr val="DF66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简介</a:t>
            </a:r>
            <a:endParaRPr sz="8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0" name="Google Shape;480;p29"/>
          <p:cNvSpPr/>
          <p:nvPr/>
        </p:nvSpPr>
        <p:spPr>
          <a:xfrm>
            <a:off x="1183178" y="1668780"/>
            <a:ext cx="2880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" sz="15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暖通空调企业主</a:t>
            </a:r>
            <a:endParaRPr sz="15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1" name="Google Shape;481;p29"/>
          <p:cNvSpPr/>
          <p:nvPr/>
        </p:nvSpPr>
        <p:spPr>
          <a:xfrm>
            <a:off x="668828" y="2044733"/>
            <a:ext cx="32232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年龄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2" name="Google Shape;482;p29"/>
          <p:cNvSpPr/>
          <p:nvPr/>
        </p:nvSpPr>
        <p:spPr>
          <a:xfrm>
            <a:off x="668828" y="2216183"/>
            <a:ext cx="3223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oppins"/>
              <a:buNone/>
            </a:pPr>
            <a:r>
              <a:rPr lang="en" sz="1000" b="0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43 </a:t>
            </a:r>
            <a:r>
              <a:rPr lang="en" sz="10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岁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3" name="Google Shape;483;p29"/>
          <p:cNvSpPr/>
          <p:nvPr/>
        </p:nvSpPr>
        <p:spPr>
          <a:xfrm>
            <a:off x="668828" y="2559083"/>
            <a:ext cx="32232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时间跨度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4" name="Google Shape;484;p29"/>
          <p:cNvSpPr/>
          <p:nvPr/>
        </p:nvSpPr>
        <p:spPr>
          <a:xfrm>
            <a:off x="668828" y="2730533"/>
            <a:ext cx="3223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计划在</a:t>
            </a:r>
            <a:r>
              <a:rPr lang="en" sz="1000" b="0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10 </a:t>
            </a:r>
            <a:r>
              <a:rPr lang="en" sz="10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年内退出企业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5" name="Google Shape;485;p29"/>
          <p:cNvSpPr/>
          <p:nvPr/>
        </p:nvSpPr>
        <p:spPr>
          <a:xfrm>
            <a:off x="668828" y="3073433"/>
            <a:ext cx="32232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目标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6" name="Google Shape;486;p29"/>
          <p:cNvSpPr/>
          <p:nvPr/>
        </p:nvSpPr>
        <p:spPr>
          <a:xfrm>
            <a:off x="668828" y="3244883"/>
            <a:ext cx="3223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为自己和子女最大化未来利益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7" name="Google Shape;487;p29"/>
          <p:cNvSpPr/>
          <p:nvPr/>
        </p:nvSpPr>
        <p:spPr>
          <a:xfrm>
            <a:off x="668828" y="3587783"/>
            <a:ext cx="32232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优先事项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8" name="Google Shape;488;p29"/>
          <p:cNvSpPr/>
          <p:nvPr/>
        </p:nvSpPr>
        <p:spPr>
          <a:xfrm>
            <a:off x="668828" y="3759233"/>
            <a:ext cx="3223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oppins"/>
              <a:buNone/>
            </a:pPr>
            <a:r>
              <a:rPr lang="en" sz="1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尽可能多地将资产免税传给家人</a:t>
            </a:r>
            <a:endParaRPr sz="1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89" name="Google Shape;489;p29"/>
          <p:cNvSpPr/>
          <p:nvPr/>
        </p:nvSpPr>
        <p:spPr>
          <a:xfrm>
            <a:off x="4440728" y="1188720"/>
            <a:ext cx="41148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Stream</a:t>
            </a:r>
            <a:r>
              <a:rPr lang="en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成果</a:t>
            </a:r>
            <a:endParaRPr sz="1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90" name="Google Shape;490;p29"/>
          <p:cNvSpPr/>
          <p:nvPr/>
        </p:nvSpPr>
        <p:spPr>
          <a:xfrm>
            <a:off x="4440728" y="1428750"/>
            <a:ext cx="4114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700"/>
              <a:buFont typeface="Poppins"/>
              <a:buNone/>
            </a:pPr>
            <a:r>
              <a:rPr lang="en" sz="1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灵活</a:t>
            </a:r>
            <a:r>
              <a:rPr lang="zh-CN" altLang="en-US" sz="17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还款</a:t>
            </a:r>
            <a:r>
              <a:rPr lang="en" sz="1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，</a:t>
            </a:r>
            <a:r>
              <a:rPr lang="zh-CN" altLang="en-US" sz="17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传承最大化</a:t>
            </a:r>
            <a:endParaRPr sz="17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91" name="Google Shape;491;p29"/>
          <p:cNvSpPr/>
          <p:nvPr/>
        </p:nvSpPr>
        <p:spPr>
          <a:xfrm>
            <a:off x="4440728" y="1977390"/>
            <a:ext cx="480000" cy="4800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2" name="Google Shape;492;p2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64172" y="210083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29"/>
          <p:cNvSpPr/>
          <p:nvPr/>
        </p:nvSpPr>
        <p:spPr>
          <a:xfrm>
            <a:off x="5057948" y="1977390"/>
            <a:ext cx="36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100"/>
              <a:buFont typeface="Poppins"/>
              <a:buNone/>
            </a:pPr>
            <a:r>
              <a:rPr lang="zh-CN" altLang="en-US" sz="1100" b="1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通过企业推出收益偿还贷款</a:t>
            </a:r>
            <a:endParaRPr sz="1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94" name="Google Shape;494;p29"/>
          <p:cNvSpPr/>
          <p:nvPr/>
        </p:nvSpPr>
        <p:spPr>
          <a:xfrm>
            <a:off x="5057948" y="2145822"/>
            <a:ext cx="36348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Poppins"/>
              <a:buNone/>
            </a:pP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银行贷款可通过未来企业出售所得偿还</a:t>
            </a:r>
            <a:r>
              <a:rPr lang="en-US" altLang="zh-C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——</a:t>
            </a: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亦可使用保单现金价值偿还。</a:t>
            </a:r>
            <a:endParaRPr lang="zh-CN" altLang="en-US"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95" name="Google Shape;495;p29"/>
          <p:cNvSpPr/>
          <p:nvPr/>
        </p:nvSpPr>
        <p:spPr>
          <a:xfrm>
            <a:off x="4440728" y="2800350"/>
            <a:ext cx="480000" cy="4800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6" name="Google Shape;496;p2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64172" y="292379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29"/>
          <p:cNvSpPr/>
          <p:nvPr/>
        </p:nvSpPr>
        <p:spPr>
          <a:xfrm>
            <a:off x="5057948" y="2800350"/>
            <a:ext cx="36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100"/>
              <a:buFont typeface="Poppins"/>
              <a:buNone/>
            </a:pPr>
            <a:r>
              <a:rPr lang="en" sz="11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为子女提供税务优惠的传承</a:t>
            </a:r>
            <a:endParaRPr sz="1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98" name="Google Shape;498;p29"/>
          <p:cNvSpPr/>
          <p:nvPr/>
        </p:nvSpPr>
        <p:spPr>
          <a:xfrm>
            <a:off x="5057948" y="2968782"/>
            <a:ext cx="36348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身故赔偿金免税传给家人</a:t>
            </a:r>
            <a:endParaRPr sz="900" b="1" dirty="0">
              <a:solidFill>
                <a:srgbClr val="3741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Poppins"/>
              <a:buNone/>
            </a:pPr>
            <a:endParaRPr sz="800" dirty="0">
              <a:solidFill>
                <a:srgbClr val="3741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9" name="Google Shape;499;p29"/>
          <p:cNvSpPr/>
          <p:nvPr/>
        </p:nvSpPr>
        <p:spPr>
          <a:xfrm>
            <a:off x="4440728" y="3623310"/>
            <a:ext cx="480000" cy="480000"/>
          </a:xfrm>
          <a:prstGeom prst="ellipse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0" name="Google Shape;500;p2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64172" y="374675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9"/>
          <p:cNvSpPr/>
          <p:nvPr/>
        </p:nvSpPr>
        <p:spPr>
          <a:xfrm>
            <a:off x="5057948" y="3623310"/>
            <a:ext cx="3634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100"/>
              <a:buFont typeface="Poppins"/>
              <a:buNone/>
            </a:pPr>
            <a:r>
              <a:rPr lang="en" sz="11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指数增长，零市场亏损</a:t>
            </a:r>
            <a:endParaRPr sz="1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02" name="Google Shape;502;p29"/>
          <p:cNvSpPr/>
          <p:nvPr/>
        </p:nvSpPr>
        <p:spPr>
          <a:xfrm>
            <a:off x="5057948" y="3791742"/>
            <a:ext cx="36348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保单现金价值随市场增长，但可免受市场下行影响。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03" name="Google Shape;503;p29"/>
          <p:cNvSpPr/>
          <p:nvPr/>
        </p:nvSpPr>
        <p:spPr>
          <a:xfrm>
            <a:off x="342909" y="205740"/>
            <a:ext cx="274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案例</a:t>
            </a:r>
            <a:r>
              <a:rPr lang="zh-CN" altLang="en-US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分析</a:t>
            </a:r>
            <a:r>
              <a:rPr lang="en" sz="1000" b="1" i="0" u="none" strike="noStrike" cap="none" dirty="0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 02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30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30"/>
          <p:cNvSpPr/>
          <p:nvPr/>
        </p:nvSpPr>
        <p:spPr>
          <a:xfrm>
            <a:off x="0" y="5129784"/>
            <a:ext cx="9121200" cy="138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0"/>
          <p:cNvSpPr/>
          <p:nvPr/>
        </p:nvSpPr>
        <p:spPr>
          <a:xfrm>
            <a:off x="342909" y="205740"/>
            <a:ext cx="274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案例研究 02 - 为何选择 Stream？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0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15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3" name="Google Shape;513;p30" title="Screenshot 2026-05-07 at 9.46.36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1699" y="173063"/>
            <a:ext cx="5143905" cy="486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31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31"/>
          <p:cNvSpPr/>
          <p:nvPr/>
        </p:nvSpPr>
        <p:spPr>
          <a:xfrm>
            <a:off x="0" y="5129784"/>
            <a:ext cx="9121200" cy="138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1"/>
          <p:cNvSpPr/>
          <p:nvPr/>
        </p:nvSpPr>
        <p:spPr>
          <a:xfrm>
            <a:off x="342909" y="205740"/>
            <a:ext cx="274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案例研究 02 - 为何选择 Stream？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1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16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3" name="Google Shape;523;p31" title="Screenshot 2026-05-07 at 9.47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4525" y="108325"/>
            <a:ext cx="4406849" cy="4926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32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32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17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2"/>
          <p:cNvSpPr/>
          <p:nvPr/>
        </p:nvSpPr>
        <p:spPr>
          <a:xfrm>
            <a:off x="0" y="5129784"/>
            <a:ext cx="9121200" cy="138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32"/>
          <p:cNvSpPr/>
          <p:nvPr/>
        </p:nvSpPr>
        <p:spPr>
          <a:xfrm>
            <a:off x="342909" y="205740"/>
            <a:ext cx="274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案例研究 02 - 为何选择 Stream？</a:t>
            </a:r>
            <a:endParaRPr sz="1000" b="1">
              <a:solidFill>
                <a:srgbClr val="90339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33" name="Google Shape;533;p32" title="Screenshot 2026-05-07 at 9.47.14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8675" y="491775"/>
            <a:ext cx="6574298" cy="3835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33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33"/>
          <p:cNvSpPr/>
          <p:nvPr/>
        </p:nvSpPr>
        <p:spPr>
          <a:xfrm>
            <a:off x="0" y="5129784"/>
            <a:ext cx="9121200" cy="138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1" name="Google Shape;541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04775" y="499024"/>
            <a:ext cx="5808706" cy="4438726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33"/>
          <p:cNvSpPr/>
          <p:nvPr/>
        </p:nvSpPr>
        <p:spPr>
          <a:xfrm>
            <a:off x="342900" y="205750"/>
            <a:ext cx="33987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案例研究 02 - 用外部资金偿还贷款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3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18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34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2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4"/>
          <p:cNvSpPr/>
          <p:nvPr/>
        </p:nvSpPr>
        <p:spPr>
          <a:xfrm>
            <a:off x="0" y="5129784"/>
            <a:ext cx="9121200" cy="13800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1" name="Google Shape;551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9854" y="467000"/>
            <a:ext cx="6625630" cy="4470751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4"/>
          <p:cNvSpPr/>
          <p:nvPr/>
        </p:nvSpPr>
        <p:spPr>
          <a:xfrm>
            <a:off x="342900" y="205750"/>
            <a:ext cx="33987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800"/>
              <a:buFont typeface="Poppins"/>
              <a:buNone/>
            </a:pPr>
            <a:r>
              <a:rPr lang="en" sz="1000" b="1" i="0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案例研究 02 - 用外部资金偿还贷款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4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19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C"/>
        </a:soli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35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35"/>
          <p:cNvSpPr/>
          <p:nvPr/>
        </p:nvSpPr>
        <p:spPr>
          <a:xfrm>
            <a:off x="8092440" y="4834890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6B7280"/>
                </a:solidFill>
                <a:latin typeface="Poppins"/>
                <a:ea typeface="Poppins"/>
                <a:cs typeface="Poppins"/>
                <a:sym typeface="Poppins"/>
              </a:rPr>
              <a:t>20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5"/>
          <p:cNvSpPr/>
          <p:nvPr/>
        </p:nvSpPr>
        <p:spPr>
          <a:xfrm>
            <a:off x="0" y="5129784"/>
            <a:ext cx="9121140" cy="13716"/>
          </a:xfrm>
          <a:prstGeom prst="rect">
            <a:avLst/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5"/>
          <p:cNvSpPr/>
          <p:nvPr/>
        </p:nvSpPr>
        <p:spPr>
          <a:xfrm>
            <a:off x="548640" y="808710"/>
            <a:ext cx="54864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900"/>
              <a:buFont typeface="Poppins"/>
              <a:buNone/>
            </a:pPr>
            <a:r>
              <a:rPr lang="en" sz="1000" b="1" i="0" u="none" strike="noStrike" cap="none" dirty="0">
                <a:solidFill>
                  <a:srgbClr val="90339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后续步骤</a:t>
            </a:r>
            <a:endParaRPr sz="1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63" name="Google Shape;563;p35"/>
          <p:cNvSpPr/>
          <p:nvPr/>
        </p:nvSpPr>
        <p:spPr>
          <a:xfrm>
            <a:off x="548640" y="1048740"/>
            <a:ext cx="82296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2400"/>
              <a:buFont typeface="Poppins"/>
              <a:buNone/>
            </a:pPr>
            <a:r>
              <a:rPr lang="en" sz="2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如何获取您的第一份报价</a:t>
            </a:r>
            <a:endParaRPr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64" name="Google Shape;564;p35"/>
          <p:cNvSpPr/>
          <p:nvPr/>
        </p:nvSpPr>
        <p:spPr>
          <a:xfrm>
            <a:off x="548640" y="1563090"/>
            <a:ext cx="82296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Poppins"/>
              <a:buNone/>
            </a:pPr>
            <a:r>
              <a:rPr lang="en" sz="1000" b="1" i="1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完成首个</a:t>
            </a:r>
            <a:r>
              <a:rPr lang="en" sz="1000" b="1" i="1" u="none" strike="noStrike" cap="none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 Stream </a:t>
            </a:r>
            <a:r>
              <a:rPr lang="zh-CN" altLang="en-US" sz="1000" b="1" i="1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案例</a:t>
            </a:r>
            <a:r>
              <a:rPr lang="zh-CN" altLang="en-US" sz="1000" b="1" i="1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仅需四部</a:t>
            </a:r>
            <a:r>
              <a:rPr lang="en" sz="1000" b="1" i="1" u="none" strike="noStrike" cap="none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——</a:t>
            </a:r>
            <a:r>
              <a:rPr lang="zh-CN" altLang="en-US" sz="1000" b="1" i="1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多数代理人即可在一小时内全部完成</a:t>
            </a:r>
            <a:r>
              <a:rPr lang="en" sz="1000" b="1" i="1" u="none" strike="noStrike" cap="none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  <a:endParaRPr sz="1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5"/>
          <p:cNvSpPr/>
          <p:nvPr/>
        </p:nvSpPr>
        <p:spPr>
          <a:xfrm>
            <a:off x="548640" y="2125980"/>
            <a:ext cx="1988820" cy="22631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35"/>
          <p:cNvSpPr/>
          <p:nvPr/>
        </p:nvSpPr>
        <p:spPr>
          <a:xfrm>
            <a:off x="754380" y="2263140"/>
            <a:ext cx="1577340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4800"/>
              <a:buFont typeface="Poppins"/>
              <a:buNone/>
            </a:pPr>
            <a:r>
              <a:rPr lang="en" sz="4800" b="1" i="1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5"/>
          <p:cNvSpPr/>
          <p:nvPr/>
        </p:nvSpPr>
        <p:spPr>
          <a:xfrm>
            <a:off x="754380" y="3086100"/>
            <a:ext cx="342900" cy="27432"/>
          </a:xfrm>
          <a:prstGeom prst="rect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35"/>
          <p:cNvSpPr/>
          <p:nvPr/>
        </p:nvSpPr>
        <p:spPr>
          <a:xfrm>
            <a:off x="754380" y="3188970"/>
            <a:ext cx="15773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访问我们的网站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69" name="Google Shape;569;p35"/>
          <p:cNvSpPr/>
          <p:nvPr/>
        </p:nvSpPr>
        <p:spPr>
          <a:xfrm>
            <a:off x="754380" y="3771900"/>
            <a:ext cx="15773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在</a:t>
            </a:r>
            <a:r>
              <a:rPr lang="en" sz="900" b="1" i="0" u="none" strike="noStrike" cap="none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 thestreamplan.com </a:t>
            </a:r>
            <a:r>
              <a:rPr lang="zh-CN" altLang="en-US" sz="900" b="1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创建代理人账户，全程不到两份种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5"/>
          <p:cNvSpPr/>
          <p:nvPr/>
        </p:nvSpPr>
        <p:spPr>
          <a:xfrm>
            <a:off x="2660904" y="2125980"/>
            <a:ext cx="1988820" cy="22631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1" name="Google Shape;571;p35"/>
          <p:cNvSpPr/>
          <p:nvPr/>
        </p:nvSpPr>
        <p:spPr>
          <a:xfrm>
            <a:off x="2866644" y="2263140"/>
            <a:ext cx="1577340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4800"/>
              <a:buFont typeface="Poppins"/>
              <a:buNone/>
            </a:pPr>
            <a:r>
              <a:rPr lang="en" sz="4800" b="1" i="1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35"/>
          <p:cNvSpPr/>
          <p:nvPr/>
        </p:nvSpPr>
        <p:spPr>
          <a:xfrm>
            <a:off x="2866644" y="3086100"/>
            <a:ext cx="342900" cy="27432"/>
          </a:xfrm>
          <a:prstGeom prst="rect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35"/>
          <p:cNvSpPr/>
          <p:nvPr/>
        </p:nvSpPr>
        <p:spPr>
          <a:xfrm>
            <a:off x="2866644" y="3188970"/>
            <a:ext cx="15773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完成培训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74" name="Google Shape;574;p35"/>
          <p:cNvSpPr/>
          <p:nvPr/>
        </p:nvSpPr>
        <p:spPr>
          <a:xfrm>
            <a:off x="2866644" y="3771900"/>
            <a:ext cx="15773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简短的在线自主认证课程</a:t>
            </a:r>
            <a:r>
              <a:rPr lang="en" sz="800" b="0" i="0" u="none" strike="noStrike" cap="none" dirty="0">
                <a:solidFill>
                  <a:srgbClr val="374151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  <a:endParaRPr sz="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35"/>
          <p:cNvSpPr/>
          <p:nvPr/>
        </p:nvSpPr>
        <p:spPr>
          <a:xfrm>
            <a:off x="4773168" y="2125980"/>
            <a:ext cx="1988820" cy="22631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35"/>
          <p:cNvSpPr/>
          <p:nvPr/>
        </p:nvSpPr>
        <p:spPr>
          <a:xfrm>
            <a:off x="4978908" y="2263140"/>
            <a:ext cx="1577340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4800"/>
              <a:buFont typeface="Poppins"/>
              <a:buNone/>
            </a:pPr>
            <a:r>
              <a:rPr lang="en" sz="4800" b="1" i="1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35"/>
          <p:cNvSpPr/>
          <p:nvPr/>
        </p:nvSpPr>
        <p:spPr>
          <a:xfrm>
            <a:off x="4978908" y="3086100"/>
            <a:ext cx="342900" cy="27432"/>
          </a:xfrm>
          <a:prstGeom prst="rect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35"/>
          <p:cNvSpPr/>
          <p:nvPr/>
        </p:nvSpPr>
        <p:spPr>
          <a:xfrm>
            <a:off x="4978898" y="3188975"/>
            <a:ext cx="19341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进入</a:t>
            </a:r>
            <a:r>
              <a:rPr lang="en" sz="1400" b="1" i="0" u="none" strike="noStrike" cap="none" dirty="0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Streamline</a:t>
            </a:r>
            <a:endParaRPr lang="en" b="1" dirty="0">
              <a:solidFill>
                <a:srgbClr val="05104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zh-CN" altLang="en-US" sz="1400" b="1" i="0" u="none" strike="noStrike" cap="none" dirty="0">
                <a:solidFill>
                  <a:srgbClr val="051044"/>
                </a:solidFill>
                <a:latin typeface="Poppins"/>
                <a:ea typeface="Calibri" panose="020F0502020204030204" pitchFamily="34" charset="0"/>
                <a:cs typeface="Poppins"/>
                <a:sym typeface="Poppins"/>
              </a:rPr>
              <a:t>代理人</a:t>
            </a:r>
            <a:r>
              <a:rPr lang="en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门户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79" name="Google Shape;579;p35"/>
          <p:cNvSpPr/>
          <p:nvPr/>
        </p:nvSpPr>
        <p:spPr>
          <a:xfrm>
            <a:off x="4978908" y="3771900"/>
            <a:ext cx="15773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您用于报价与申请的门户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80" name="Google Shape;580;p35"/>
          <p:cNvSpPr/>
          <p:nvPr/>
        </p:nvSpPr>
        <p:spPr>
          <a:xfrm>
            <a:off x="6885432" y="2125980"/>
            <a:ext cx="1988820" cy="22631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5E7EB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000000">
                <a:alpha val="784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35"/>
          <p:cNvSpPr/>
          <p:nvPr/>
        </p:nvSpPr>
        <p:spPr>
          <a:xfrm>
            <a:off x="7091172" y="2263140"/>
            <a:ext cx="1577340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4800"/>
              <a:buFont typeface="Poppins"/>
              <a:buNone/>
            </a:pPr>
            <a:r>
              <a:rPr lang="en" sz="4800" b="1" i="1" u="none" strike="noStrike" cap="non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5"/>
          <p:cNvSpPr/>
          <p:nvPr/>
        </p:nvSpPr>
        <p:spPr>
          <a:xfrm>
            <a:off x="7091172" y="3086100"/>
            <a:ext cx="342900" cy="27432"/>
          </a:xfrm>
          <a:prstGeom prst="rect">
            <a:avLst/>
          </a:prstGeom>
          <a:solidFill>
            <a:srgbClr val="051044"/>
          </a:solidFill>
          <a:ln w="12700" cap="flat" cmpd="sng">
            <a:solidFill>
              <a:srgbClr val="051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35"/>
          <p:cNvSpPr/>
          <p:nvPr/>
        </p:nvSpPr>
        <p:spPr>
          <a:xfrm>
            <a:off x="7091172" y="3188970"/>
            <a:ext cx="15773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400"/>
              <a:buFont typeface="Poppins"/>
              <a:buNone/>
            </a:pPr>
            <a:r>
              <a:rPr lang="en" sz="1400" b="1" i="0" u="none" strike="noStrike" cap="none" dirty="0">
                <a:solidFill>
                  <a:srgbClr val="051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创建定制报价</a:t>
            </a:r>
            <a:endParaRPr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84" name="Google Shape;584;p35"/>
          <p:cNvSpPr/>
          <p:nvPr/>
        </p:nvSpPr>
        <p:spPr>
          <a:xfrm>
            <a:off x="7091172" y="3771900"/>
            <a:ext cx="15774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Poppins"/>
              <a:buNone/>
            </a:pPr>
            <a:r>
              <a:rPr lang="zh-CN" altLang="en-US" sz="900" b="1" i="0" u="none" strike="noStrike" cap="none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数秒生成计划书，并可同步提交保单申请</a:t>
            </a:r>
            <a:endParaRPr sz="9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85" name="Google Shape;585;p35"/>
          <p:cNvSpPr/>
          <p:nvPr/>
        </p:nvSpPr>
        <p:spPr>
          <a:xfrm>
            <a:off x="2523744" y="3154680"/>
            <a:ext cx="164592" cy="2057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35"/>
          <p:cNvSpPr/>
          <p:nvPr/>
        </p:nvSpPr>
        <p:spPr>
          <a:xfrm>
            <a:off x="4636008" y="3154680"/>
            <a:ext cx="164592" cy="2057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35"/>
          <p:cNvSpPr/>
          <p:nvPr/>
        </p:nvSpPr>
        <p:spPr>
          <a:xfrm>
            <a:off x="6748272" y="3154680"/>
            <a:ext cx="164592" cy="2057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03397"/>
          </a:solidFill>
          <a:ln w="12700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044"/>
        </a:solid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36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36"/>
          <p:cNvSpPr/>
          <p:nvPr/>
        </p:nvSpPr>
        <p:spPr>
          <a:xfrm>
            <a:off x="8136460" y="4743753"/>
            <a:ext cx="685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Poppins"/>
              <a:buNone/>
            </a:pPr>
            <a:r>
              <a:rPr lang="en" sz="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21 / 22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36"/>
          <p:cNvSpPr/>
          <p:nvPr/>
        </p:nvSpPr>
        <p:spPr>
          <a:xfrm>
            <a:off x="997767" y="821150"/>
            <a:ext cx="11940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900"/>
              <a:buFont typeface="Poppins"/>
              <a:buNone/>
            </a:pPr>
            <a:r>
              <a:rPr lang="en" sz="900" b="1" i="0" u="none" strike="noStrike" cap="none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致代理人</a:t>
            </a:r>
            <a:endParaRPr sz="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96" name="Google Shape;596;p36"/>
          <p:cNvSpPr/>
          <p:nvPr/>
        </p:nvSpPr>
        <p:spPr>
          <a:xfrm>
            <a:off x="997770" y="960713"/>
            <a:ext cx="3667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Poppins"/>
              <a:buNone/>
            </a:pPr>
            <a:r>
              <a:rPr lang="en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Streamline</a:t>
            </a:r>
            <a:r>
              <a:rPr lang="en" sz="24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门户</a:t>
            </a:r>
            <a:endParaRPr sz="2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97" name="Google Shape;597;p36"/>
          <p:cNvSpPr/>
          <p:nvPr/>
        </p:nvSpPr>
        <p:spPr>
          <a:xfrm>
            <a:off x="997775" y="1463700"/>
            <a:ext cx="36678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1500"/>
              <a:buFont typeface="Poppins"/>
              <a:buNone/>
            </a:pPr>
            <a:r>
              <a:rPr lang="en" sz="1100" b="1" i="1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www.thestreamplan.com/advisor-hub</a:t>
            </a:r>
            <a:endParaRPr sz="1500" i="1">
              <a:solidFill>
                <a:srgbClr val="DF665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98" name="Google Shape;598;p36" title="Minimalist Website Launch Computer Mockup Instagram Post(1).png"/>
          <p:cNvPicPr preferRelativeResize="0"/>
          <p:nvPr/>
        </p:nvPicPr>
        <p:blipFill rotWithShape="1">
          <a:blip r:embed="rId4">
            <a:alphaModFix/>
          </a:blip>
          <a:srcRect t="29456" b="12674"/>
          <a:stretch/>
        </p:blipFill>
        <p:spPr>
          <a:xfrm>
            <a:off x="199625" y="1913675"/>
            <a:ext cx="4968376" cy="2875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9243" y="2249325"/>
            <a:ext cx="3168258" cy="1649871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36"/>
          <p:cNvSpPr/>
          <p:nvPr/>
        </p:nvSpPr>
        <p:spPr>
          <a:xfrm>
            <a:off x="5351652" y="1806589"/>
            <a:ext cx="31830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619"/>
              <a:buFont typeface="Poppins"/>
              <a:buNone/>
            </a:pPr>
            <a:endParaRPr sz="61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6"/>
          <p:cNvSpPr/>
          <p:nvPr/>
        </p:nvSpPr>
        <p:spPr>
          <a:xfrm>
            <a:off x="5351652" y="1935646"/>
            <a:ext cx="3183000" cy="3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315"/>
              <a:buFont typeface="Poppins"/>
              <a:buNone/>
            </a:pPr>
            <a:r>
              <a:rPr lang="en" sz="1315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您的首选仪表板</a:t>
            </a:r>
            <a:endParaRPr sz="1315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02" name="Google Shape;602;p36"/>
          <p:cNvSpPr/>
          <p:nvPr/>
        </p:nvSpPr>
        <p:spPr>
          <a:xfrm>
            <a:off x="5416349" y="2424437"/>
            <a:ext cx="456600" cy="456600"/>
          </a:xfrm>
          <a:prstGeom prst="ellipse">
            <a:avLst/>
          </a:prstGeom>
          <a:solidFill>
            <a:srgbClr val="903397"/>
          </a:solidFill>
          <a:ln w="12075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5200" tIns="65200" rIns="65200" bIns="65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3" name="Google Shape;603;p3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33707" y="2541795"/>
            <a:ext cx="221676" cy="221676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36"/>
          <p:cNvSpPr/>
          <p:nvPr/>
        </p:nvSpPr>
        <p:spPr>
          <a:xfrm>
            <a:off x="6003139" y="2424437"/>
            <a:ext cx="34557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046"/>
              <a:buFont typeface="Poppins"/>
              <a:buNone/>
            </a:pPr>
            <a:r>
              <a:rPr lang="en" sz="1046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代理人培训</a:t>
            </a:r>
            <a:endParaRPr sz="1046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05" name="Google Shape;605;p36"/>
          <p:cNvSpPr/>
          <p:nvPr/>
        </p:nvSpPr>
        <p:spPr>
          <a:xfrm>
            <a:off x="6003139" y="2584564"/>
            <a:ext cx="34557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9"/>
              <a:buFont typeface="Poppins"/>
              <a:buNone/>
            </a:pPr>
            <a:r>
              <a:rPr lang="en" sz="800" b="1" i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几分钟完成自助认证</a:t>
            </a:r>
            <a:endParaRPr sz="800" b="1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761"/>
              <a:buFont typeface="Poppins"/>
              <a:buNone/>
            </a:pPr>
            <a:endParaRPr sz="76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6" name="Google Shape;606;p36"/>
          <p:cNvSpPr/>
          <p:nvPr/>
        </p:nvSpPr>
        <p:spPr>
          <a:xfrm>
            <a:off x="5416349" y="3029084"/>
            <a:ext cx="456600" cy="456600"/>
          </a:xfrm>
          <a:prstGeom prst="ellipse">
            <a:avLst/>
          </a:prstGeom>
          <a:solidFill>
            <a:srgbClr val="903397"/>
          </a:solidFill>
          <a:ln w="12075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5200" tIns="65200" rIns="65200" bIns="65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7" name="Google Shape;607;p3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33707" y="3146442"/>
            <a:ext cx="221676" cy="221676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36"/>
          <p:cNvSpPr/>
          <p:nvPr/>
        </p:nvSpPr>
        <p:spPr>
          <a:xfrm>
            <a:off x="6003139" y="3029084"/>
            <a:ext cx="34557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046"/>
              <a:buFont typeface="Poppins"/>
              <a:buNone/>
            </a:pPr>
            <a:r>
              <a:rPr lang="en" sz="1046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即时</a:t>
            </a:r>
            <a:r>
              <a:rPr lang="zh-CN" altLang="en-US" sz="1046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生成</a:t>
            </a:r>
            <a:r>
              <a:rPr lang="en" sz="1046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报价</a:t>
            </a:r>
            <a:endParaRPr sz="1046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09" name="Google Shape;609;p36"/>
          <p:cNvSpPr/>
          <p:nvPr/>
        </p:nvSpPr>
        <p:spPr>
          <a:xfrm>
            <a:off x="6003139" y="3189211"/>
            <a:ext cx="34557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9"/>
              <a:buFont typeface="Poppins"/>
              <a:buNone/>
            </a:pPr>
            <a:r>
              <a:rPr lang="zh-CN" altLang="en-US" sz="800" b="1" i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数秒内生成计划书</a:t>
            </a:r>
            <a:endParaRPr sz="800" b="1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761"/>
              <a:buFont typeface="Poppins"/>
              <a:buNone/>
            </a:pPr>
            <a:endParaRPr sz="76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0" name="Google Shape;610;p36"/>
          <p:cNvSpPr/>
          <p:nvPr/>
        </p:nvSpPr>
        <p:spPr>
          <a:xfrm>
            <a:off x="5416349" y="3633238"/>
            <a:ext cx="456600" cy="456600"/>
          </a:xfrm>
          <a:prstGeom prst="ellipse">
            <a:avLst/>
          </a:prstGeom>
          <a:solidFill>
            <a:srgbClr val="903397"/>
          </a:solidFill>
          <a:ln w="12075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5200" tIns="65200" rIns="65200" bIns="65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1" name="Google Shape;611;p3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33707" y="3750596"/>
            <a:ext cx="221676" cy="221676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36"/>
          <p:cNvSpPr/>
          <p:nvPr/>
        </p:nvSpPr>
        <p:spPr>
          <a:xfrm>
            <a:off x="6003139" y="3633238"/>
            <a:ext cx="34557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046"/>
              <a:buFont typeface="Poppins"/>
              <a:buNone/>
            </a:pPr>
            <a:r>
              <a:rPr lang="en" sz="1046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在线申请</a:t>
            </a:r>
            <a:endParaRPr sz="1046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13" name="Google Shape;613;p36"/>
          <p:cNvSpPr/>
          <p:nvPr/>
        </p:nvSpPr>
        <p:spPr>
          <a:xfrm>
            <a:off x="6003139" y="3793366"/>
            <a:ext cx="34557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9"/>
              <a:buFont typeface="Poppins"/>
              <a:buNone/>
            </a:pPr>
            <a:r>
              <a:rPr lang="en" sz="800" b="1" i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端到端完成申请</a:t>
            </a:r>
            <a:endParaRPr sz="800" b="1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761"/>
              <a:buFont typeface="Poppins"/>
              <a:buNone/>
            </a:pPr>
            <a:endParaRPr sz="76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4" name="Google Shape;614;p36"/>
          <p:cNvSpPr/>
          <p:nvPr/>
        </p:nvSpPr>
        <p:spPr>
          <a:xfrm>
            <a:off x="5416349" y="4227017"/>
            <a:ext cx="456600" cy="456600"/>
          </a:xfrm>
          <a:prstGeom prst="ellipse">
            <a:avLst/>
          </a:prstGeom>
          <a:solidFill>
            <a:srgbClr val="903397"/>
          </a:solidFill>
          <a:ln w="12075" cap="flat" cmpd="sng">
            <a:solidFill>
              <a:srgbClr val="90339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5200" tIns="65200" rIns="65200" bIns="65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5" name="Google Shape;615;p3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33707" y="4344375"/>
            <a:ext cx="221676" cy="221676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36"/>
          <p:cNvSpPr/>
          <p:nvPr/>
        </p:nvSpPr>
        <p:spPr>
          <a:xfrm>
            <a:off x="6003139" y="4227017"/>
            <a:ext cx="34557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1046"/>
              <a:buFont typeface="Poppins"/>
              <a:buNone/>
            </a:pPr>
            <a:r>
              <a:rPr lang="en" sz="1046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追踪业务管道</a:t>
            </a:r>
            <a:endParaRPr sz="1046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17" name="Google Shape;617;p36"/>
          <p:cNvSpPr/>
          <p:nvPr/>
        </p:nvSpPr>
        <p:spPr>
          <a:xfrm>
            <a:off x="6003146" y="4387150"/>
            <a:ext cx="22257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49"/>
              <a:buFont typeface="Poppins"/>
              <a:buNone/>
            </a:pPr>
            <a:r>
              <a:rPr lang="zh-CN" altLang="en-US" sz="800" b="1" i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一站式管理所有案件</a:t>
            </a:r>
            <a:endParaRPr sz="76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044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37" descr="logo_mark_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" y="4745736"/>
            <a:ext cx="165013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37"/>
          <p:cNvSpPr/>
          <p:nvPr/>
        </p:nvSpPr>
        <p:spPr>
          <a:xfrm>
            <a:off x="0" y="3161590"/>
            <a:ext cx="912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2EC"/>
              </a:buClr>
              <a:buSzPts val="1100"/>
              <a:buFont typeface="Poppins"/>
              <a:buNone/>
            </a:pPr>
            <a:r>
              <a:rPr lang="en" sz="1100" b="1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准备好</a:t>
            </a:r>
            <a:r>
              <a:rPr lang="zh-CN" altLang="en-US" sz="1100" b="1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开始</a:t>
            </a:r>
            <a:r>
              <a:rPr lang="en" sz="1100" b="1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了吗？请告诉我们</a:t>
            </a:r>
            <a:r>
              <a:rPr lang="zh-CN" altLang="en-US" sz="1100" b="1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您的一项</a:t>
            </a:r>
            <a:r>
              <a:rPr lang="en" sz="1100" b="1" dirty="0">
                <a:solidFill>
                  <a:srgbClr val="C8B2E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！</a:t>
            </a:r>
            <a:endParaRPr sz="11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25" name="Google Shape;625;p37"/>
          <p:cNvSpPr/>
          <p:nvPr/>
        </p:nvSpPr>
        <p:spPr>
          <a:xfrm>
            <a:off x="11425" y="1623080"/>
            <a:ext cx="91212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Poppins"/>
              <a:buNone/>
            </a:pPr>
            <a:r>
              <a:rPr lang="zh-CN" altLang="en-US" sz="6900" b="1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感谢大家的聆听</a:t>
            </a:r>
            <a:endParaRPr sz="69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26" name="Google Shape;626;p37"/>
          <p:cNvSpPr/>
          <p:nvPr/>
        </p:nvSpPr>
        <p:spPr>
          <a:xfrm>
            <a:off x="4229095" y="2838465"/>
            <a:ext cx="685800" cy="34200"/>
          </a:xfrm>
          <a:prstGeom prst="rect">
            <a:avLst/>
          </a:prstGeom>
          <a:solidFill>
            <a:srgbClr val="DF665B"/>
          </a:solidFill>
          <a:ln w="12700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37"/>
          <p:cNvSpPr/>
          <p:nvPr/>
        </p:nvSpPr>
        <p:spPr>
          <a:xfrm>
            <a:off x="0" y="5088636"/>
            <a:ext cx="9121140" cy="54864"/>
          </a:xfrm>
          <a:prstGeom prst="rect">
            <a:avLst/>
          </a:prstGeom>
          <a:solidFill>
            <a:srgbClr val="DF665B"/>
          </a:solidFill>
          <a:ln w="12700" cap="flat" cmpd="sng">
            <a:solidFill>
              <a:srgbClr val="DF66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8" name="Google Shape;628;p37" title="Presentation _ Interest For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2823" y="3671379"/>
            <a:ext cx="1041425" cy="104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1599</Words>
  <Application>Microsoft Office PowerPoint</Application>
  <PresentationFormat>On-screen Show (16:9)</PresentationFormat>
  <Paragraphs>348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Poppins</vt:lpstr>
      <vt:lpstr>Arial</vt:lpstr>
      <vt:lpstr>Calibri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Lily Chen</cp:lastModifiedBy>
  <cp:revision>1</cp:revision>
  <dcterms:modified xsi:type="dcterms:W3CDTF">2026-07-14T20:54:05Z</dcterms:modified>
</cp:coreProperties>
</file>