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2.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2.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60" r:id="rId4"/>
    <p:sldMasterId id="2147483661"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Lst>
  <p:sldSz cy="5143500" cx="9144000"/>
  <p:notesSz cx="6858000" cy="9144000"/>
  <p:embeddedFontLst>
    <p:embeddedFont>
      <p:font typeface="Poppins"/>
      <p:regular r:id="rId21"/>
      <p:bold r:id="rId22"/>
      <p:italic r:id="rId23"/>
      <p:boldItalic r:id="rId24"/>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4.xml"/><Relationship Id="rId11" Type="http://schemas.openxmlformats.org/officeDocument/2006/relationships/slide" Target="slides/slide5.xml"/><Relationship Id="rId22" Type="http://schemas.openxmlformats.org/officeDocument/2006/relationships/font" Target="fonts/Poppins-bold.fntdata"/><Relationship Id="rId10" Type="http://schemas.openxmlformats.org/officeDocument/2006/relationships/slide" Target="slides/slide4.xml"/><Relationship Id="rId21" Type="http://schemas.openxmlformats.org/officeDocument/2006/relationships/font" Target="fonts/Poppins-regular.fntdata"/><Relationship Id="rId13" Type="http://schemas.openxmlformats.org/officeDocument/2006/relationships/slide" Target="slides/slide7.xml"/><Relationship Id="rId24" Type="http://schemas.openxmlformats.org/officeDocument/2006/relationships/font" Target="fonts/Poppins-boldItalic.fntdata"/><Relationship Id="rId12" Type="http://schemas.openxmlformats.org/officeDocument/2006/relationships/slide" Target="slides/slide6.xml"/><Relationship Id="rId23" Type="http://schemas.openxmlformats.org/officeDocument/2006/relationships/font" Target="fonts/Poppins-italic.fntdata"/><Relationship Id="rId1" Type="http://schemas.openxmlformats.org/officeDocument/2006/relationships/theme" Target="theme/theme3.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3.xml"/><Relationship Id="rId15" Type="http://schemas.openxmlformats.org/officeDocument/2006/relationships/slide" Target="slides/slide9.xml"/><Relationship Id="rId14" Type="http://schemas.openxmlformats.org/officeDocument/2006/relationships/slide" Target="slides/slide8.xml"/><Relationship Id="rId17" Type="http://schemas.openxmlformats.org/officeDocument/2006/relationships/slide" Target="slides/slide11.xml"/><Relationship Id="rId16" Type="http://schemas.openxmlformats.org/officeDocument/2006/relationships/slide" Target="slides/slide10.xml"/><Relationship Id="rId5" Type="http://schemas.openxmlformats.org/officeDocument/2006/relationships/slideMaster" Target="slideMasters/slideMaster2.xml"/><Relationship Id="rId19" Type="http://schemas.openxmlformats.org/officeDocument/2006/relationships/slide" Target="slides/slide13.xml"/><Relationship Id="rId6" Type="http://schemas.openxmlformats.org/officeDocument/2006/relationships/notesMaster" Target="notesMasters/notesMaster1.xml"/><Relationship Id="rId18" Type="http://schemas.openxmlformats.org/officeDocument/2006/relationships/slide" Target="slides/slide12.xml"/><Relationship Id="rId7" Type="http://schemas.openxmlformats.org/officeDocument/2006/relationships/slide" Target="slides/slide1.xml"/><Relationship Id="rId8"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 name="Shape 52"/>
        <p:cNvGrpSpPr/>
        <p:nvPr/>
      </p:nvGrpSpPr>
      <p:grpSpPr>
        <a:xfrm>
          <a:off x="0" y="0"/>
          <a:ext cx="0" cy="0"/>
          <a:chOff x="0" y="0"/>
          <a:chExt cx="0" cy="0"/>
        </a:xfrm>
      </p:grpSpPr>
      <p:sp>
        <p:nvSpPr>
          <p:cNvPr id="53" name="Google Shape;53;g3f945718e72_1_2:notes"/>
          <p:cNvSpPr/>
          <p:nvPr>
            <p:ph idx="2" type="sldImg"/>
          </p:nvPr>
        </p:nvSpPr>
        <p:spPr>
          <a:xfrm>
            <a:off x="914400" y="1143000"/>
            <a:ext cx="73152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4" name="Google Shape;54;g3f945718e72_1_2:notes"/>
          <p:cNvSpPr txBox="1"/>
          <p:nvPr>
            <p:ph idx="1" type="body"/>
          </p:nvPr>
        </p:nvSpPr>
        <p:spPr>
          <a:xfrm>
            <a:off x="914400" y="4400550"/>
            <a:ext cx="73152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
              <a:t>Welcome. Today is an educational walkthrough — not a sales pitch and not personal financial advice. Our goal is to show you how the Stream Plan works, where the money comes from, what it could look like, and what you should think carefully about before deciding whether it's a fit.</a:t>
            </a:r>
            <a:endParaRPr/>
          </a:p>
        </p:txBody>
      </p:sp>
      <p:sp>
        <p:nvSpPr>
          <p:cNvPr id="55" name="Google Shape;55;g3f945718e72_1_2:notes"/>
          <p:cNvSpPr txBox="1"/>
          <p:nvPr>
            <p:ph idx="12" type="sldNum"/>
          </p:nvPr>
        </p:nvSpPr>
        <p:spPr>
          <a:xfrm>
            <a:off x="5179484" y="8685213"/>
            <a:ext cx="39624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7" name="Shape 297"/>
        <p:cNvGrpSpPr/>
        <p:nvPr/>
      </p:nvGrpSpPr>
      <p:grpSpPr>
        <a:xfrm>
          <a:off x="0" y="0"/>
          <a:ext cx="0" cy="0"/>
          <a:chOff x="0" y="0"/>
          <a:chExt cx="0" cy="0"/>
        </a:xfrm>
      </p:grpSpPr>
      <p:sp>
        <p:nvSpPr>
          <p:cNvPr id="298" name="Google Shape;298;g3f945718e72_1_240:notes"/>
          <p:cNvSpPr/>
          <p:nvPr>
            <p:ph idx="2" type="sldImg"/>
          </p:nvPr>
        </p:nvSpPr>
        <p:spPr>
          <a:xfrm>
            <a:off x="914400" y="1143000"/>
            <a:ext cx="73152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99" name="Google Shape;299;g3f945718e72_1_240:notes"/>
          <p:cNvSpPr txBox="1"/>
          <p:nvPr>
            <p:ph idx="1" type="body"/>
          </p:nvPr>
        </p:nvSpPr>
        <p:spPr>
          <a:xfrm>
            <a:off x="914400" y="4400550"/>
            <a:ext cx="73152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
              <a:t>This slide exists to answer one question the client is already thinking: am I signing for a loan? Answer it plainly, then move on. If they ask what happens to the loan balance, the case studies show it.</a:t>
            </a:r>
            <a:endParaRPr/>
          </a:p>
        </p:txBody>
      </p:sp>
      <p:sp>
        <p:nvSpPr>
          <p:cNvPr id="300" name="Google Shape;300;g3f945718e72_1_240:notes"/>
          <p:cNvSpPr txBox="1"/>
          <p:nvPr>
            <p:ph idx="12" type="sldNum"/>
          </p:nvPr>
        </p:nvSpPr>
        <p:spPr>
          <a:xfrm>
            <a:off x="5179484" y="8685213"/>
            <a:ext cx="39624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3" name="Shape 323"/>
        <p:cNvGrpSpPr/>
        <p:nvPr/>
      </p:nvGrpSpPr>
      <p:grpSpPr>
        <a:xfrm>
          <a:off x="0" y="0"/>
          <a:ext cx="0" cy="0"/>
          <a:chOff x="0" y="0"/>
          <a:chExt cx="0" cy="0"/>
        </a:xfrm>
      </p:grpSpPr>
      <p:sp>
        <p:nvSpPr>
          <p:cNvPr id="324" name="Google Shape;324;g3f945718e72_1_265:notes"/>
          <p:cNvSpPr/>
          <p:nvPr>
            <p:ph idx="2" type="sldImg"/>
          </p:nvPr>
        </p:nvSpPr>
        <p:spPr>
          <a:xfrm>
            <a:off x="914400" y="1143000"/>
            <a:ext cx="73152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25" name="Google Shape;325;g3f945718e72_1_265:notes"/>
          <p:cNvSpPr txBox="1"/>
          <p:nvPr>
            <p:ph idx="1" type="body"/>
          </p:nvPr>
        </p:nvSpPr>
        <p:spPr>
          <a:xfrm>
            <a:off x="914400" y="4400550"/>
            <a:ext cx="73152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
              <a:t>These are positioning lenses, not five different products. The underlying policy and funding structure are the same.</a:t>
            </a:r>
            <a:endParaRPr/>
          </a:p>
        </p:txBody>
      </p:sp>
      <p:sp>
        <p:nvSpPr>
          <p:cNvPr id="326" name="Google Shape;326;g3f945718e72_1_265:notes"/>
          <p:cNvSpPr txBox="1"/>
          <p:nvPr>
            <p:ph idx="12" type="sldNum"/>
          </p:nvPr>
        </p:nvSpPr>
        <p:spPr>
          <a:xfrm>
            <a:off x="5179484" y="8685213"/>
            <a:ext cx="39624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3" name="Shape 353"/>
        <p:cNvGrpSpPr/>
        <p:nvPr/>
      </p:nvGrpSpPr>
      <p:grpSpPr>
        <a:xfrm>
          <a:off x="0" y="0"/>
          <a:ext cx="0" cy="0"/>
          <a:chOff x="0" y="0"/>
          <a:chExt cx="0" cy="0"/>
        </a:xfrm>
      </p:grpSpPr>
      <p:sp>
        <p:nvSpPr>
          <p:cNvPr id="354" name="Google Shape;354;g3f94b197876_9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55" name="Google Shape;355;g3f94b197876_9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7" name="Shape 387"/>
        <p:cNvGrpSpPr/>
        <p:nvPr/>
      </p:nvGrpSpPr>
      <p:grpSpPr>
        <a:xfrm>
          <a:off x="0" y="0"/>
          <a:ext cx="0" cy="0"/>
          <a:chOff x="0" y="0"/>
          <a:chExt cx="0" cy="0"/>
        </a:xfrm>
      </p:grpSpPr>
      <p:sp>
        <p:nvSpPr>
          <p:cNvPr id="388" name="Google Shape;388;g3f945718e72_1_375:notes"/>
          <p:cNvSpPr/>
          <p:nvPr>
            <p:ph idx="2" type="sldImg"/>
          </p:nvPr>
        </p:nvSpPr>
        <p:spPr>
          <a:xfrm>
            <a:off x="914400" y="1143000"/>
            <a:ext cx="73152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89" name="Google Shape;389;g3f945718e72_1_375:notes"/>
          <p:cNvSpPr txBox="1"/>
          <p:nvPr>
            <p:ph idx="1" type="body"/>
          </p:nvPr>
        </p:nvSpPr>
        <p:spPr>
          <a:xfrm>
            <a:off x="914400" y="4400550"/>
            <a:ext cx="73152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
              <a:t>Close here. Hand over a card, confirm the best way to reach you, and offer to run a personalized illustration. The bracketed fields on this slide and on the cover are placeholders — replace all four with your own details before presenting.</a:t>
            </a:r>
            <a:endParaRPr/>
          </a:p>
        </p:txBody>
      </p:sp>
      <p:sp>
        <p:nvSpPr>
          <p:cNvPr id="390" name="Google Shape;390;g3f945718e72_1_375:notes"/>
          <p:cNvSpPr txBox="1"/>
          <p:nvPr>
            <p:ph idx="12" type="sldNum"/>
          </p:nvPr>
        </p:nvSpPr>
        <p:spPr>
          <a:xfrm>
            <a:off x="5179484" y="8685213"/>
            <a:ext cx="39624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4" name="Shape 404"/>
        <p:cNvGrpSpPr/>
        <p:nvPr/>
      </p:nvGrpSpPr>
      <p:grpSpPr>
        <a:xfrm>
          <a:off x="0" y="0"/>
          <a:ext cx="0" cy="0"/>
          <a:chOff x="0" y="0"/>
          <a:chExt cx="0" cy="0"/>
        </a:xfrm>
      </p:grpSpPr>
      <p:sp>
        <p:nvSpPr>
          <p:cNvPr id="405" name="Google Shape;405;g3f945718e72_1_392:notes"/>
          <p:cNvSpPr/>
          <p:nvPr>
            <p:ph idx="2" type="sldImg"/>
          </p:nvPr>
        </p:nvSpPr>
        <p:spPr>
          <a:xfrm>
            <a:off x="914400" y="1143000"/>
            <a:ext cx="73152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06" name="Google Shape;406;g3f945718e72_1_392:notes"/>
          <p:cNvSpPr txBox="1"/>
          <p:nvPr>
            <p:ph idx="1" type="body"/>
          </p:nvPr>
        </p:nvSpPr>
        <p:spPr>
          <a:xfrm>
            <a:off x="914400" y="4400550"/>
            <a:ext cx="73152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
              <a:t>Leave this slide up while taking questions. Replace this language with your own compliance-approved disclosures before distribution.</a:t>
            </a:r>
            <a:endParaRPr/>
          </a:p>
        </p:txBody>
      </p:sp>
      <p:sp>
        <p:nvSpPr>
          <p:cNvPr id="407" name="Google Shape;407;g3f945718e72_1_392:notes"/>
          <p:cNvSpPr txBox="1"/>
          <p:nvPr>
            <p:ph idx="12" type="sldNum"/>
          </p:nvPr>
        </p:nvSpPr>
        <p:spPr>
          <a:xfrm>
            <a:off x="5179484" y="8685213"/>
            <a:ext cx="39624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 name="Shape 62"/>
        <p:cNvGrpSpPr/>
        <p:nvPr/>
      </p:nvGrpSpPr>
      <p:grpSpPr>
        <a:xfrm>
          <a:off x="0" y="0"/>
          <a:ext cx="0" cy="0"/>
          <a:chOff x="0" y="0"/>
          <a:chExt cx="0" cy="0"/>
        </a:xfrm>
      </p:grpSpPr>
      <p:sp>
        <p:nvSpPr>
          <p:cNvPr id="63" name="Google Shape;63;g3f94b197876_11_0:notes"/>
          <p:cNvSpPr/>
          <p:nvPr>
            <p:ph idx="2" type="sldImg"/>
          </p:nvPr>
        </p:nvSpPr>
        <p:spPr>
          <a:xfrm>
            <a:off x="914400" y="1143000"/>
            <a:ext cx="73152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4" name="Google Shape;64;g3f94b197876_11_0:notes"/>
          <p:cNvSpPr txBox="1"/>
          <p:nvPr>
            <p:ph idx="1" type="body"/>
          </p:nvPr>
        </p:nvSpPr>
        <p:spPr>
          <a:xfrm>
            <a:off x="914400" y="4400550"/>
            <a:ext cx="73152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100"/>
              <a:buNone/>
            </a:pPr>
            <a:r>
              <a:rPr lang="en"/>
              <a:t>Five sections. Most of the time goes to section three — how the funding actually works — since that's where the questions are. Sections four and five are where the client decides whether it's worth a personalized illustration.</a:t>
            </a:r>
            <a:endParaRPr/>
          </a:p>
        </p:txBody>
      </p:sp>
      <p:sp>
        <p:nvSpPr>
          <p:cNvPr id="65" name="Google Shape;65;g3f94b197876_11_0:notes"/>
          <p:cNvSpPr txBox="1"/>
          <p:nvPr>
            <p:ph idx="12" type="sldNum"/>
          </p:nvPr>
        </p:nvSpPr>
        <p:spPr>
          <a:xfrm>
            <a:off x="5179484" y="8685213"/>
            <a:ext cx="3962400" cy="4587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400"/>
              <a:buFont typeface="Arial"/>
              <a:buNone/>
            </a:pPr>
            <a:fld id="{00000000-1234-1234-1234-123412341234}" type="slidenum">
              <a:rPr b="0" i="0" lang="en" sz="1400" u="none" cap="none" strike="noStrike">
                <a:solidFill>
                  <a:srgbClr val="000000"/>
                </a:solidFill>
                <a:latin typeface="Arial"/>
                <a:ea typeface="Arial"/>
                <a:cs typeface="Arial"/>
                <a:sym typeface="Arial"/>
              </a:rPr>
              <a:t>‹#›</a:t>
            </a:fld>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1" name="Shape 91"/>
        <p:cNvGrpSpPr/>
        <p:nvPr/>
      </p:nvGrpSpPr>
      <p:grpSpPr>
        <a:xfrm>
          <a:off x="0" y="0"/>
          <a:ext cx="0" cy="0"/>
          <a:chOff x="0" y="0"/>
          <a:chExt cx="0" cy="0"/>
        </a:xfrm>
      </p:grpSpPr>
      <p:sp>
        <p:nvSpPr>
          <p:cNvPr id="92" name="Google Shape;92;g3f945718e72_1_41:notes"/>
          <p:cNvSpPr/>
          <p:nvPr>
            <p:ph idx="2" type="sldImg"/>
          </p:nvPr>
        </p:nvSpPr>
        <p:spPr>
          <a:xfrm>
            <a:off x="914400" y="1143000"/>
            <a:ext cx="73152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3" name="Google Shape;93;g3f945718e72_1_41:notes"/>
          <p:cNvSpPr txBox="1"/>
          <p:nvPr>
            <p:ph idx="1" type="body"/>
          </p:nvPr>
        </p:nvSpPr>
        <p:spPr>
          <a:xfrm>
            <a:off x="914400" y="4400550"/>
            <a:ext cx="73152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
              <a:t>Start here. The mortgage comparison does the work — it makes leverage familiar without telling the client what they already know. A little of their own money controls a much larger asset. Stream applies the same idea to a retirement asset instead of a house — with the important difference that here the client is not the borrower. Ask the question, then let the three cards answer it.</a:t>
            </a:r>
            <a:endParaRPr/>
          </a:p>
        </p:txBody>
      </p:sp>
      <p:sp>
        <p:nvSpPr>
          <p:cNvPr id="94" name="Google Shape;94;g3f945718e72_1_41:notes"/>
          <p:cNvSpPr txBox="1"/>
          <p:nvPr>
            <p:ph idx="12" type="sldNum"/>
          </p:nvPr>
        </p:nvSpPr>
        <p:spPr>
          <a:xfrm>
            <a:off x="5179484" y="8685213"/>
            <a:ext cx="39624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6" name="Shape 116"/>
        <p:cNvGrpSpPr/>
        <p:nvPr/>
      </p:nvGrpSpPr>
      <p:grpSpPr>
        <a:xfrm>
          <a:off x="0" y="0"/>
          <a:ext cx="0" cy="0"/>
          <a:chOff x="0" y="0"/>
          <a:chExt cx="0" cy="0"/>
        </a:xfrm>
      </p:grpSpPr>
      <p:sp>
        <p:nvSpPr>
          <p:cNvPr id="117" name="Google Shape;117;g3f945718e72_1_65:notes"/>
          <p:cNvSpPr/>
          <p:nvPr>
            <p:ph idx="2" type="sldImg"/>
          </p:nvPr>
        </p:nvSpPr>
        <p:spPr>
          <a:xfrm>
            <a:off x="914400" y="1143000"/>
            <a:ext cx="73152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8" name="Google Shape;118;g3f945718e72_1_65:notes"/>
          <p:cNvSpPr txBox="1"/>
          <p:nvPr>
            <p:ph idx="1" type="body"/>
          </p:nvPr>
        </p:nvSpPr>
        <p:spPr>
          <a:xfrm>
            <a:off x="914400" y="4400550"/>
            <a:ext cx="73152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
              <a:t>This is the one-sentence definition. Say it slowly and let it sit. The reframe that matters to clients is the middle line: for most people life insurance is a bill they pay, and here it becomes an asset the bank helps fund.</a:t>
            </a:r>
            <a:endParaRPr/>
          </a:p>
        </p:txBody>
      </p:sp>
      <p:sp>
        <p:nvSpPr>
          <p:cNvPr id="119" name="Google Shape;119;g3f945718e72_1_65:notes"/>
          <p:cNvSpPr txBox="1"/>
          <p:nvPr>
            <p:ph idx="12" type="sldNum"/>
          </p:nvPr>
        </p:nvSpPr>
        <p:spPr>
          <a:xfrm>
            <a:off x="5179484" y="8685213"/>
            <a:ext cx="39624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7" name="Shape 127"/>
        <p:cNvGrpSpPr/>
        <p:nvPr/>
      </p:nvGrpSpPr>
      <p:grpSpPr>
        <a:xfrm>
          <a:off x="0" y="0"/>
          <a:ext cx="0" cy="0"/>
          <a:chOff x="0" y="0"/>
          <a:chExt cx="0" cy="0"/>
        </a:xfrm>
      </p:grpSpPr>
      <p:sp>
        <p:nvSpPr>
          <p:cNvPr id="128" name="Google Shape;128;g3f945718e72_1_75:notes"/>
          <p:cNvSpPr/>
          <p:nvPr>
            <p:ph idx="2" type="sldImg"/>
          </p:nvPr>
        </p:nvSpPr>
        <p:spPr>
          <a:xfrm>
            <a:off x="914400" y="1143000"/>
            <a:ext cx="73152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9" name="Google Shape;129;g3f945718e72_1_75:notes"/>
          <p:cNvSpPr txBox="1"/>
          <p:nvPr>
            <p:ph idx="1" type="body"/>
          </p:nvPr>
        </p:nvSpPr>
        <p:spPr>
          <a:xfrm>
            <a:off x="914400" y="4400550"/>
            <a:ext cx="73152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
              <a:t>The point of this slide is the stacking effect. Any one of these is manageable. Together they create a real gap between what people expect to have and what they actually get to spend.</a:t>
            </a:r>
            <a:endParaRPr/>
          </a:p>
        </p:txBody>
      </p:sp>
      <p:sp>
        <p:nvSpPr>
          <p:cNvPr id="130" name="Google Shape;130;g3f945718e72_1_75:notes"/>
          <p:cNvSpPr txBox="1"/>
          <p:nvPr>
            <p:ph idx="12" type="sldNum"/>
          </p:nvPr>
        </p:nvSpPr>
        <p:spPr>
          <a:xfrm>
            <a:off x="5179484" y="8685213"/>
            <a:ext cx="39624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9" name="Shape 149"/>
        <p:cNvGrpSpPr/>
        <p:nvPr/>
      </p:nvGrpSpPr>
      <p:grpSpPr>
        <a:xfrm>
          <a:off x="0" y="0"/>
          <a:ext cx="0" cy="0"/>
          <a:chOff x="0" y="0"/>
          <a:chExt cx="0" cy="0"/>
        </a:xfrm>
      </p:grpSpPr>
      <p:sp>
        <p:nvSpPr>
          <p:cNvPr id="150" name="Google Shape;150;g3f945718e72_1_96:notes"/>
          <p:cNvSpPr/>
          <p:nvPr>
            <p:ph idx="2" type="sldImg"/>
          </p:nvPr>
        </p:nvSpPr>
        <p:spPr>
          <a:xfrm>
            <a:off x="914400" y="1143000"/>
            <a:ext cx="73152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51" name="Google Shape;151;g3f945718e72_1_96:notes"/>
          <p:cNvSpPr txBox="1"/>
          <p:nvPr>
            <p:ph idx="1" type="body"/>
          </p:nvPr>
        </p:nvSpPr>
        <p:spPr>
          <a:xfrm>
            <a:off x="914400" y="4400550"/>
            <a:ext cx="73152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
              <a:t>Six things a retirement plan has to deliver, and most products only manage one or two. Walk the left column, then the right. The underlying risks behind each of these — taxes, mortality, market loss, longevity, liquidity, inflation — are worth naming out loud if the client asks, and the risk factors themselves are covered in detail later in the deck.</a:t>
            </a:r>
            <a:endParaRPr/>
          </a:p>
        </p:txBody>
      </p:sp>
      <p:sp>
        <p:nvSpPr>
          <p:cNvPr id="152" name="Google Shape;152;g3f945718e72_1_96:notes"/>
          <p:cNvSpPr txBox="1"/>
          <p:nvPr>
            <p:ph idx="12" type="sldNum"/>
          </p:nvPr>
        </p:nvSpPr>
        <p:spPr>
          <a:xfrm>
            <a:off x="5179484" y="8685213"/>
            <a:ext cx="39624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1" name="Shape 191"/>
        <p:cNvGrpSpPr/>
        <p:nvPr/>
      </p:nvGrpSpPr>
      <p:grpSpPr>
        <a:xfrm>
          <a:off x="0" y="0"/>
          <a:ext cx="0" cy="0"/>
          <a:chOff x="0" y="0"/>
          <a:chExt cx="0" cy="0"/>
        </a:xfrm>
      </p:grpSpPr>
      <p:sp>
        <p:nvSpPr>
          <p:cNvPr id="192" name="Google Shape;192;g3f945718e72_1_137:notes"/>
          <p:cNvSpPr/>
          <p:nvPr>
            <p:ph idx="2" type="sldImg"/>
          </p:nvPr>
        </p:nvSpPr>
        <p:spPr>
          <a:xfrm>
            <a:off x="914400" y="1143000"/>
            <a:ext cx="73152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93" name="Google Shape;193;g3f945718e72_1_137:notes"/>
          <p:cNvSpPr txBox="1"/>
          <p:nvPr>
            <p:ph idx="1" type="body"/>
          </p:nvPr>
        </p:nvSpPr>
        <p:spPr>
          <a:xfrm>
            <a:off x="914400" y="4400550"/>
            <a:ext cx="73152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
              <a:t>The trade is simple: you give up some upside in exchange for never having a negative year of index credit. Caps and participation rates are set by the insurer and can change over time — that's an important point to understand.</a:t>
            </a:r>
            <a:endParaRPr/>
          </a:p>
        </p:txBody>
      </p:sp>
      <p:sp>
        <p:nvSpPr>
          <p:cNvPr id="194" name="Google Shape;194;g3f945718e72_1_137:notes"/>
          <p:cNvSpPr txBox="1"/>
          <p:nvPr>
            <p:ph idx="12" type="sldNum"/>
          </p:nvPr>
        </p:nvSpPr>
        <p:spPr>
          <a:xfrm>
            <a:off x="5179484" y="8685213"/>
            <a:ext cx="39624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3" name="Shape 213"/>
        <p:cNvGrpSpPr/>
        <p:nvPr/>
      </p:nvGrpSpPr>
      <p:grpSpPr>
        <a:xfrm>
          <a:off x="0" y="0"/>
          <a:ext cx="0" cy="0"/>
          <a:chOff x="0" y="0"/>
          <a:chExt cx="0" cy="0"/>
        </a:xfrm>
      </p:grpSpPr>
      <p:sp>
        <p:nvSpPr>
          <p:cNvPr id="214" name="Google Shape;214;g3f945718e72_1_158:notes"/>
          <p:cNvSpPr/>
          <p:nvPr>
            <p:ph idx="2" type="sldImg"/>
          </p:nvPr>
        </p:nvSpPr>
        <p:spPr>
          <a:xfrm>
            <a:off x="914400" y="1143000"/>
            <a:ext cx="73152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15" name="Google Shape;215;g3f945718e72_1_158:notes"/>
          <p:cNvSpPr txBox="1"/>
          <p:nvPr>
            <p:ph idx="1" type="body"/>
          </p:nvPr>
        </p:nvSpPr>
        <p:spPr>
          <a:xfrm>
            <a:off x="914400" y="4400550"/>
            <a:ext cx="73152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
              <a:t>This is the slide most clients want to see twice. Five payments from you, ten years of premium into the policy. The bank loan accrues interest and must eventually be repaid — we cover repayment on the case study slides.</a:t>
            </a:r>
            <a:endParaRPr/>
          </a:p>
        </p:txBody>
      </p:sp>
      <p:sp>
        <p:nvSpPr>
          <p:cNvPr id="216" name="Google Shape;216;g3f945718e72_1_158:notes"/>
          <p:cNvSpPr txBox="1"/>
          <p:nvPr>
            <p:ph idx="12" type="sldNum"/>
          </p:nvPr>
        </p:nvSpPr>
        <p:spPr>
          <a:xfrm>
            <a:off x="5179484" y="8685213"/>
            <a:ext cx="39624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8" name="Shape 268"/>
        <p:cNvGrpSpPr/>
        <p:nvPr/>
      </p:nvGrpSpPr>
      <p:grpSpPr>
        <a:xfrm>
          <a:off x="0" y="0"/>
          <a:ext cx="0" cy="0"/>
          <a:chOff x="0" y="0"/>
          <a:chExt cx="0" cy="0"/>
        </a:xfrm>
      </p:grpSpPr>
      <p:sp>
        <p:nvSpPr>
          <p:cNvPr id="269" name="Google Shape;269;g3f945718e72_1_212:notes"/>
          <p:cNvSpPr/>
          <p:nvPr>
            <p:ph idx="2" type="sldImg"/>
          </p:nvPr>
        </p:nvSpPr>
        <p:spPr>
          <a:xfrm>
            <a:off x="914400" y="1143000"/>
            <a:ext cx="73152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70" name="Google Shape;270;g3f945718e72_1_212:notes"/>
          <p:cNvSpPr txBox="1"/>
          <p:nvPr>
            <p:ph idx="1" type="body"/>
          </p:nvPr>
        </p:nvSpPr>
        <p:spPr>
          <a:xfrm>
            <a:off x="914400" y="4400550"/>
            <a:ext cx="73152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
              <a:t>Lead with the age ladder rather than a single number — it answers the obvious question before the client asks it. Ages 0–39 reach $5.67 to $1, ages 40–49 around $4.00, ages 50 and above around $3.00. The reason is simple: a younger insured means lower cost of insurance and more years for the policy to work, so the bank can stretch further. These are ceilings under favorable underwriting, not what every case produces.</a:t>
            </a:r>
            <a:endParaRPr/>
          </a:p>
        </p:txBody>
      </p:sp>
      <p:sp>
        <p:nvSpPr>
          <p:cNvPr id="271" name="Google Shape;271;g3f945718e72_1_212:notes"/>
          <p:cNvSpPr txBox="1"/>
          <p:nvPr>
            <p:ph idx="12" type="sldNum"/>
          </p:nvPr>
        </p:nvSpPr>
        <p:spPr>
          <a:xfrm>
            <a:off x="5179484" y="8685213"/>
            <a:ext cx="39624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FAULT">
  <p:cSld name="DEFAULT">
    <p:bg>
      <p:bgPr>
        <a:solidFill>
          <a:schemeClr val="lt1"/>
        </a:solidFill>
      </p:bgPr>
    </p:bg>
    <p:spTree>
      <p:nvGrpSpPr>
        <p:cNvPr id="51" name="Shape 51"/>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3.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0" name="Shape 50"/>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59"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xml"/><Relationship Id="rId3" Type="http://schemas.openxmlformats.org/officeDocument/2006/relationships/image" Target="../media/image15.png"/><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0.xml"/><Relationship Id="rId3" Type="http://schemas.openxmlformats.org/officeDocument/2006/relationships/image" Target="../media/image14.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1.xml"/><Relationship Id="rId3" Type="http://schemas.openxmlformats.org/officeDocument/2006/relationships/image" Target="../media/image14.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2.xml"/><Relationship Id="rId3" Type="http://schemas.openxmlformats.org/officeDocument/2006/relationships/image" Target="../media/image14.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3.xml"/><Relationship Id="rId3" Type="http://schemas.openxmlformats.org/officeDocument/2006/relationships/image" Target="../media/image14.png"/><Relationship Id="rId4" Type="http://schemas.openxmlformats.org/officeDocument/2006/relationships/image" Target="../media/image15.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4.xml"/><Relationship Id="rId3" Type="http://schemas.openxmlformats.org/officeDocument/2006/relationships/image" Target="../media/image14.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xml"/><Relationship Id="rId3" Type="http://schemas.openxmlformats.org/officeDocument/2006/relationships/image" Target="../media/image14.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3.xml"/><Relationship Id="rId3" Type="http://schemas.openxmlformats.org/officeDocument/2006/relationships/image" Target="../media/image14.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4.xml"/><Relationship Id="rId3" Type="http://schemas.openxmlformats.org/officeDocument/2006/relationships/image" Target="../media/image14.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5.xml"/><Relationship Id="rId3" Type="http://schemas.openxmlformats.org/officeDocument/2006/relationships/image" Target="../media/image14.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6.xml"/><Relationship Id="rId3" Type="http://schemas.openxmlformats.org/officeDocument/2006/relationships/image" Target="../media/image14.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7.xml"/><Relationship Id="rId3" Type="http://schemas.openxmlformats.org/officeDocument/2006/relationships/image" Target="../media/image14.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8.xml"/><Relationship Id="rId3" Type="http://schemas.openxmlformats.org/officeDocument/2006/relationships/image" Target="../media/image14.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9.xml"/><Relationship Id="rId3" Type="http://schemas.openxmlformats.org/officeDocument/2006/relationships/image" Target="../media/image14.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51044"/>
        </a:solidFill>
      </p:bgPr>
    </p:bg>
    <p:spTree>
      <p:nvGrpSpPr>
        <p:cNvPr id="56" name="Shape 56"/>
        <p:cNvGrpSpPr/>
        <p:nvPr/>
      </p:nvGrpSpPr>
      <p:grpSpPr>
        <a:xfrm>
          <a:off x="0" y="0"/>
          <a:ext cx="0" cy="0"/>
          <a:chOff x="0" y="0"/>
          <a:chExt cx="0" cy="0"/>
        </a:xfrm>
      </p:grpSpPr>
      <p:pic>
        <p:nvPicPr>
          <p:cNvPr descr="assets/curve.png" id="57" name="Google Shape;57;p15"/>
          <p:cNvPicPr preferRelativeResize="0"/>
          <p:nvPr/>
        </p:nvPicPr>
        <p:blipFill rotWithShape="1">
          <a:blip r:embed="rId3">
            <a:alphaModFix amt="82000"/>
          </a:blip>
          <a:srcRect b="0" l="0" r="0" t="0"/>
          <a:stretch/>
        </p:blipFill>
        <p:spPr>
          <a:xfrm>
            <a:off x="4677675" y="405321"/>
            <a:ext cx="4937752" cy="5095756"/>
          </a:xfrm>
          <a:prstGeom prst="rect">
            <a:avLst/>
          </a:prstGeom>
          <a:noFill/>
          <a:ln>
            <a:noFill/>
          </a:ln>
        </p:spPr>
      </p:pic>
      <p:pic>
        <p:nvPicPr>
          <p:cNvPr descr="assets/logo_wordmark_light.png" id="58" name="Google Shape;58;p15"/>
          <p:cNvPicPr preferRelativeResize="0"/>
          <p:nvPr/>
        </p:nvPicPr>
        <p:blipFill rotWithShape="1">
          <a:blip r:embed="rId4">
            <a:alphaModFix/>
          </a:blip>
          <a:srcRect b="0" l="0" r="0" t="0"/>
          <a:stretch/>
        </p:blipFill>
        <p:spPr>
          <a:xfrm>
            <a:off x="502920" y="566928"/>
            <a:ext cx="1783080" cy="594360"/>
          </a:xfrm>
          <a:prstGeom prst="rect">
            <a:avLst/>
          </a:prstGeom>
          <a:noFill/>
          <a:ln>
            <a:noFill/>
          </a:ln>
        </p:spPr>
      </p:pic>
      <p:sp>
        <p:nvSpPr>
          <p:cNvPr id="59" name="Google Shape;59;p15"/>
          <p:cNvSpPr/>
          <p:nvPr/>
        </p:nvSpPr>
        <p:spPr>
          <a:xfrm>
            <a:off x="502920" y="2011680"/>
            <a:ext cx="4937700" cy="6585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FFFFFF"/>
              </a:buClr>
              <a:buSzPts val="4000"/>
              <a:buFont typeface="Poppins"/>
              <a:buNone/>
            </a:pPr>
            <a:r>
              <a:rPr b="1" i="0" lang="en" sz="4000" u="none" cap="none" strike="noStrike">
                <a:solidFill>
                  <a:srgbClr val="FFFFFF"/>
                </a:solidFill>
                <a:latin typeface="Poppins"/>
                <a:ea typeface="Poppins"/>
                <a:cs typeface="Poppins"/>
                <a:sym typeface="Poppins"/>
              </a:rPr>
              <a:t>The Stream Plan</a:t>
            </a:r>
            <a:endParaRPr b="0" i="0" sz="4000" u="none" cap="none" strike="noStrike">
              <a:solidFill>
                <a:schemeClr val="dk1"/>
              </a:solidFill>
              <a:latin typeface="Calibri"/>
              <a:ea typeface="Calibri"/>
              <a:cs typeface="Calibri"/>
              <a:sym typeface="Calibri"/>
            </a:endParaRPr>
          </a:p>
        </p:txBody>
      </p:sp>
      <p:sp>
        <p:nvSpPr>
          <p:cNvPr id="60" name="Google Shape;60;p15"/>
          <p:cNvSpPr/>
          <p:nvPr/>
        </p:nvSpPr>
        <p:spPr>
          <a:xfrm>
            <a:off x="502920" y="3273552"/>
            <a:ext cx="502800" cy="27300"/>
          </a:xfrm>
          <a:prstGeom prst="rect">
            <a:avLst/>
          </a:prstGeom>
          <a:solidFill>
            <a:srgbClr val="DF665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 name="Google Shape;61;p15"/>
          <p:cNvSpPr/>
          <p:nvPr/>
        </p:nvSpPr>
        <p:spPr>
          <a:xfrm>
            <a:off x="502920" y="2761488"/>
            <a:ext cx="4755000" cy="2742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C8B2EC"/>
              </a:buClr>
              <a:buSzPts val="1350"/>
              <a:buFont typeface="Poppins"/>
              <a:buNone/>
            </a:pPr>
            <a:r>
              <a:rPr b="1" i="0" lang="en" sz="1350" u="none" cap="none" strike="noStrike">
                <a:solidFill>
                  <a:srgbClr val="C8B2EC"/>
                </a:solidFill>
                <a:latin typeface="Poppins"/>
                <a:ea typeface="Poppins"/>
                <a:cs typeface="Poppins"/>
                <a:sym typeface="Poppins"/>
              </a:rPr>
              <a:t>An asset you can bank on</a:t>
            </a:r>
            <a:endParaRPr b="0" i="0" sz="1350" u="none" cap="none" strike="noStrike">
              <a:solidFill>
                <a:schemeClr val="dk1"/>
              </a:solidFill>
              <a:latin typeface="Calibri"/>
              <a:ea typeface="Calibri"/>
              <a:cs typeface="Calibri"/>
              <a:sym typeface="Calibri"/>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7F5FC"/>
        </a:solidFill>
      </p:bgPr>
    </p:bg>
    <p:spTree>
      <p:nvGrpSpPr>
        <p:cNvPr id="301" name="Shape 301"/>
        <p:cNvGrpSpPr/>
        <p:nvPr/>
      </p:nvGrpSpPr>
      <p:grpSpPr>
        <a:xfrm>
          <a:off x="0" y="0"/>
          <a:ext cx="0" cy="0"/>
          <a:chOff x="0" y="0"/>
          <a:chExt cx="0" cy="0"/>
        </a:xfrm>
      </p:grpSpPr>
      <p:pic>
        <p:nvPicPr>
          <p:cNvPr descr="assets/logo_mark_color.png" id="302" name="Google Shape;302;p24"/>
          <p:cNvPicPr preferRelativeResize="0"/>
          <p:nvPr/>
        </p:nvPicPr>
        <p:blipFill rotWithShape="1">
          <a:blip r:embed="rId3">
            <a:alphaModFix/>
          </a:blip>
          <a:srcRect b="0" l="0" r="0" t="0"/>
          <a:stretch/>
        </p:blipFill>
        <p:spPr>
          <a:xfrm>
            <a:off x="411480" y="4590288"/>
            <a:ext cx="205740" cy="237745"/>
          </a:xfrm>
          <a:prstGeom prst="rect">
            <a:avLst/>
          </a:prstGeom>
          <a:noFill/>
          <a:ln>
            <a:noFill/>
          </a:ln>
        </p:spPr>
      </p:pic>
      <p:sp>
        <p:nvSpPr>
          <p:cNvPr id="303" name="Google Shape;303;p24"/>
          <p:cNvSpPr/>
          <p:nvPr/>
        </p:nvSpPr>
        <p:spPr>
          <a:xfrm>
            <a:off x="7589520" y="4599432"/>
            <a:ext cx="1143000" cy="228600"/>
          </a:xfrm>
          <a:prstGeom prst="rect">
            <a:avLst/>
          </a:prstGeom>
          <a:noFill/>
          <a:ln>
            <a:noFill/>
          </a:ln>
        </p:spPr>
        <p:txBody>
          <a:bodyPr anchorCtr="0" anchor="ctr" bIns="0" lIns="0" spcFirstLastPara="1" rIns="0" wrap="square" tIns="0">
            <a:noAutofit/>
          </a:bodyPr>
          <a:lstStyle/>
          <a:p>
            <a:pPr indent="0" lvl="0" marL="0" marR="0" rtl="0" algn="r">
              <a:spcBef>
                <a:spcPts val="0"/>
              </a:spcBef>
              <a:spcAft>
                <a:spcPts val="0"/>
              </a:spcAft>
              <a:buClr>
                <a:srgbClr val="5B6280"/>
              </a:buClr>
              <a:buSzPts val="800"/>
              <a:buFont typeface="Poppins"/>
              <a:buNone/>
            </a:pPr>
            <a:r>
              <a:rPr b="0" i="0" lang="en" sz="800" u="none" cap="none" strike="noStrike">
                <a:solidFill>
                  <a:srgbClr val="5B6280"/>
                </a:solidFill>
                <a:latin typeface="Poppins"/>
                <a:ea typeface="Poppins"/>
                <a:cs typeface="Poppins"/>
                <a:sym typeface="Poppins"/>
              </a:rPr>
              <a:t>10 / 16</a:t>
            </a:r>
            <a:endParaRPr b="0" i="0" sz="800" u="none" cap="none" strike="noStrike">
              <a:solidFill>
                <a:schemeClr val="dk1"/>
              </a:solidFill>
              <a:latin typeface="Calibri"/>
              <a:ea typeface="Calibri"/>
              <a:cs typeface="Calibri"/>
              <a:sym typeface="Calibri"/>
            </a:endParaRPr>
          </a:p>
        </p:txBody>
      </p:sp>
      <p:sp>
        <p:nvSpPr>
          <p:cNvPr id="304" name="Google Shape;304;p24"/>
          <p:cNvSpPr/>
          <p:nvPr/>
        </p:nvSpPr>
        <p:spPr>
          <a:xfrm>
            <a:off x="502920" y="384048"/>
            <a:ext cx="8138100" cy="1830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903397"/>
              </a:buClr>
              <a:buSzPts val="900"/>
              <a:buFont typeface="Poppins"/>
              <a:buNone/>
            </a:pPr>
            <a:r>
              <a:rPr b="1" i="0" lang="en" sz="900" u="none" cap="none" strike="noStrike">
                <a:solidFill>
                  <a:srgbClr val="903397"/>
                </a:solidFill>
                <a:latin typeface="Poppins"/>
                <a:ea typeface="Poppins"/>
                <a:cs typeface="Poppins"/>
                <a:sym typeface="Poppins"/>
              </a:rPr>
              <a:t>ABOUT THE BANK LOAN</a:t>
            </a:r>
            <a:endParaRPr b="0" i="0" sz="900" u="none" cap="none" strike="noStrike">
              <a:solidFill>
                <a:schemeClr val="dk1"/>
              </a:solidFill>
              <a:latin typeface="Calibri"/>
              <a:ea typeface="Calibri"/>
              <a:cs typeface="Calibri"/>
              <a:sym typeface="Calibri"/>
            </a:endParaRPr>
          </a:p>
        </p:txBody>
      </p:sp>
      <p:sp>
        <p:nvSpPr>
          <p:cNvPr id="305" name="Google Shape;305;p24"/>
          <p:cNvSpPr/>
          <p:nvPr/>
        </p:nvSpPr>
        <p:spPr>
          <a:xfrm>
            <a:off x="502920" y="603504"/>
            <a:ext cx="8138100" cy="502800"/>
          </a:xfrm>
          <a:prstGeom prst="rect">
            <a:avLst/>
          </a:prstGeom>
          <a:noFill/>
          <a:ln>
            <a:noFill/>
          </a:ln>
        </p:spPr>
        <p:txBody>
          <a:bodyPr anchorCtr="0" anchor="ctr" bIns="0" lIns="0" spcFirstLastPara="1" rIns="0" wrap="square" tIns="0">
            <a:noAutofit/>
          </a:bodyPr>
          <a:lstStyle/>
          <a:p>
            <a:pPr indent="0" lvl="0" marL="0" marR="0" rtl="0" algn="l">
              <a:lnSpc>
                <a:spcPct val="111111"/>
              </a:lnSpc>
              <a:spcBef>
                <a:spcPts val="0"/>
              </a:spcBef>
              <a:spcAft>
                <a:spcPts val="0"/>
              </a:spcAft>
              <a:buClr>
                <a:srgbClr val="0B1440"/>
              </a:buClr>
              <a:buSzPts val="2700"/>
              <a:buFont typeface="Poppins"/>
              <a:buNone/>
            </a:pPr>
            <a:r>
              <a:rPr b="1" i="0" lang="en" sz="2700" u="none" cap="none" strike="noStrike">
                <a:solidFill>
                  <a:srgbClr val="0B1440"/>
                </a:solidFill>
                <a:latin typeface="Poppins"/>
                <a:ea typeface="Poppins"/>
                <a:cs typeface="Poppins"/>
                <a:sym typeface="Poppins"/>
              </a:rPr>
              <a:t>You are not the borrower</a:t>
            </a:r>
            <a:endParaRPr b="0" i="0" sz="2700" u="none" cap="none" strike="noStrike">
              <a:solidFill>
                <a:schemeClr val="dk1"/>
              </a:solidFill>
              <a:latin typeface="Calibri"/>
              <a:ea typeface="Calibri"/>
              <a:cs typeface="Calibri"/>
              <a:sym typeface="Calibri"/>
            </a:endParaRPr>
          </a:p>
        </p:txBody>
      </p:sp>
      <p:sp>
        <p:nvSpPr>
          <p:cNvPr id="306" name="Google Shape;306;p24"/>
          <p:cNvSpPr/>
          <p:nvPr/>
        </p:nvSpPr>
        <p:spPr>
          <a:xfrm>
            <a:off x="502920" y="1152144"/>
            <a:ext cx="8138100" cy="365700"/>
          </a:xfrm>
          <a:prstGeom prst="rect">
            <a:avLst/>
          </a:prstGeom>
          <a:noFill/>
          <a:ln>
            <a:noFill/>
          </a:ln>
        </p:spPr>
        <p:txBody>
          <a:bodyPr anchorCtr="0" anchor="ctr" bIns="0" lIns="0" spcFirstLastPara="1" rIns="0" wrap="square" tIns="0">
            <a:noAutofit/>
          </a:bodyPr>
          <a:lstStyle/>
          <a:p>
            <a:pPr indent="0" lvl="0" marL="0" marR="0" rtl="0" algn="l">
              <a:lnSpc>
                <a:spcPct val="145454"/>
              </a:lnSpc>
              <a:spcBef>
                <a:spcPts val="0"/>
              </a:spcBef>
              <a:spcAft>
                <a:spcPts val="0"/>
              </a:spcAft>
              <a:buClr>
                <a:srgbClr val="5B6280"/>
              </a:buClr>
              <a:buSzPts val="1100"/>
              <a:buFont typeface="Poppins"/>
              <a:buNone/>
            </a:pPr>
            <a:r>
              <a:rPr b="0" i="0" lang="en" sz="1100" u="none" cap="none" strike="noStrike">
                <a:solidFill>
                  <a:srgbClr val="5B6280"/>
                </a:solidFill>
                <a:latin typeface="Poppins"/>
                <a:ea typeface="Poppins"/>
                <a:cs typeface="Poppins"/>
                <a:sym typeface="Poppins"/>
              </a:rPr>
              <a:t>The financing is already in place. Here is exactly where you stand.</a:t>
            </a:r>
            <a:endParaRPr b="0" i="0" sz="1100" u="none" cap="none" strike="noStrike">
              <a:solidFill>
                <a:schemeClr val="dk1"/>
              </a:solidFill>
              <a:latin typeface="Calibri"/>
              <a:ea typeface="Calibri"/>
              <a:cs typeface="Calibri"/>
              <a:sym typeface="Calibri"/>
            </a:endParaRPr>
          </a:p>
        </p:txBody>
      </p:sp>
      <p:sp>
        <p:nvSpPr>
          <p:cNvPr id="307" name="Google Shape;307;p24"/>
          <p:cNvSpPr/>
          <p:nvPr/>
        </p:nvSpPr>
        <p:spPr>
          <a:xfrm>
            <a:off x="502920" y="1783080"/>
            <a:ext cx="4023300" cy="1079100"/>
          </a:xfrm>
          <a:prstGeom prst="roundRect">
            <a:avLst>
              <a:gd fmla="val 7627" name="adj"/>
            </a:avLst>
          </a:prstGeom>
          <a:solidFill>
            <a:srgbClr val="FFFFFF"/>
          </a:solidFill>
          <a:ln cap="flat" cmpd="sng" w="9525">
            <a:solidFill>
              <a:srgbClr val="E4E0F0"/>
            </a:solidFill>
            <a:prstDash val="solid"/>
            <a:round/>
            <a:headEnd len="sm" w="sm" type="none"/>
            <a:tailEnd len="sm" w="sm" type="none"/>
          </a:ln>
          <a:effectLst>
            <a:outerShdw blurRad="88900" rotWithShape="0" algn="bl" dir="5400000" dist="12700">
              <a:srgbClr val="6E6690">
                <a:alpha val="1608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8" name="Google Shape;308;p24"/>
          <p:cNvSpPr/>
          <p:nvPr/>
        </p:nvSpPr>
        <p:spPr>
          <a:xfrm>
            <a:off x="758952" y="2130552"/>
            <a:ext cx="91500" cy="91500"/>
          </a:xfrm>
          <a:prstGeom prst="ellipse">
            <a:avLst/>
          </a:prstGeom>
          <a:solidFill>
            <a:srgbClr val="C8B2E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9" name="Google Shape;309;p24"/>
          <p:cNvSpPr/>
          <p:nvPr/>
        </p:nvSpPr>
        <p:spPr>
          <a:xfrm>
            <a:off x="960120" y="2048256"/>
            <a:ext cx="3337500" cy="2196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0B1440"/>
              </a:buClr>
              <a:buSzPts val="1200"/>
              <a:buFont typeface="Poppins"/>
              <a:buNone/>
            </a:pPr>
            <a:r>
              <a:rPr b="1" i="0" lang="en" sz="1200" u="none" cap="none" strike="noStrike">
                <a:solidFill>
                  <a:srgbClr val="0B1440"/>
                </a:solidFill>
                <a:latin typeface="Poppins"/>
                <a:ea typeface="Poppins"/>
                <a:cs typeface="Poppins"/>
                <a:sym typeface="Poppins"/>
              </a:rPr>
              <a:t>Who borrows</a:t>
            </a:r>
            <a:endParaRPr b="0" i="0" sz="1200" u="none" cap="none" strike="noStrike">
              <a:solidFill>
                <a:schemeClr val="dk1"/>
              </a:solidFill>
              <a:latin typeface="Calibri"/>
              <a:ea typeface="Calibri"/>
              <a:cs typeface="Calibri"/>
              <a:sym typeface="Calibri"/>
            </a:endParaRPr>
          </a:p>
        </p:txBody>
      </p:sp>
      <p:sp>
        <p:nvSpPr>
          <p:cNvPr id="310" name="Google Shape;310;p24"/>
          <p:cNvSpPr/>
          <p:nvPr/>
        </p:nvSpPr>
        <p:spPr>
          <a:xfrm>
            <a:off x="960120" y="2267712"/>
            <a:ext cx="3310200" cy="457200"/>
          </a:xfrm>
          <a:prstGeom prst="rect">
            <a:avLst/>
          </a:prstGeom>
          <a:noFill/>
          <a:ln>
            <a:noFill/>
          </a:ln>
        </p:spPr>
        <p:txBody>
          <a:bodyPr anchorCtr="0" anchor="ctr" bIns="0" lIns="0" spcFirstLastPara="1" rIns="0" wrap="square" tIns="0">
            <a:noAutofit/>
          </a:bodyPr>
          <a:lstStyle/>
          <a:p>
            <a:pPr indent="0" lvl="0" marL="0" marR="0" rtl="0" algn="l">
              <a:lnSpc>
                <a:spcPct val="136842"/>
              </a:lnSpc>
              <a:spcBef>
                <a:spcPts val="0"/>
              </a:spcBef>
              <a:spcAft>
                <a:spcPts val="0"/>
              </a:spcAft>
              <a:buClr>
                <a:srgbClr val="5B6280"/>
              </a:buClr>
              <a:buSzPts val="950"/>
              <a:buFont typeface="Poppins"/>
              <a:buNone/>
            </a:pPr>
            <a:r>
              <a:rPr lang="en" sz="800">
                <a:solidFill>
                  <a:srgbClr val="5F6478"/>
                </a:solidFill>
                <a:latin typeface="Poppins"/>
                <a:ea typeface="Poppins"/>
                <a:cs typeface="Poppins"/>
                <a:sym typeface="Poppins"/>
              </a:rPr>
              <a:t>The banks are over </a:t>
            </a:r>
            <a:r>
              <a:rPr lang="en" sz="800">
                <a:solidFill>
                  <a:srgbClr val="5F6478"/>
                </a:solidFill>
                <a:highlight>
                  <a:srgbClr val="FFFFFF"/>
                </a:highlight>
                <a:latin typeface="Poppins"/>
                <a:ea typeface="Poppins"/>
                <a:cs typeface="Poppins"/>
                <a:sym typeface="Poppins"/>
              </a:rPr>
              <a:t>collateralized by the cash values in the policy. Even when stressed at extreme scenarios, Stream acts as the borrower and guarantor on the loan – never you.</a:t>
            </a:r>
            <a:endParaRPr i="0" sz="800" u="none" cap="none" strike="noStrike">
              <a:solidFill>
                <a:srgbClr val="5F6478"/>
              </a:solidFill>
              <a:latin typeface="Poppins"/>
              <a:ea typeface="Poppins"/>
              <a:cs typeface="Poppins"/>
              <a:sym typeface="Poppins"/>
            </a:endParaRPr>
          </a:p>
        </p:txBody>
      </p:sp>
      <p:sp>
        <p:nvSpPr>
          <p:cNvPr id="311" name="Google Shape;311;p24"/>
          <p:cNvSpPr/>
          <p:nvPr/>
        </p:nvSpPr>
        <p:spPr>
          <a:xfrm>
            <a:off x="4617720" y="1783080"/>
            <a:ext cx="4023300" cy="1079100"/>
          </a:xfrm>
          <a:prstGeom prst="roundRect">
            <a:avLst>
              <a:gd fmla="val 7627" name="adj"/>
            </a:avLst>
          </a:prstGeom>
          <a:solidFill>
            <a:srgbClr val="FFFFFF"/>
          </a:solidFill>
          <a:ln cap="flat" cmpd="sng" w="9525">
            <a:solidFill>
              <a:srgbClr val="E4E0F0"/>
            </a:solidFill>
            <a:prstDash val="solid"/>
            <a:round/>
            <a:headEnd len="sm" w="sm" type="none"/>
            <a:tailEnd len="sm" w="sm" type="none"/>
          </a:ln>
          <a:effectLst>
            <a:outerShdw blurRad="88900" rotWithShape="0" algn="bl" dir="5400000" dist="12700">
              <a:srgbClr val="6E6690">
                <a:alpha val="1608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2" name="Google Shape;312;p24"/>
          <p:cNvSpPr/>
          <p:nvPr/>
        </p:nvSpPr>
        <p:spPr>
          <a:xfrm>
            <a:off x="4873752" y="2130552"/>
            <a:ext cx="91500" cy="91500"/>
          </a:xfrm>
          <a:prstGeom prst="ellipse">
            <a:avLst/>
          </a:prstGeom>
          <a:solidFill>
            <a:srgbClr val="C8B2E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3" name="Google Shape;313;p24"/>
          <p:cNvSpPr/>
          <p:nvPr/>
        </p:nvSpPr>
        <p:spPr>
          <a:xfrm>
            <a:off x="5074920" y="2048256"/>
            <a:ext cx="3337500" cy="2196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0B1440"/>
              </a:buClr>
              <a:buSzPts val="1200"/>
              <a:buFont typeface="Poppins"/>
              <a:buNone/>
            </a:pPr>
            <a:r>
              <a:rPr b="1" i="0" lang="en" sz="1200" u="none" cap="none" strike="noStrike">
                <a:solidFill>
                  <a:srgbClr val="0B1440"/>
                </a:solidFill>
                <a:latin typeface="Poppins"/>
                <a:ea typeface="Poppins"/>
                <a:cs typeface="Poppins"/>
                <a:sym typeface="Poppins"/>
              </a:rPr>
              <a:t>What you sign</a:t>
            </a:r>
            <a:endParaRPr b="0" i="0" sz="1200" u="none" cap="none" strike="noStrike">
              <a:solidFill>
                <a:schemeClr val="dk1"/>
              </a:solidFill>
              <a:latin typeface="Calibri"/>
              <a:ea typeface="Calibri"/>
              <a:cs typeface="Calibri"/>
              <a:sym typeface="Calibri"/>
            </a:endParaRPr>
          </a:p>
        </p:txBody>
      </p:sp>
      <p:sp>
        <p:nvSpPr>
          <p:cNvPr id="314" name="Google Shape;314;p24"/>
          <p:cNvSpPr/>
          <p:nvPr/>
        </p:nvSpPr>
        <p:spPr>
          <a:xfrm>
            <a:off x="5074920" y="2267712"/>
            <a:ext cx="3310200" cy="457200"/>
          </a:xfrm>
          <a:prstGeom prst="rect">
            <a:avLst/>
          </a:prstGeom>
          <a:noFill/>
          <a:ln>
            <a:noFill/>
          </a:ln>
        </p:spPr>
        <p:txBody>
          <a:bodyPr anchorCtr="0" anchor="ctr" bIns="0" lIns="0" spcFirstLastPara="1" rIns="0" wrap="square" tIns="0">
            <a:noAutofit/>
          </a:bodyPr>
          <a:lstStyle/>
          <a:p>
            <a:pPr indent="0" lvl="0" marL="0" marR="0" rtl="0" algn="l">
              <a:lnSpc>
                <a:spcPct val="136842"/>
              </a:lnSpc>
              <a:spcBef>
                <a:spcPts val="0"/>
              </a:spcBef>
              <a:spcAft>
                <a:spcPts val="0"/>
              </a:spcAft>
              <a:buClr>
                <a:srgbClr val="5B6280"/>
              </a:buClr>
              <a:buSzPts val="950"/>
              <a:buFont typeface="Poppins"/>
              <a:buNone/>
            </a:pPr>
            <a:r>
              <a:rPr b="0" i="0" lang="en" sz="950" u="none" cap="none" strike="noStrike">
                <a:solidFill>
                  <a:srgbClr val="5B6280"/>
                </a:solidFill>
                <a:latin typeface="Poppins"/>
                <a:ea typeface="Poppins"/>
                <a:cs typeface="Poppins"/>
                <a:sym typeface="Poppins"/>
              </a:rPr>
              <a:t>No loan application, no personal guarantee, and no collateral to post.</a:t>
            </a:r>
            <a:endParaRPr b="0" i="0" sz="950" u="none" cap="none" strike="noStrike">
              <a:solidFill>
                <a:schemeClr val="dk1"/>
              </a:solidFill>
              <a:latin typeface="Calibri"/>
              <a:ea typeface="Calibri"/>
              <a:cs typeface="Calibri"/>
              <a:sym typeface="Calibri"/>
            </a:endParaRPr>
          </a:p>
        </p:txBody>
      </p:sp>
      <p:sp>
        <p:nvSpPr>
          <p:cNvPr id="315" name="Google Shape;315;p24"/>
          <p:cNvSpPr/>
          <p:nvPr/>
        </p:nvSpPr>
        <p:spPr>
          <a:xfrm>
            <a:off x="502920" y="2971800"/>
            <a:ext cx="4023300" cy="1079100"/>
          </a:xfrm>
          <a:prstGeom prst="roundRect">
            <a:avLst>
              <a:gd fmla="val 7627" name="adj"/>
            </a:avLst>
          </a:prstGeom>
          <a:solidFill>
            <a:srgbClr val="FFFFFF"/>
          </a:solidFill>
          <a:ln cap="flat" cmpd="sng" w="9525">
            <a:solidFill>
              <a:srgbClr val="E4E0F0"/>
            </a:solidFill>
            <a:prstDash val="solid"/>
            <a:round/>
            <a:headEnd len="sm" w="sm" type="none"/>
            <a:tailEnd len="sm" w="sm" type="none"/>
          </a:ln>
          <a:effectLst>
            <a:outerShdw blurRad="88900" rotWithShape="0" algn="bl" dir="5400000" dist="12700">
              <a:srgbClr val="6E6690">
                <a:alpha val="1608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6" name="Google Shape;316;p24"/>
          <p:cNvSpPr/>
          <p:nvPr/>
        </p:nvSpPr>
        <p:spPr>
          <a:xfrm>
            <a:off x="758952" y="3319272"/>
            <a:ext cx="91500" cy="91500"/>
          </a:xfrm>
          <a:prstGeom prst="ellipse">
            <a:avLst/>
          </a:prstGeom>
          <a:solidFill>
            <a:srgbClr val="C8B2E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7" name="Google Shape;317;p24"/>
          <p:cNvSpPr/>
          <p:nvPr/>
        </p:nvSpPr>
        <p:spPr>
          <a:xfrm>
            <a:off x="960120" y="3236976"/>
            <a:ext cx="3337500" cy="2196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0B1440"/>
              </a:buClr>
              <a:buSzPts val="1200"/>
              <a:buFont typeface="Poppins"/>
              <a:buNone/>
            </a:pPr>
            <a:r>
              <a:rPr b="1" i="0" lang="en" sz="1200" u="none" cap="none" strike="noStrike">
                <a:solidFill>
                  <a:srgbClr val="0B1440"/>
                </a:solidFill>
                <a:latin typeface="Poppins"/>
                <a:ea typeface="Poppins"/>
                <a:cs typeface="Poppins"/>
                <a:sym typeface="Poppins"/>
              </a:rPr>
              <a:t>Your credit</a:t>
            </a:r>
            <a:endParaRPr b="0" i="0" sz="1200" u="none" cap="none" strike="noStrike">
              <a:solidFill>
                <a:schemeClr val="dk1"/>
              </a:solidFill>
              <a:latin typeface="Calibri"/>
              <a:ea typeface="Calibri"/>
              <a:cs typeface="Calibri"/>
              <a:sym typeface="Calibri"/>
            </a:endParaRPr>
          </a:p>
        </p:txBody>
      </p:sp>
      <p:sp>
        <p:nvSpPr>
          <p:cNvPr id="318" name="Google Shape;318;p24"/>
          <p:cNvSpPr/>
          <p:nvPr/>
        </p:nvSpPr>
        <p:spPr>
          <a:xfrm>
            <a:off x="960120" y="3456432"/>
            <a:ext cx="3310200" cy="457200"/>
          </a:xfrm>
          <a:prstGeom prst="rect">
            <a:avLst/>
          </a:prstGeom>
          <a:noFill/>
          <a:ln>
            <a:noFill/>
          </a:ln>
        </p:spPr>
        <p:txBody>
          <a:bodyPr anchorCtr="0" anchor="ctr" bIns="0" lIns="0" spcFirstLastPara="1" rIns="0" wrap="square" tIns="0">
            <a:noAutofit/>
          </a:bodyPr>
          <a:lstStyle/>
          <a:p>
            <a:pPr indent="0" lvl="0" marL="0" marR="0" rtl="0" algn="l">
              <a:lnSpc>
                <a:spcPct val="136842"/>
              </a:lnSpc>
              <a:spcBef>
                <a:spcPts val="0"/>
              </a:spcBef>
              <a:spcAft>
                <a:spcPts val="0"/>
              </a:spcAft>
              <a:buClr>
                <a:srgbClr val="5B6280"/>
              </a:buClr>
              <a:buSzPts val="950"/>
              <a:buFont typeface="Poppins"/>
              <a:buNone/>
            </a:pPr>
            <a:r>
              <a:rPr b="0" i="0" lang="en" sz="950" u="none" cap="none" strike="noStrike">
                <a:solidFill>
                  <a:srgbClr val="5B6280"/>
                </a:solidFill>
                <a:latin typeface="Poppins"/>
                <a:ea typeface="Poppins"/>
                <a:cs typeface="Poppins"/>
                <a:sym typeface="Poppins"/>
              </a:rPr>
              <a:t>No credit pull, and nothing reported on your credit file.</a:t>
            </a:r>
            <a:endParaRPr b="0" i="0" sz="950" u="none" cap="none" strike="noStrike">
              <a:solidFill>
                <a:schemeClr val="dk1"/>
              </a:solidFill>
              <a:latin typeface="Calibri"/>
              <a:ea typeface="Calibri"/>
              <a:cs typeface="Calibri"/>
              <a:sym typeface="Calibri"/>
            </a:endParaRPr>
          </a:p>
        </p:txBody>
      </p:sp>
      <p:sp>
        <p:nvSpPr>
          <p:cNvPr id="319" name="Google Shape;319;p24"/>
          <p:cNvSpPr/>
          <p:nvPr/>
        </p:nvSpPr>
        <p:spPr>
          <a:xfrm>
            <a:off x="4617720" y="2971800"/>
            <a:ext cx="4023300" cy="1079100"/>
          </a:xfrm>
          <a:prstGeom prst="roundRect">
            <a:avLst>
              <a:gd fmla="val 7627" name="adj"/>
            </a:avLst>
          </a:prstGeom>
          <a:solidFill>
            <a:srgbClr val="FFFFFF"/>
          </a:solidFill>
          <a:ln cap="flat" cmpd="sng" w="9525">
            <a:solidFill>
              <a:srgbClr val="E4E0F0"/>
            </a:solidFill>
            <a:prstDash val="solid"/>
            <a:round/>
            <a:headEnd len="sm" w="sm" type="none"/>
            <a:tailEnd len="sm" w="sm" type="none"/>
          </a:ln>
          <a:effectLst>
            <a:outerShdw blurRad="88900" rotWithShape="0" algn="bl" dir="5400000" dist="12700">
              <a:srgbClr val="6E6690">
                <a:alpha val="1608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0" name="Google Shape;320;p24"/>
          <p:cNvSpPr/>
          <p:nvPr/>
        </p:nvSpPr>
        <p:spPr>
          <a:xfrm>
            <a:off x="4873752" y="3319272"/>
            <a:ext cx="91500" cy="91500"/>
          </a:xfrm>
          <a:prstGeom prst="ellipse">
            <a:avLst/>
          </a:prstGeom>
          <a:solidFill>
            <a:srgbClr val="C8B2E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1" name="Google Shape;321;p24"/>
          <p:cNvSpPr/>
          <p:nvPr/>
        </p:nvSpPr>
        <p:spPr>
          <a:xfrm>
            <a:off x="5074920" y="3236976"/>
            <a:ext cx="3337500" cy="2196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0B1440"/>
              </a:buClr>
              <a:buSzPts val="1200"/>
              <a:buFont typeface="Poppins"/>
              <a:buNone/>
            </a:pPr>
            <a:r>
              <a:rPr b="1" i="0" lang="en" sz="1200" u="none" cap="none" strike="noStrike">
                <a:solidFill>
                  <a:srgbClr val="0B1440"/>
                </a:solidFill>
                <a:latin typeface="Poppins"/>
                <a:ea typeface="Poppins"/>
                <a:cs typeface="Poppins"/>
                <a:sym typeface="Poppins"/>
              </a:rPr>
              <a:t>What you owe</a:t>
            </a:r>
            <a:endParaRPr b="0" i="0" sz="1200" u="none" cap="none" strike="noStrike">
              <a:solidFill>
                <a:schemeClr val="dk1"/>
              </a:solidFill>
              <a:latin typeface="Calibri"/>
              <a:ea typeface="Calibri"/>
              <a:cs typeface="Calibri"/>
              <a:sym typeface="Calibri"/>
            </a:endParaRPr>
          </a:p>
        </p:txBody>
      </p:sp>
      <p:sp>
        <p:nvSpPr>
          <p:cNvPr id="322" name="Google Shape;322;p24"/>
          <p:cNvSpPr/>
          <p:nvPr/>
        </p:nvSpPr>
        <p:spPr>
          <a:xfrm>
            <a:off x="5074920" y="3456432"/>
            <a:ext cx="3310200" cy="457200"/>
          </a:xfrm>
          <a:prstGeom prst="rect">
            <a:avLst/>
          </a:prstGeom>
          <a:noFill/>
          <a:ln>
            <a:noFill/>
          </a:ln>
        </p:spPr>
        <p:txBody>
          <a:bodyPr anchorCtr="0" anchor="ctr" bIns="0" lIns="0" spcFirstLastPara="1" rIns="0" wrap="square" tIns="0">
            <a:noAutofit/>
          </a:bodyPr>
          <a:lstStyle/>
          <a:p>
            <a:pPr indent="0" lvl="0" marL="0" marR="0" rtl="0" algn="l">
              <a:lnSpc>
                <a:spcPct val="136842"/>
              </a:lnSpc>
              <a:spcBef>
                <a:spcPts val="0"/>
              </a:spcBef>
              <a:spcAft>
                <a:spcPts val="0"/>
              </a:spcAft>
              <a:buClr>
                <a:srgbClr val="5B6280"/>
              </a:buClr>
              <a:buSzPts val="950"/>
              <a:buFont typeface="Poppins"/>
              <a:buNone/>
            </a:pPr>
            <a:r>
              <a:rPr b="0" i="0" lang="en" sz="950" u="none" cap="none" strike="noStrike">
                <a:solidFill>
                  <a:srgbClr val="5B6280"/>
                </a:solidFill>
                <a:latin typeface="Poppins"/>
                <a:ea typeface="Poppins"/>
                <a:cs typeface="Poppins"/>
                <a:sym typeface="Poppins"/>
              </a:rPr>
              <a:t>Your annual contribution for five years. No payment obligation after that.</a:t>
            </a:r>
            <a:endParaRPr b="0" i="0" sz="950" u="none" cap="none" strike="noStrike">
              <a:solidFill>
                <a:schemeClr val="dk1"/>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7F5FC"/>
        </a:solidFill>
      </p:bgPr>
    </p:bg>
    <p:spTree>
      <p:nvGrpSpPr>
        <p:cNvPr id="327" name="Shape 327"/>
        <p:cNvGrpSpPr/>
        <p:nvPr/>
      </p:nvGrpSpPr>
      <p:grpSpPr>
        <a:xfrm>
          <a:off x="0" y="0"/>
          <a:ext cx="0" cy="0"/>
          <a:chOff x="0" y="0"/>
          <a:chExt cx="0" cy="0"/>
        </a:xfrm>
      </p:grpSpPr>
      <p:pic>
        <p:nvPicPr>
          <p:cNvPr descr="assets/logo_mark_color.png" id="328" name="Google Shape;328;p25"/>
          <p:cNvPicPr preferRelativeResize="0"/>
          <p:nvPr/>
        </p:nvPicPr>
        <p:blipFill rotWithShape="1">
          <a:blip r:embed="rId3">
            <a:alphaModFix/>
          </a:blip>
          <a:srcRect b="0" l="0" r="0" t="0"/>
          <a:stretch/>
        </p:blipFill>
        <p:spPr>
          <a:xfrm>
            <a:off x="411480" y="4590288"/>
            <a:ext cx="205740" cy="237745"/>
          </a:xfrm>
          <a:prstGeom prst="rect">
            <a:avLst/>
          </a:prstGeom>
          <a:noFill/>
          <a:ln>
            <a:noFill/>
          </a:ln>
        </p:spPr>
      </p:pic>
      <p:sp>
        <p:nvSpPr>
          <p:cNvPr id="329" name="Google Shape;329;p25"/>
          <p:cNvSpPr/>
          <p:nvPr/>
        </p:nvSpPr>
        <p:spPr>
          <a:xfrm>
            <a:off x="7589520" y="4599432"/>
            <a:ext cx="1143000" cy="228600"/>
          </a:xfrm>
          <a:prstGeom prst="rect">
            <a:avLst/>
          </a:prstGeom>
          <a:noFill/>
          <a:ln>
            <a:noFill/>
          </a:ln>
        </p:spPr>
        <p:txBody>
          <a:bodyPr anchorCtr="0" anchor="ctr" bIns="0" lIns="0" spcFirstLastPara="1" rIns="0" wrap="square" tIns="0">
            <a:noAutofit/>
          </a:bodyPr>
          <a:lstStyle/>
          <a:p>
            <a:pPr indent="0" lvl="0" marL="0" marR="0" rtl="0" algn="r">
              <a:spcBef>
                <a:spcPts val="0"/>
              </a:spcBef>
              <a:spcAft>
                <a:spcPts val="0"/>
              </a:spcAft>
              <a:buClr>
                <a:srgbClr val="5B6280"/>
              </a:buClr>
              <a:buSzPts val="800"/>
              <a:buFont typeface="Poppins"/>
              <a:buNone/>
            </a:pPr>
            <a:r>
              <a:rPr b="0" i="0" lang="en" sz="800" u="none" cap="none" strike="noStrike">
                <a:solidFill>
                  <a:srgbClr val="5B6280"/>
                </a:solidFill>
                <a:latin typeface="Poppins"/>
                <a:ea typeface="Poppins"/>
                <a:cs typeface="Poppins"/>
                <a:sym typeface="Poppins"/>
              </a:rPr>
              <a:t>11 / 16</a:t>
            </a:r>
            <a:endParaRPr b="0" i="0" sz="800" u="none" cap="none" strike="noStrike">
              <a:solidFill>
                <a:schemeClr val="dk1"/>
              </a:solidFill>
              <a:latin typeface="Calibri"/>
              <a:ea typeface="Calibri"/>
              <a:cs typeface="Calibri"/>
              <a:sym typeface="Calibri"/>
            </a:endParaRPr>
          </a:p>
        </p:txBody>
      </p:sp>
      <p:sp>
        <p:nvSpPr>
          <p:cNvPr id="330" name="Google Shape;330;p25"/>
          <p:cNvSpPr/>
          <p:nvPr/>
        </p:nvSpPr>
        <p:spPr>
          <a:xfrm>
            <a:off x="502920" y="384048"/>
            <a:ext cx="8138100" cy="1830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903397"/>
              </a:buClr>
              <a:buSzPts val="900"/>
              <a:buFont typeface="Poppins"/>
              <a:buNone/>
            </a:pPr>
            <a:r>
              <a:rPr b="1" i="0" lang="en" sz="900" u="none" cap="none" strike="noStrike">
                <a:solidFill>
                  <a:srgbClr val="903397"/>
                </a:solidFill>
                <a:latin typeface="Poppins"/>
                <a:ea typeface="Poppins"/>
                <a:cs typeface="Poppins"/>
                <a:sym typeface="Poppins"/>
              </a:rPr>
              <a:t>THE STREAM FAMILY</a:t>
            </a:r>
            <a:endParaRPr b="0" i="0" sz="900" u="none" cap="none" strike="noStrike">
              <a:solidFill>
                <a:schemeClr val="dk1"/>
              </a:solidFill>
              <a:latin typeface="Calibri"/>
              <a:ea typeface="Calibri"/>
              <a:cs typeface="Calibri"/>
              <a:sym typeface="Calibri"/>
            </a:endParaRPr>
          </a:p>
        </p:txBody>
      </p:sp>
      <p:sp>
        <p:nvSpPr>
          <p:cNvPr id="331" name="Google Shape;331;p25"/>
          <p:cNvSpPr/>
          <p:nvPr/>
        </p:nvSpPr>
        <p:spPr>
          <a:xfrm>
            <a:off x="502920" y="603504"/>
            <a:ext cx="8138100" cy="502800"/>
          </a:xfrm>
          <a:prstGeom prst="rect">
            <a:avLst/>
          </a:prstGeom>
          <a:noFill/>
          <a:ln>
            <a:noFill/>
          </a:ln>
        </p:spPr>
        <p:txBody>
          <a:bodyPr anchorCtr="0" anchor="ctr" bIns="0" lIns="0" spcFirstLastPara="1" rIns="0" wrap="square" tIns="0">
            <a:noAutofit/>
          </a:bodyPr>
          <a:lstStyle/>
          <a:p>
            <a:pPr indent="0" lvl="0" marL="0" marR="0" rtl="0" algn="l">
              <a:lnSpc>
                <a:spcPct val="111111"/>
              </a:lnSpc>
              <a:spcBef>
                <a:spcPts val="0"/>
              </a:spcBef>
              <a:spcAft>
                <a:spcPts val="0"/>
              </a:spcAft>
              <a:buClr>
                <a:srgbClr val="0B1440"/>
              </a:buClr>
              <a:buSzPts val="2700"/>
              <a:buFont typeface="Poppins"/>
              <a:buNone/>
            </a:pPr>
            <a:r>
              <a:rPr b="1" i="0" lang="en" sz="2700" u="none" cap="none" strike="noStrike">
                <a:solidFill>
                  <a:srgbClr val="0B1440"/>
                </a:solidFill>
                <a:latin typeface="Poppins"/>
                <a:ea typeface="Poppins"/>
                <a:cs typeface="Poppins"/>
                <a:sym typeface="Poppins"/>
              </a:rPr>
              <a:t>Five ways people use Stream</a:t>
            </a:r>
            <a:endParaRPr b="0" i="0" sz="2700" u="none" cap="none" strike="noStrike">
              <a:solidFill>
                <a:schemeClr val="dk1"/>
              </a:solidFill>
              <a:latin typeface="Calibri"/>
              <a:ea typeface="Calibri"/>
              <a:cs typeface="Calibri"/>
              <a:sym typeface="Calibri"/>
            </a:endParaRPr>
          </a:p>
        </p:txBody>
      </p:sp>
      <p:sp>
        <p:nvSpPr>
          <p:cNvPr id="332" name="Google Shape;332;p25"/>
          <p:cNvSpPr/>
          <p:nvPr/>
        </p:nvSpPr>
        <p:spPr>
          <a:xfrm>
            <a:off x="502920" y="1152144"/>
            <a:ext cx="8138100" cy="365700"/>
          </a:xfrm>
          <a:prstGeom prst="rect">
            <a:avLst/>
          </a:prstGeom>
          <a:noFill/>
          <a:ln>
            <a:noFill/>
          </a:ln>
        </p:spPr>
        <p:txBody>
          <a:bodyPr anchorCtr="0" anchor="ctr" bIns="0" lIns="0" spcFirstLastPara="1" rIns="0" wrap="square" tIns="0">
            <a:noAutofit/>
          </a:bodyPr>
          <a:lstStyle/>
          <a:p>
            <a:pPr indent="0" lvl="0" marL="0" marR="0" rtl="0" algn="l">
              <a:lnSpc>
                <a:spcPct val="145454"/>
              </a:lnSpc>
              <a:spcBef>
                <a:spcPts val="0"/>
              </a:spcBef>
              <a:spcAft>
                <a:spcPts val="0"/>
              </a:spcAft>
              <a:buClr>
                <a:srgbClr val="5B6280"/>
              </a:buClr>
              <a:buSzPts val="1100"/>
              <a:buFont typeface="Poppins"/>
              <a:buNone/>
            </a:pPr>
            <a:r>
              <a:rPr b="0" i="0" lang="en" sz="1100" u="none" cap="none" strike="noStrike">
                <a:solidFill>
                  <a:srgbClr val="5B6280"/>
                </a:solidFill>
                <a:latin typeface="Poppins"/>
                <a:ea typeface="Poppins"/>
                <a:cs typeface="Poppins"/>
                <a:sym typeface="Poppins"/>
              </a:rPr>
              <a:t>One strategy, positioned around five different goals.</a:t>
            </a:r>
            <a:endParaRPr b="0" i="0" sz="1100" u="none" cap="none" strike="noStrike">
              <a:solidFill>
                <a:schemeClr val="dk1"/>
              </a:solidFill>
              <a:latin typeface="Calibri"/>
              <a:ea typeface="Calibri"/>
              <a:cs typeface="Calibri"/>
              <a:sym typeface="Calibri"/>
            </a:endParaRPr>
          </a:p>
        </p:txBody>
      </p:sp>
      <p:sp>
        <p:nvSpPr>
          <p:cNvPr id="333" name="Google Shape;333;p25"/>
          <p:cNvSpPr/>
          <p:nvPr/>
        </p:nvSpPr>
        <p:spPr>
          <a:xfrm>
            <a:off x="502920" y="1828800"/>
            <a:ext cx="1554600" cy="2331600"/>
          </a:xfrm>
          <a:prstGeom prst="roundRect">
            <a:avLst>
              <a:gd fmla="val 5294" name="adj"/>
            </a:avLst>
          </a:prstGeom>
          <a:solidFill>
            <a:srgbClr val="FFFFFF"/>
          </a:solidFill>
          <a:ln cap="flat" cmpd="sng" w="9525">
            <a:solidFill>
              <a:srgbClr val="E4E0F0"/>
            </a:solidFill>
            <a:prstDash val="solid"/>
            <a:round/>
            <a:headEnd len="sm" w="sm" type="none"/>
            <a:tailEnd len="sm" w="sm" type="none"/>
          </a:ln>
          <a:effectLst>
            <a:outerShdw blurRad="88900" rotWithShape="0" algn="bl" dir="5400000" dist="12700">
              <a:srgbClr val="6E6690">
                <a:alpha val="1608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4" name="Google Shape;334;p25"/>
          <p:cNvSpPr/>
          <p:nvPr/>
        </p:nvSpPr>
        <p:spPr>
          <a:xfrm>
            <a:off x="685800" y="2048256"/>
            <a:ext cx="274200" cy="27300"/>
          </a:xfrm>
          <a:prstGeom prst="rect">
            <a:avLst/>
          </a:prstGeom>
          <a:solidFill>
            <a:srgbClr val="C8B2E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5" name="Google Shape;335;p25"/>
          <p:cNvSpPr/>
          <p:nvPr/>
        </p:nvSpPr>
        <p:spPr>
          <a:xfrm>
            <a:off x="685800" y="2212848"/>
            <a:ext cx="1188600" cy="567000"/>
          </a:xfrm>
          <a:prstGeom prst="rect">
            <a:avLst/>
          </a:prstGeom>
          <a:noFill/>
          <a:ln>
            <a:noFill/>
          </a:ln>
        </p:spPr>
        <p:txBody>
          <a:bodyPr anchorCtr="0" anchor="ctr" bIns="0" lIns="0" spcFirstLastPara="1" rIns="0" wrap="square" tIns="0">
            <a:noAutofit/>
          </a:bodyPr>
          <a:lstStyle/>
          <a:p>
            <a:pPr indent="0" lvl="0" marL="0" marR="0" rtl="0" algn="l">
              <a:lnSpc>
                <a:spcPct val="130434"/>
              </a:lnSpc>
              <a:spcBef>
                <a:spcPts val="0"/>
              </a:spcBef>
              <a:spcAft>
                <a:spcPts val="0"/>
              </a:spcAft>
              <a:buClr>
                <a:srgbClr val="0B1440"/>
              </a:buClr>
              <a:buSzPts val="1150"/>
              <a:buFont typeface="Poppins"/>
              <a:buNone/>
            </a:pPr>
            <a:r>
              <a:rPr b="1" i="0" lang="en" sz="1150" u="none" cap="none" strike="noStrike">
                <a:solidFill>
                  <a:srgbClr val="0B1440"/>
                </a:solidFill>
                <a:latin typeface="Poppins"/>
                <a:ea typeface="Poppins"/>
                <a:cs typeface="Poppins"/>
                <a:sym typeface="Poppins"/>
              </a:rPr>
              <a:t>Personal</a:t>
            </a:r>
            <a:endParaRPr b="0" i="0" sz="1150" u="none" cap="none" strike="noStrike">
              <a:solidFill>
                <a:schemeClr val="dk1"/>
              </a:solidFill>
              <a:latin typeface="Calibri"/>
              <a:ea typeface="Calibri"/>
              <a:cs typeface="Calibri"/>
              <a:sym typeface="Calibri"/>
            </a:endParaRPr>
          </a:p>
          <a:p>
            <a:pPr indent="0" lvl="0" marL="0" marR="0" rtl="0" algn="l">
              <a:lnSpc>
                <a:spcPct val="130434"/>
              </a:lnSpc>
              <a:spcBef>
                <a:spcPts val="0"/>
              </a:spcBef>
              <a:spcAft>
                <a:spcPts val="0"/>
              </a:spcAft>
              <a:buClr>
                <a:srgbClr val="0B1440"/>
              </a:buClr>
              <a:buSzPts val="1150"/>
              <a:buFont typeface="Poppins"/>
              <a:buNone/>
            </a:pPr>
            <a:r>
              <a:rPr b="1" i="0" lang="en" sz="1150" u="none" cap="none" strike="noStrike">
                <a:solidFill>
                  <a:srgbClr val="0B1440"/>
                </a:solidFill>
                <a:latin typeface="Poppins"/>
                <a:ea typeface="Poppins"/>
                <a:cs typeface="Poppins"/>
                <a:sym typeface="Poppins"/>
              </a:rPr>
              <a:t>retirement</a:t>
            </a:r>
            <a:endParaRPr b="0" i="0" sz="1150" u="none" cap="none" strike="noStrike">
              <a:solidFill>
                <a:schemeClr val="dk1"/>
              </a:solidFill>
              <a:latin typeface="Calibri"/>
              <a:ea typeface="Calibri"/>
              <a:cs typeface="Calibri"/>
              <a:sym typeface="Calibri"/>
            </a:endParaRPr>
          </a:p>
        </p:txBody>
      </p:sp>
      <p:sp>
        <p:nvSpPr>
          <p:cNvPr id="336" name="Google Shape;336;p25"/>
          <p:cNvSpPr/>
          <p:nvPr/>
        </p:nvSpPr>
        <p:spPr>
          <a:xfrm>
            <a:off x="685800" y="2852928"/>
            <a:ext cx="1261800" cy="1188600"/>
          </a:xfrm>
          <a:prstGeom prst="rect">
            <a:avLst/>
          </a:prstGeom>
          <a:noFill/>
          <a:ln>
            <a:noFill/>
          </a:ln>
        </p:spPr>
        <p:txBody>
          <a:bodyPr anchorCtr="0" anchor="t" bIns="0" lIns="0" spcFirstLastPara="1" rIns="0" wrap="square" tIns="0">
            <a:noAutofit/>
          </a:bodyPr>
          <a:lstStyle/>
          <a:p>
            <a:pPr indent="-136525" lvl="0" marL="139700" marR="0" rtl="0" algn="l">
              <a:lnSpc>
                <a:spcPct val="129411"/>
              </a:lnSpc>
              <a:spcBef>
                <a:spcPts val="0"/>
              </a:spcBef>
              <a:spcAft>
                <a:spcPts val="0"/>
              </a:spcAft>
              <a:buClr>
                <a:srgbClr val="5B6280"/>
              </a:buClr>
              <a:buSzPts val="800"/>
              <a:buFont typeface="Poppins"/>
              <a:buChar char="•"/>
            </a:pPr>
            <a:r>
              <a:rPr lang="en" sz="800">
                <a:solidFill>
                  <a:srgbClr val="242424"/>
                </a:solidFill>
                <a:highlight>
                  <a:srgbClr val="FFFFFF"/>
                </a:highlight>
                <a:latin typeface="Poppins"/>
                <a:ea typeface="Poppins"/>
                <a:cs typeface="Poppins"/>
                <a:sym typeface="Poppins"/>
              </a:rPr>
              <a:t>Death benefit protection</a:t>
            </a:r>
            <a:endParaRPr sz="800">
              <a:solidFill>
                <a:srgbClr val="242424"/>
              </a:solidFill>
              <a:highlight>
                <a:srgbClr val="FFFFFF"/>
              </a:highlight>
              <a:latin typeface="Poppins"/>
              <a:ea typeface="Poppins"/>
              <a:cs typeface="Poppins"/>
              <a:sym typeface="Poppins"/>
            </a:endParaRPr>
          </a:p>
          <a:p>
            <a:pPr indent="0" lvl="0" marL="457200" marR="0" rtl="0" algn="l">
              <a:lnSpc>
                <a:spcPct val="129411"/>
              </a:lnSpc>
              <a:spcBef>
                <a:spcPts val="0"/>
              </a:spcBef>
              <a:spcAft>
                <a:spcPts val="0"/>
              </a:spcAft>
              <a:buNone/>
            </a:pPr>
            <a:r>
              <a:t/>
            </a:r>
            <a:endParaRPr sz="800">
              <a:solidFill>
                <a:srgbClr val="242424"/>
              </a:solidFill>
              <a:highlight>
                <a:srgbClr val="FFFFFF"/>
              </a:highlight>
              <a:latin typeface="Poppins"/>
              <a:ea typeface="Poppins"/>
              <a:cs typeface="Poppins"/>
              <a:sym typeface="Poppins"/>
            </a:endParaRPr>
          </a:p>
          <a:p>
            <a:pPr indent="-136525" lvl="0" marL="139700" marR="0" rtl="0" algn="l">
              <a:lnSpc>
                <a:spcPct val="129411"/>
              </a:lnSpc>
              <a:spcBef>
                <a:spcPts val="0"/>
              </a:spcBef>
              <a:spcAft>
                <a:spcPts val="0"/>
              </a:spcAft>
              <a:buClr>
                <a:srgbClr val="5B6280"/>
              </a:buClr>
              <a:buSzPts val="800"/>
              <a:buFont typeface="Poppins"/>
              <a:buChar char="•"/>
            </a:pPr>
            <a:r>
              <a:rPr lang="en" sz="800">
                <a:solidFill>
                  <a:srgbClr val="242424"/>
                </a:solidFill>
                <a:highlight>
                  <a:srgbClr val="FFFFFF"/>
                </a:highlight>
                <a:latin typeface="Poppins"/>
                <a:ea typeface="Poppins"/>
                <a:cs typeface="Poppins"/>
                <a:sym typeface="Poppins"/>
              </a:rPr>
              <a:t>Tax deferred growth</a:t>
            </a:r>
            <a:endParaRPr sz="800">
              <a:solidFill>
                <a:srgbClr val="242424"/>
              </a:solidFill>
              <a:highlight>
                <a:srgbClr val="FFFFFF"/>
              </a:highlight>
              <a:latin typeface="Poppins"/>
              <a:ea typeface="Poppins"/>
              <a:cs typeface="Poppins"/>
              <a:sym typeface="Poppins"/>
            </a:endParaRPr>
          </a:p>
          <a:p>
            <a:pPr indent="0" lvl="0" marL="457200" marR="0" rtl="0" algn="l">
              <a:lnSpc>
                <a:spcPct val="129411"/>
              </a:lnSpc>
              <a:spcBef>
                <a:spcPts val="0"/>
              </a:spcBef>
              <a:spcAft>
                <a:spcPts val="0"/>
              </a:spcAft>
              <a:buNone/>
            </a:pPr>
            <a:r>
              <a:t/>
            </a:r>
            <a:endParaRPr sz="800">
              <a:solidFill>
                <a:srgbClr val="242424"/>
              </a:solidFill>
              <a:highlight>
                <a:srgbClr val="FFFFFF"/>
              </a:highlight>
              <a:latin typeface="Poppins"/>
              <a:ea typeface="Poppins"/>
              <a:cs typeface="Poppins"/>
              <a:sym typeface="Poppins"/>
            </a:endParaRPr>
          </a:p>
          <a:p>
            <a:pPr indent="-136525" lvl="0" marL="139700" marR="0" rtl="0" algn="l">
              <a:lnSpc>
                <a:spcPct val="129411"/>
              </a:lnSpc>
              <a:spcBef>
                <a:spcPts val="0"/>
              </a:spcBef>
              <a:spcAft>
                <a:spcPts val="0"/>
              </a:spcAft>
              <a:buClr>
                <a:srgbClr val="5B6280"/>
              </a:buClr>
              <a:buSzPts val="800"/>
              <a:buFont typeface="Poppins"/>
              <a:buChar char="•"/>
            </a:pPr>
            <a:r>
              <a:rPr lang="en" sz="800">
                <a:solidFill>
                  <a:srgbClr val="242424"/>
                </a:solidFill>
                <a:highlight>
                  <a:srgbClr val="FFFFFF"/>
                </a:highlight>
                <a:latin typeface="Poppins"/>
                <a:ea typeface="Poppins"/>
                <a:cs typeface="Poppins"/>
                <a:sym typeface="Poppins"/>
              </a:rPr>
              <a:t>Potential tax-free income</a:t>
            </a:r>
            <a:endParaRPr i="0" sz="800" u="none" cap="none" strike="noStrike">
              <a:solidFill>
                <a:schemeClr val="dk1"/>
              </a:solidFill>
              <a:latin typeface="Poppins"/>
              <a:ea typeface="Poppins"/>
              <a:cs typeface="Poppins"/>
              <a:sym typeface="Poppins"/>
            </a:endParaRPr>
          </a:p>
        </p:txBody>
      </p:sp>
      <p:sp>
        <p:nvSpPr>
          <p:cNvPr id="337" name="Google Shape;337;p25"/>
          <p:cNvSpPr/>
          <p:nvPr/>
        </p:nvSpPr>
        <p:spPr>
          <a:xfrm>
            <a:off x="2148840" y="1828800"/>
            <a:ext cx="1554600" cy="2331600"/>
          </a:xfrm>
          <a:prstGeom prst="roundRect">
            <a:avLst>
              <a:gd fmla="val 5294" name="adj"/>
            </a:avLst>
          </a:prstGeom>
          <a:solidFill>
            <a:srgbClr val="FFFFFF"/>
          </a:solidFill>
          <a:ln cap="flat" cmpd="sng" w="9525">
            <a:solidFill>
              <a:srgbClr val="E4E0F0"/>
            </a:solidFill>
            <a:prstDash val="solid"/>
            <a:round/>
            <a:headEnd len="sm" w="sm" type="none"/>
            <a:tailEnd len="sm" w="sm" type="none"/>
          </a:ln>
          <a:effectLst>
            <a:outerShdw blurRad="88900" rotWithShape="0" algn="bl" dir="5400000" dist="12700">
              <a:srgbClr val="6E6690">
                <a:alpha val="1608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8" name="Google Shape;338;p25"/>
          <p:cNvSpPr/>
          <p:nvPr/>
        </p:nvSpPr>
        <p:spPr>
          <a:xfrm>
            <a:off x="2331720" y="2048256"/>
            <a:ext cx="274200" cy="27300"/>
          </a:xfrm>
          <a:prstGeom prst="rect">
            <a:avLst/>
          </a:prstGeom>
          <a:solidFill>
            <a:srgbClr val="90339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9" name="Google Shape;339;p25"/>
          <p:cNvSpPr/>
          <p:nvPr/>
        </p:nvSpPr>
        <p:spPr>
          <a:xfrm>
            <a:off x="2331720" y="2212848"/>
            <a:ext cx="1188600" cy="567000"/>
          </a:xfrm>
          <a:prstGeom prst="rect">
            <a:avLst/>
          </a:prstGeom>
          <a:noFill/>
          <a:ln>
            <a:noFill/>
          </a:ln>
        </p:spPr>
        <p:txBody>
          <a:bodyPr anchorCtr="0" anchor="ctr" bIns="0" lIns="0" spcFirstLastPara="1" rIns="0" wrap="square" tIns="0">
            <a:noAutofit/>
          </a:bodyPr>
          <a:lstStyle/>
          <a:p>
            <a:pPr indent="0" lvl="0" marL="0" marR="0" rtl="0" algn="l">
              <a:lnSpc>
                <a:spcPct val="130434"/>
              </a:lnSpc>
              <a:spcBef>
                <a:spcPts val="0"/>
              </a:spcBef>
              <a:spcAft>
                <a:spcPts val="0"/>
              </a:spcAft>
              <a:buClr>
                <a:srgbClr val="0B1440"/>
              </a:buClr>
              <a:buSzPts val="1150"/>
              <a:buFont typeface="Poppins"/>
              <a:buNone/>
            </a:pPr>
            <a:r>
              <a:rPr b="1" i="0" lang="en" sz="1150" u="none" cap="none" strike="noStrike">
                <a:solidFill>
                  <a:srgbClr val="0B1440"/>
                </a:solidFill>
                <a:latin typeface="Poppins"/>
                <a:ea typeface="Poppins"/>
                <a:cs typeface="Poppins"/>
                <a:sym typeface="Poppins"/>
              </a:rPr>
              <a:t>Business</a:t>
            </a:r>
            <a:endParaRPr b="0" i="0" sz="1150" u="none" cap="none" strike="noStrike">
              <a:solidFill>
                <a:schemeClr val="dk1"/>
              </a:solidFill>
              <a:latin typeface="Calibri"/>
              <a:ea typeface="Calibri"/>
              <a:cs typeface="Calibri"/>
              <a:sym typeface="Calibri"/>
            </a:endParaRPr>
          </a:p>
          <a:p>
            <a:pPr indent="0" lvl="0" marL="0" marR="0" rtl="0" algn="l">
              <a:lnSpc>
                <a:spcPct val="130434"/>
              </a:lnSpc>
              <a:spcBef>
                <a:spcPts val="0"/>
              </a:spcBef>
              <a:spcAft>
                <a:spcPts val="0"/>
              </a:spcAft>
              <a:buClr>
                <a:srgbClr val="0B1440"/>
              </a:buClr>
              <a:buSzPts val="1150"/>
              <a:buFont typeface="Poppins"/>
              <a:buNone/>
            </a:pPr>
            <a:r>
              <a:rPr b="1" i="0" lang="en" sz="1150" u="none" cap="none" strike="noStrike">
                <a:solidFill>
                  <a:srgbClr val="0B1440"/>
                </a:solidFill>
                <a:latin typeface="Poppins"/>
                <a:ea typeface="Poppins"/>
                <a:cs typeface="Poppins"/>
                <a:sym typeface="Poppins"/>
              </a:rPr>
              <a:t>owners</a:t>
            </a:r>
            <a:endParaRPr b="0" i="0" sz="1150" u="none" cap="none" strike="noStrike">
              <a:solidFill>
                <a:schemeClr val="dk1"/>
              </a:solidFill>
              <a:latin typeface="Calibri"/>
              <a:ea typeface="Calibri"/>
              <a:cs typeface="Calibri"/>
              <a:sym typeface="Calibri"/>
            </a:endParaRPr>
          </a:p>
        </p:txBody>
      </p:sp>
      <p:sp>
        <p:nvSpPr>
          <p:cNvPr id="340" name="Google Shape;340;p25"/>
          <p:cNvSpPr/>
          <p:nvPr/>
        </p:nvSpPr>
        <p:spPr>
          <a:xfrm>
            <a:off x="2331720" y="2852928"/>
            <a:ext cx="1261800" cy="1188600"/>
          </a:xfrm>
          <a:prstGeom prst="rect">
            <a:avLst/>
          </a:prstGeom>
          <a:noFill/>
          <a:ln>
            <a:noFill/>
          </a:ln>
        </p:spPr>
        <p:txBody>
          <a:bodyPr anchorCtr="0" anchor="t" bIns="0" lIns="0" spcFirstLastPara="1" rIns="0" wrap="square" tIns="0">
            <a:noAutofit/>
          </a:bodyPr>
          <a:lstStyle/>
          <a:p>
            <a:pPr indent="-136525" lvl="0" marL="139700" marR="0" rtl="0" algn="l">
              <a:lnSpc>
                <a:spcPct val="129411"/>
              </a:lnSpc>
              <a:spcBef>
                <a:spcPts val="1000"/>
              </a:spcBef>
              <a:spcAft>
                <a:spcPts val="0"/>
              </a:spcAft>
              <a:buClr>
                <a:srgbClr val="5B6280"/>
              </a:buClr>
              <a:buSzPts val="800"/>
              <a:buFont typeface="Poppins"/>
              <a:buChar char="•"/>
            </a:pPr>
            <a:r>
              <a:rPr lang="en" sz="800">
                <a:solidFill>
                  <a:srgbClr val="242424"/>
                </a:solidFill>
                <a:highlight>
                  <a:srgbClr val="FFFFFF"/>
                </a:highlight>
                <a:latin typeface="Poppins"/>
                <a:ea typeface="Poppins"/>
                <a:cs typeface="Poppins"/>
                <a:sym typeface="Poppins"/>
              </a:rPr>
              <a:t>Key-person coverage</a:t>
            </a:r>
            <a:endParaRPr sz="800">
              <a:solidFill>
                <a:srgbClr val="242424"/>
              </a:solidFill>
              <a:highlight>
                <a:srgbClr val="FFFFFF"/>
              </a:highlight>
              <a:latin typeface="Poppins"/>
              <a:ea typeface="Poppins"/>
              <a:cs typeface="Poppins"/>
              <a:sym typeface="Poppins"/>
            </a:endParaRPr>
          </a:p>
          <a:p>
            <a:pPr indent="-136525" lvl="0" marL="139700" marR="0" rtl="0" algn="l">
              <a:lnSpc>
                <a:spcPct val="129411"/>
              </a:lnSpc>
              <a:spcBef>
                <a:spcPts val="1000"/>
              </a:spcBef>
              <a:spcAft>
                <a:spcPts val="0"/>
              </a:spcAft>
              <a:buClr>
                <a:srgbClr val="5B6280"/>
              </a:buClr>
              <a:buSzPts val="800"/>
              <a:buFont typeface="Poppins"/>
              <a:buChar char="•"/>
            </a:pPr>
            <a:r>
              <a:rPr lang="en" sz="800">
                <a:solidFill>
                  <a:srgbClr val="242424"/>
                </a:solidFill>
                <a:highlight>
                  <a:srgbClr val="FFFFFF"/>
                </a:highlight>
                <a:latin typeface="Poppins"/>
                <a:ea typeface="Poppins"/>
                <a:cs typeface="Poppins"/>
                <a:sym typeface="Poppins"/>
              </a:rPr>
              <a:t>Deferred compensation </a:t>
            </a:r>
            <a:endParaRPr i="0" sz="800" u="none" cap="none" strike="noStrike">
              <a:solidFill>
                <a:schemeClr val="dk1"/>
              </a:solidFill>
              <a:latin typeface="Poppins"/>
              <a:ea typeface="Poppins"/>
              <a:cs typeface="Poppins"/>
              <a:sym typeface="Poppins"/>
            </a:endParaRPr>
          </a:p>
        </p:txBody>
      </p:sp>
      <p:sp>
        <p:nvSpPr>
          <p:cNvPr id="341" name="Google Shape;341;p25"/>
          <p:cNvSpPr/>
          <p:nvPr/>
        </p:nvSpPr>
        <p:spPr>
          <a:xfrm>
            <a:off x="3794760" y="1828800"/>
            <a:ext cx="1554600" cy="2331600"/>
          </a:xfrm>
          <a:prstGeom prst="roundRect">
            <a:avLst>
              <a:gd fmla="val 5294" name="adj"/>
            </a:avLst>
          </a:prstGeom>
          <a:solidFill>
            <a:srgbClr val="FFFFFF"/>
          </a:solidFill>
          <a:ln cap="flat" cmpd="sng" w="9525">
            <a:solidFill>
              <a:srgbClr val="E4E0F0"/>
            </a:solidFill>
            <a:prstDash val="solid"/>
            <a:round/>
            <a:headEnd len="sm" w="sm" type="none"/>
            <a:tailEnd len="sm" w="sm" type="none"/>
          </a:ln>
          <a:effectLst>
            <a:outerShdw blurRad="88900" rotWithShape="0" algn="bl" dir="5400000" dist="12700">
              <a:srgbClr val="6E6690">
                <a:alpha val="1608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2" name="Google Shape;342;p25"/>
          <p:cNvSpPr/>
          <p:nvPr/>
        </p:nvSpPr>
        <p:spPr>
          <a:xfrm>
            <a:off x="3977640" y="2048256"/>
            <a:ext cx="274200" cy="27300"/>
          </a:xfrm>
          <a:prstGeom prst="rect">
            <a:avLst/>
          </a:prstGeom>
          <a:solidFill>
            <a:srgbClr val="DF665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3" name="Google Shape;343;p25"/>
          <p:cNvSpPr/>
          <p:nvPr/>
        </p:nvSpPr>
        <p:spPr>
          <a:xfrm>
            <a:off x="3977640" y="2212848"/>
            <a:ext cx="1188600" cy="567000"/>
          </a:xfrm>
          <a:prstGeom prst="rect">
            <a:avLst/>
          </a:prstGeom>
          <a:noFill/>
          <a:ln>
            <a:noFill/>
          </a:ln>
        </p:spPr>
        <p:txBody>
          <a:bodyPr anchorCtr="0" anchor="ctr" bIns="0" lIns="0" spcFirstLastPara="1" rIns="0" wrap="square" tIns="0">
            <a:noAutofit/>
          </a:bodyPr>
          <a:lstStyle/>
          <a:p>
            <a:pPr indent="0" lvl="0" marL="0" marR="0" rtl="0" algn="l">
              <a:lnSpc>
                <a:spcPct val="130434"/>
              </a:lnSpc>
              <a:spcBef>
                <a:spcPts val="0"/>
              </a:spcBef>
              <a:spcAft>
                <a:spcPts val="0"/>
              </a:spcAft>
              <a:buClr>
                <a:srgbClr val="0B1440"/>
              </a:buClr>
              <a:buSzPts val="1150"/>
              <a:buFont typeface="Poppins"/>
              <a:buNone/>
            </a:pPr>
            <a:r>
              <a:rPr b="1" i="0" lang="en" sz="1150" u="none" cap="none" strike="noStrike">
                <a:solidFill>
                  <a:srgbClr val="0B1440"/>
                </a:solidFill>
                <a:latin typeface="Poppins"/>
                <a:ea typeface="Poppins"/>
                <a:cs typeface="Poppins"/>
                <a:sym typeface="Poppins"/>
              </a:rPr>
              <a:t>Legacy</a:t>
            </a:r>
            <a:endParaRPr b="0" i="0" sz="1150" u="none" cap="none" strike="noStrike">
              <a:solidFill>
                <a:schemeClr val="dk1"/>
              </a:solidFill>
              <a:latin typeface="Calibri"/>
              <a:ea typeface="Calibri"/>
              <a:cs typeface="Calibri"/>
              <a:sym typeface="Calibri"/>
            </a:endParaRPr>
          </a:p>
          <a:p>
            <a:pPr indent="0" lvl="0" marL="0" marR="0" rtl="0" algn="l">
              <a:lnSpc>
                <a:spcPct val="130434"/>
              </a:lnSpc>
              <a:spcBef>
                <a:spcPts val="0"/>
              </a:spcBef>
              <a:spcAft>
                <a:spcPts val="0"/>
              </a:spcAft>
              <a:buClr>
                <a:srgbClr val="0B1440"/>
              </a:buClr>
              <a:buSzPts val="1150"/>
              <a:buFont typeface="Poppins"/>
              <a:buNone/>
            </a:pPr>
            <a:r>
              <a:rPr b="1" i="0" lang="en" sz="1150" u="none" cap="none" strike="noStrike">
                <a:solidFill>
                  <a:srgbClr val="0B1440"/>
                </a:solidFill>
                <a:latin typeface="Poppins"/>
                <a:ea typeface="Poppins"/>
                <a:cs typeface="Poppins"/>
                <a:sym typeface="Poppins"/>
              </a:rPr>
              <a:t>planning</a:t>
            </a:r>
            <a:endParaRPr b="0" i="0" sz="1150" u="none" cap="none" strike="noStrike">
              <a:solidFill>
                <a:schemeClr val="dk1"/>
              </a:solidFill>
              <a:latin typeface="Calibri"/>
              <a:ea typeface="Calibri"/>
              <a:cs typeface="Calibri"/>
              <a:sym typeface="Calibri"/>
            </a:endParaRPr>
          </a:p>
        </p:txBody>
      </p:sp>
      <p:sp>
        <p:nvSpPr>
          <p:cNvPr id="344" name="Google Shape;344;p25"/>
          <p:cNvSpPr/>
          <p:nvPr/>
        </p:nvSpPr>
        <p:spPr>
          <a:xfrm>
            <a:off x="3977640" y="2852928"/>
            <a:ext cx="1261800" cy="1188600"/>
          </a:xfrm>
          <a:prstGeom prst="rect">
            <a:avLst/>
          </a:prstGeom>
          <a:noFill/>
          <a:ln>
            <a:noFill/>
          </a:ln>
        </p:spPr>
        <p:txBody>
          <a:bodyPr anchorCtr="0" anchor="t" bIns="0" lIns="0" spcFirstLastPara="1" rIns="0" wrap="square" tIns="0">
            <a:noAutofit/>
          </a:bodyPr>
          <a:lstStyle/>
          <a:p>
            <a:pPr indent="-136525" lvl="0" marL="139700" marR="0" rtl="0" algn="l">
              <a:lnSpc>
                <a:spcPct val="129411"/>
              </a:lnSpc>
              <a:spcBef>
                <a:spcPts val="1000"/>
              </a:spcBef>
              <a:spcAft>
                <a:spcPts val="0"/>
              </a:spcAft>
              <a:buClr>
                <a:srgbClr val="5B6280"/>
              </a:buClr>
              <a:buSzPts val="800"/>
              <a:buFont typeface="Poppins"/>
              <a:buChar char="•"/>
            </a:pPr>
            <a:r>
              <a:rPr lang="en" sz="800">
                <a:solidFill>
                  <a:srgbClr val="242424"/>
                </a:solidFill>
                <a:highlight>
                  <a:srgbClr val="FFFFFF"/>
                </a:highlight>
                <a:latin typeface="Poppins"/>
                <a:ea typeface="Poppins"/>
                <a:cs typeface="Poppins"/>
                <a:sym typeface="Poppins"/>
              </a:rPr>
              <a:t>Multi-generational wealth transfer</a:t>
            </a:r>
            <a:endParaRPr i="0" sz="800" u="none" cap="none" strike="noStrike">
              <a:solidFill>
                <a:schemeClr val="dk1"/>
              </a:solidFill>
              <a:latin typeface="Poppins"/>
              <a:ea typeface="Poppins"/>
              <a:cs typeface="Poppins"/>
              <a:sym typeface="Poppins"/>
            </a:endParaRPr>
          </a:p>
        </p:txBody>
      </p:sp>
      <p:sp>
        <p:nvSpPr>
          <p:cNvPr id="345" name="Google Shape;345;p25"/>
          <p:cNvSpPr/>
          <p:nvPr/>
        </p:nvSpPr>
        <p:spPr>
          <a:xfrm>
            <a:off x="5440680" y="1828800"/>
            <a:ext cx="1554600" cy="2331600"/>
          </a:xfrm>
          <a:prstGeom prst="roundRect">
            <a:avLst>
              <a:gd fmla="val 5294" name="adj"/>
            </a:avLst>
          </a:prstGeom>
          <a:solidFill>
            <a:srgbClr val="FFFFFF"/>
          </a:solidFill>
          <a:ln cap="flat" cmpd="sng" w="9525">
            <a:solidFill>
              <a:srgbClr val="E4E0F0"/>
            </a:solidFill>
            <a:prstDash val="solid"/>
            <a:round/>
            <a:headEnd len="sm" w="sm" type="none"/>
            <a:tailEnd len="sm" w="sm" type="none"/>
          </a:ln>
          <a:effectLst>
            <a:outerShdw blurRad="88900" rotWithShape="0" algn="bl" dir="5400000" dist="12700">
              <a:srgbClr val="6E6690">
                <a:alpha val="1608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6" name="Google Shape;346;p25"/>
          <p:cNvSpPr/>
          <p:nvPr/>
        </p:nvSpPr>
        <p:spPr>
          <a:xfrm>
            <a:off x="5623560" y="2048256"/>
            <a:ext cx="274200" cy="27300"/>
          </a:xfrm>
          <a:prstGeom prst="rect">
            <a:avLst/>
          </a:prstGeom>
          <a:solidFill>
            <a:srgbClr val="C8B2E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7" name="Google Shape;347;p25"/>
          <p:cNvSpPr/>
          <p:nvPr/>
        </p:nvSpPr>
        <p:spPr>
          <a:xfrm>
            <a:off x="5623560" y="2212848"/>
            <a:ext cx="1188600" cy="567000"/>
          </a:xfrm>
          <a:prstGeom prst="rect">
            <a:avLst/>
          </a:prstGeom>
          <a:noFill/>
          <a:ln>
            <a:noFill/>
          </a:ln>
        </p:spPr>
        <p:txBody>
          <a:bodyPr anchorCtr="0" anchor="ctr" bIns="0" lIns="0" spcFirstLastPara="1" rIns="0" wrap="square" tIns="0">
            <a:noAutofit/>
          </a:bodyPr>
          <a:lstStyle/>
          <a:p>
            <a:pPr indent="0" lvl="0" marL="0" marR="0" rtl="0" algn="l">
              <a:lnSpc>
                <a:spcPct val="130434"/>
              </a:lnSpc>
              <a:spcBef>
                <a:spcPts val="0"/>
              </a:spcBef>
              <a:spcAft>
                <a:spcPts val="0"/>
              </a:spcAft>
              <a:buClr>
                <a:srgbClr val="0B1440"/>
              </a:buClr>
              <a:buSzPts val="1150"/>
              <a:buFont typeface="Poppins"/>
              <a:buNone/>
            </a:pPr>
            <a:r>
              <a:rPr b="1" i="0" lang="en" sz="1150" u="none" cap="none" strike="noStrike">
                <a:solidFill>
                  <a:srgbClr val="0B1440"/>
                </a:solidFill>
                <a:latin typeface="Poppins"/>
                <a:ea typeface="Poppins"/>
                <a:cs typeface="Poppins"/>
                <a:sym typeface="Poppins"/>
              </a:rPr>
              <a:t>Medical</a:t>
            </a:r>
            <a:endParaRPr b="0" i="0" sz="1150" u="none" cap="none" strike="noStrike">
              <a:solidFill>
                <a:schemeClr val="dk1"/>
              </a:solidFill>
              <a:latin typeface="Calibri"/>
              <a:ea typeface="Calibri"/>
              <a:cs typeface="Calibri"/>
              <a:sym typeface="Calibri"/>
            </a:endParaRPr>
          </a:p>
          <a:p>
            <a:pPr indent="0" lvl="0" marL="0" marR="0" rtl="0" algn="l">
              <a:lnSpc>
                <a:spcPct val="130434"/>
              </a:lnSpc>
              <a:spcBef>
                <a:spcPts val="0"/>
              </a:spcBef>
              <a:spcAft>
                <a:spcPts val="0"/>
              </a:spcAft>
              <a:buClr>
                <a:srgbClr val="0B1440"/>
              </a:buClr>
              <a:buSzPts val="1150"/>
              <a:buFont typeface="Poppins"/>
              <a:buNone/>
            </a:pPr>
            <a:r>
              <a:rPr b="1" i="0" lang="en" sz="1150" u="none" cap="none" strike="noStrike">
                <a:solidFill>
                  <a:srgbClr val="0B1440"/>
                </a:solidFill>
                <a:latin typeface="Poppins"/>
                <a:ea typeface="Poppins"/>
                <a:cs typeface="Poppins"/>
                <a:sym typeface="Poppins"/>
              </a:rPr>
              <a:t>professionals</a:t>
            </a:r>
            <a:endParaRPr b="0" i="0" sz="1150" u="none" cap="none" strike="noStrike">
              <a:solidFill>
                <a:schemeClr val="dk1"/>
              </a:solidFill>
              <a:latin typeface="Calibri"/>
              <a:ea typeface="Calibri"/>
              <a:cs typeface="Calibri"/>
              <a:sym typeface="Calibri"/>
            </a:endParaRPr>
          </a:p>
        </p:txBody>
      </p:sp>
      <p:sp>
        <p:nvSpPr>
          <p:cNvPr id="348" name="Google Shape;348;p25"/>
          <p:cNvSpPr/>
          <p:nvPr/>
        </p:nvSpPr>
        <p:spPr>
          <a:xfrm>
            <a:off x="5623560" y="2852928"/>
            <a:ext cx="1261800" cy="1188600"/>
          </a:xfrm>
          <a:prstGeom prst="rect">
            <a:avLst/>
          </a:prstGeom>
          <a:noFill/>
          <a:ln>
            <a:noFill/>
          </a:ln>
        </p:spPr>
        <p:txBody>
          <a:bodyPr anchorCtr="0" anchor="t" bIns="0" lIns="0" spcFirstLastPara="1" rIns="0" wrap="square" tIns="0">
            <a:noAutofit/>
          </a:bodyPr>
          <a:lstStyle/>
          <a:p>
            <a:pPr indent="-136525" lvl="0" marL="139700" marR="0" rtl="0" algn="l">
              <a:lnSpc>
                <a:spcPct val="129411"/>
              </a:lnSpc>
              <a:spcBef>
                <a:spcPts val="1000"/>
              </a:spcBef>
              <a:spcAft>
                <a:spcPts val="0"/>
              </a:spcAft>
              <a:buClr>
                <a:srgbClr val="5B6280"/>
              </a:buClr>
              <a:buSzPts val="800"/>
              <a:buFont typeface="Poppins"/>
              <a:buChar char="•"/>
            </a:pPr>
            <a:r>
              <a:rPr lang="en" sz="800">
                <a:solidFill>
                  <a:srgbClr val="242424"/>
                </a:solidFill>
                <a:highlight>
                  <a:srgbClr val="FFFFFF"/>
                </a:highlight>
                <a:latin typeface="Poppins"/>
                <a:ea typeface="Poppins"/>
                <a:cs typeface="Poppins"/>
                <a:sym typeface="Poppins"/>
              </a:rPr>
              <a:t>Potential tax free retirement income. </a:t>
            </a:r>
            <a:endParaRPr sz="800">
              <a:solidFill>
                <a:srgbClr val="242424"/>
              </a:solidFill>
              <a:highlight>
                <a:srgbClr val="FFFFFF"/>
              </a:highlight>
              <a:latin typeface="Poppins"/>
              <a:ea typeface="Poppins"/>
              <a:cs typeface="Poppins"/>
              <a:sym typeface="Poppins"/>
            </a:endParaRPr>
          </a:p>
          <a:p>
            <a:pPr indent="-136525" lvl="0" marL="139700" marR="0" rtl="0" algn="l">
              <a:lnSpc>
                <a:spcPct val="129411"/>
              </a:lnSpc>
              <a:spcBef>
                <a:spcPts val="1000"/>
              </a:spcBef>
              <a:spcAft>
                <a:spcPts val="0"/>
              </a:spcAft>
              <a:buClr>
                <a:srgbClr val="5B6280"/>
              </a:buClr>
              <a:buSzPts val="800"/>
              <a:buFont typeface="Poppins"/>
              <a:buChar char="•"/>
            </a:pPr>
            <a:r>
              <a:rPr lang="en" sz="800">
                <a:solidFill>
                  <a:srgbClr val="242424"/>
                </a:solidFill>
                <a:highlight>
                  <a:srgbClr val="FFFFFF"/>
                </a:highlight>
                <a:latin typeface="Poppins"/>
                <a:ea typeface="Poppins"/>
                <a:cs typeface="Poppins"/>
                <a:sym typeface="Poppins"/>
              </a:rPr>
              <a:t>Leverage allows for catch up in contributing to a retirement plan. </a:t>
            </a:r>
            <a:endParaRPr i="0" sz="800" u="none" cap="none" strike="noStrike">
              <a:solidFill>
                <a:schemeClr val="dk1"/>
              </a:solidFill>
              <a:latin typeface="Poppins"/>
              <a:ea typeface="Poppins"/>
              <a:cs typeface="Poppins"/>
              <a:sym typeface="Poppins"/>
            </a:endParaRPr>
          </a:p>
        </p:txBody>
      </p:sp>
      <p:sp>
        <p:nvSpPr>
          <p:cNvPr id="349" name="Google Shape;349;p25"/>
          <p:cNvSpPr/>
          <p:nvPr/>
        </p:nvSpPr>
        <p:spPr>
          <a:xfrm>
            <a:off x="7086600" y="1828800"/>
            <a:ext cx="1554600" cy="2331600"/>
          </a:xfrm>
          <a:prstGeom prst="roundRect">
            <a:avLst>
              <a:gd fmla="val 5294" name="adj"/>
            </a:avLst>
          </a:prstGeom>
          <a:solidFill>
            <a:srgbClr val="FFFFFF"/>
          </a:solidFill>
          <a:ln cap="flat" cmpd="sng" w="9525">
            <a:solidFill>
              <a:srgbClr val="E4E0F0"/>
            </a:solidFill>
            <a:prstDash val="solid"/>
            <a:round/>
            <a:headEnd len="sm" w="sm" type="none"/>
            <a:tailEnd len="sm" w="sm" type="none"/>
          </a:ln>
          <a:effectLst>
            <a:outerShdw blurRad="88900" rotWithShape="0" algn="bl" dir="5400000" dist="12700">
              <a:srgbClr val="6E6690">
                <a:alpha val="1608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0" name="Google Shape;350;p25"/>
          <p:cNvSpPr/>
          <p:nvPr/>
        </p:nvSpPr>
        <p:spPr>
          <a:xfrm>
            <a:off x="7269480" y="2048256"/>
            <a:ext cx="274200" cy="27300"/>
          </a:xfrm>
          <a:prstGeom prst="rect">
            <a:avLst/>
          </a:prstGeom>
          <a:solidFill>
            <a:srgbClr val="90339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1" name="Google Shape;351;p25"/>
          <p:cNvSpPr/>
          <p:nvPr/>
        </p:nvSpPr>
        <p:spPr>
          <a:xfrm>
            <a:off x="7269480" y="2212848"/>
            <a:ext cx="1188600" cy="567000"/>
          </a:xfrm>
          <a:prstGeom prst="rect">
            <a:avLst/>
          </a:prstGeom>
          <a:noFill/>
          <a:ln>
            <a:noFill/>
          </a:ln>
        </p:spPr>
        <p:txBody>
          <a:bodyPr anchorCtr="0" anchor="ctr" bIns="0" lIns="0" spcFirstLastPara="1" rIns="0" wrap="square" tIns="0">
            <a:noAutofit/>
          </a:bodyPr>
          <a:lstStyle/>
          <a:p>
            <a:pPr indent="0" lvl="0" marL="0" marR="0" rtl="0" algn="l">
              <a:lnSpc>
                <a:spcPct val="130434"/>
              </a:lnSpc>
              <a:spcBef>
                <a:spcPts val="0"/>
              </a:spcBef>
              <a:spcAft>
                <a:spcPts val="0"/>
              </a:spcAft>
              <a:buClr>
                <a:srgbClr val="0B1440"/>
              </a:buClr>
              <a:buSzPts val="1150"/>
              <a:buFont typeface="Poppins"/>
              <a:buNone/>
            </a:pPr>
            <a:r>
              <a:rPr b="1" i="0" lang="en" sz="1150" u="none" cap="none" strike="noStrike">
                <a:solidFill>
                  <a:srgbClr val="0B1440"/>
                </a:solidFill>
                <a:latin typeface="Poppins"/>
                <a:ea typeface="Poppins"/>
                <a:cs typeface="Poppins"/>
                <a:sym typeface="Poppins"/>
              </a:rPr>
              <a:t>Professional</a:t>
            </a:r>
            <a:endParaRPr b="0" i="0" sz="1150" u="none" cap="none" strike="noStrike">
              <a:solidFill>
                <a:schemeClr val="dk1"/>
              </a:solidFill>
              <a:latin typeface="Calibri"/>
              <a:ea typeface="Calibri"/>
              <a:cs typeface="Calibri"/>
              <a:sym typeface="Calibri"/>
            </a:endParaRPr>
          </a:p>
          <a:p>
            <a:pPr indent="0" lvl="0" marL="0" marR="0" rtl="0" algn="l">
              <a:lnSpc>
                <a:spcPct val="130434"/>
              </a:lnSpc>
              <a:spcBef>
                <a:spcPts val="0"/>
              </a:spcBef>
              <a:spcAft>
                <a:spcPts val="0"/>
              </a:spcAft>
              <a:buClr>
                <a:srgbClr val="0B1440"/>
              </a:buClr>
              <a:buSzPts val="1150"/>
              <a:buFont typeface="Poppins"/>
              <a:buNone/>
            </a:pPr>
            <a:r>
              <a:rPr b="1" i="0" lang="en" sz="1150" u="none" cap="none" strike="noStrike">
                <a:solidFill>
                  <a:srgbClr val="0B1440"/>
                </a:solidFill>
                <a:latin typeface="Poppins"/>
                <a:ea typeface="Poppins"/>
                <a:cs typeface="Poppins"/>
                <a:sym typeface="Poppins"/>
              </a:rPr>
              <a:t>athletes</a:t>
            </a:r>
            <a:endParaRPr b="0" i="0" sz="1150" u="none" cap="none" strike="noStrike">
              <a:solidFill>
                <a:schemeClr val="dk1"/>
              </a:solidFill>
              <a:latin typeface="Calibri"/>
              <a:ea typeface="Calibri"/>
              <a:cs typeface="Calibri"/>
              <a:sym typeface="Calibri"/>
            </a:endParaRPr>
          </a:p>
        </p:txBody>
      </p:sp>
      <p:sp>
        <p:nvSpPr>
          <p:cNvPr id="352" name="Google Shape;352;p25"/>
          <p:cNvSpPr/>
          <p:nvPr/>
        </p:nvSpPr>
        <p:spPr>
          <a:xfrm>
            <a:off x="7269480" y="2852928"/>
            <a:ext cx="1261800" cy="1188600"/>
          </a:xfrm>
          <a:prstGeom prst="rect">
            <a:avLst/>
          </a:prstGeom>
          <a:noFill/>
          <a:ln>
            <a:noFill/>
          </a:ln>
        </p:spPr>
        <p:txBody>
          <a:bodyPr anchorCtr="0" anchor="t" bIns="0" lIns="0" spcFirstLastPara="1" rIns="0" wrap="square" tIns="0">
            <a:noAutofit/>
          </a:bodyPr>
          <a:lstStyle/>
          <a:p>
            <a:pPr indent="-136525" lvl="0" marL="139700" marR="0" rtl="0" algn="l">
              <a:lnSpc>
                <a:spcPct val="129411"/>
              </a:lnSpc>
              <a:spcBef>
                <a:spcPts val="1000"/>
              </a:spcBef>
              <a:spcAft>
                <a:spcPts val="0"/>
              </a:spcAft>
              <a:buClr>
                <a:srgbClr val="5B6280"/>
              </a:buClr>
              <a:buSzPts val="800"/>
              <a:buFont typeface="Poppins"/>
              <a:buChar char="•"/>
            </a:pPr>
            <a:r>
              <a:rPr lang="en" sz="800">
                <a:solidFill>
                  <a:srgbClr val="242424"/>
                </a:solidFill>
                <a:highlight>
                  <a:srgbClr val="FFFFFF"/>
                </a:highlight>
                <a:latin typeface="Poppins"/>
                <a:ea typeface="Poppins"/>
                <a:cs typeface="Poppins"/>
                <a:sym typeface="Poppins"/>
              </a:rPr>
              <a:t>Potential tax-free income</a:t>
            </a:r>
            <a:endParaRPr i="0" sz="800" u="none" cap="none" strike="noStrike">
              <a:solidFill>
                <a:schemeClr val="dk1"/>
              </a:solidFill>
              <a:latin typeface="Poppins"/>
              <a:ea typeface="Poppins"/>
              <a:cs typeface="Poppins"/>
              <a:sym typeface="Poppins"/>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7F5FC"/>
        </a:solidFill>
      </p:bgPr>
    </p:bg>
    <p:spTree>
      <p:nvGrpSpPr>
        <p:cNvPr id="356" name="Shape 356"/>
        <p:cNvGrpSpPr/>
        <p:nvPr/>
      </p:nvGrpSpPr>
      <p:grpSpPr>
        <a:xfrm>
          <a:off x="0" y="0"/>
          <a:ext cx="0" cy="0"/>
          <a:chOff x="0" y="0"/>
          <a:chExt cx="0" cy="0"/>
        </a:xfrm>
      </p:grpSpPr>
      <p:pic>
        <p:nvPicPr>
          <p:cNvPr descr="assets/logo_mark_color.png" id="357" name="Google Shape;357;p26"/>
          <p:cNvPicPr preferRelativeResize="0"/>
          <p:nvPr/>
        </p:nvPicPr>
        <p:blipFill rotWithShape="1">
          <a:blip r:embed="rId3">
            <a:alphaModFix/>
          </a:blip>
          <a:srcRect b="0" l="0" r="0" t="0"/>
          <a:stretch/>
        </p:blipFill>
        <p:spPr>
          <a:xfrm>
            <a:off x="411480" y="4590288"/>
            <a:ext cx="205740" cy="237745"/>
          </a:xfrm>
          <a:prstGeom prst="rect">
            <a:avLst/>
          </a:prstGeom>
          <a:noFill/>
          <a:ln>
            <a:noFill/>
          </a:ln>
        </p:spPr>
      </p:pic>
      <p:sp>
        <p:nvSpPr>
          <p:cNvPr id="358" name="Google Shape;358;p26"/>
          <p:cNvSpPr/>
          <p:nvPr/>
        </p:nvSpPr>
        <p:spPr>
          <a:xfrm>
            <a:off x="7589520" y="4599432"/>
            <a:ext cx="1143000" cy="228600"/>
          </a:xfrm>
          <a:prstGeom prst="rect">
            <a:avLst/>
          </a:prstGeom>
          <a:noFill/>
          <a:ln>
            <a:noFill/>
          </a:ln>
        </p:spPr>
        <p:txBody>
          <a:bodyPr anchorCtr="0" anchor="ctr" bIns="0" lIns="0" spcFirstLastPara="1" rIns="0" wrap="square" tIns="0">
            <a:noAutofit/>
          </a:bodyPr>
          <a:lstStyle/>
          <a:p>
            <a:pPr indent="0" lvl="0" marL="0" marR="0" rtl="0" algn="r">
              <a:lnSpc>
                <a:spcPct val="100000"/>
              </a:lnSpc>
              <a:spcBef>
                <a:spcPts val="0"/>
              </a:spcBef>
              <a:spcAft>
                <a:spcPts val="0"/>
              </a:spcAft>
              <a:buClr>
                <a:srgbClr val="5B6280"/>
              </a:buClr>
              <a:buSzPts val="800"/>
              <a:buFont typeface="Poppins"/>
              <a:buNone/>
            </a:pPr>
            <a:r>
              <a:rPr b="0" i="0" lang="en" sz="800" u="none" cap="none" strike="noStrike">
                <a:solidFill>
                  <a:srgbClr val="5B6280"/>
                </a:solidFill>
                <a:latin typeface="Poppins"/>
                <a:ea typeface="Poppins"/>
                <a:cs typeface="Poppins"/>
                <a:sym typeface="Poppins"/>
              </a:rPr>
              <a:t>12 / 16</a:t>
            </a:r>
            <a:endParaRPr b="0" i="0" sz="800" u="none" cap="none" strike="noStrike">
              <a:solidFill>
                <a:srgbClr val="000000"/>
              </a:solidFill>
              <a:latin typeface="Calibri"/>
              <a:ea typeface="Calibri"/>
              <a:cs typeface="Calibri"/>
              <a:sym typeface="Calibri"/>
            </a:endParaRPr>
          </a:p>
        </p:txBody>
      </p:sp>
      <p:sp>
        <p:nvSpPr>
          <p:cNvPr id="359" name="Google Shape;359;p26"/>
          <p:cNvSpPr/>
          <p:nvPr/>
        </p:nvSpPr>
        <p:spPr>
          <a:xfrm>
            <a:off x="502920" y="428806"/>
            <a:ext cx="8138100" cy="502800"/>
          </a:xfrm>
          <a:prstGeom prst="rect">
            <a:avLst/>
          </a:prstGeom>
          <a:noFill/>
          <a:ln>
            <a:noFill/>
          </a:ln>
        </p:spPr>
        <p:txBody>
          <a:bodyPr anchorCtr="0" anchor="ctr" bIns="0" lIns="0" spcFirstLastPara="1" rIns="0" wrap="square" tIns="0">
            <a:noAutofit/>
          </a:bodyPr>
          <a:lstStyle/>
          <a:p>
            <a:pPr indent="0" lvl="0" marL="0" marR="0" rtl="0" algn="l">
              <a:lnSpc>
                <a:spcPct val="111111"/>
              </a:lnSpc>
              <a:spcBef>
                <a:spcPts val="0"/>
              </a:spcBef>
              <a:spcAft>
                <a:spcPts val="0"/>
              </a:spcAft>
              <a:buClr>
                <a:srgbClr val="0B1440"/>
              </a:buClr>
              <a:buSzPts val="2700"/>
              <a:buFont typeface="Poppins"/>
              <a:buNone/>
            </a:pPr>
            <a:r>
              <a:rPr b="1" i="0" lang="en" sz="2700" u="none" cap="none" strike="noStrike">
                <a:solidFill>
                  <a:srgbClr val="0B1440"/>
                </a:solidFill>
                <a:latin typeface="Poppins"/>
                <a:ea typeface="Poppins"/>
                <a:cs typeface="Poppins"/>
                <a:sym typeface="Poppins"/>
              </a:rPr>
              <a:t>Same contribution. Very different outcome.</a:t>
            </a:r>
            <a:endParaRPr b="0" i="0" sz="2700" u="none" cap="none" strike="noStrike">
              <a:solidFill>
                <a:srgbClr val="000000"/>
              </a:solidFill>
              <a:latin typeface="Calibri"/>
              <a:ea typeface="Calibri"/>
              <a:cs typeface="Calibri"/>
              <a:sym typeface="Calibri"/>
            </a:endParaRPr>
          </a:p>
        </p:txBody>
      </p:sp>
      <p:sp>
        <p:nvSpPr>
          <p:cNvPr id="360" name="Google Shape;360;p26"/>
          <p:cNvSpPr/>
          <p:nvPr/>
        </p:nvSpPr>
        <p:spPr>
          <a:xfrm>
            <a:off x="502920" y="977446"/>
            <a:ext cx="8138100" cy="365700"/>
          </a:xfrm>
          <a:prstGeom prst="rect">
            <a:avLst/>
          </a:prstGeom>
          <a:noFill/>
          <a:ln>
            <a:noFill/>
          </a:ln>
        </p:spPr>
        <p:txBody>
          <a:bodyPr anchorCtr="0" anchor="ctr" bIns="0" lIns="0" spcFirstLastPara="1" rIns="0" wrap="square" tIns="0">
            <a:noAutofit/>
          </a:bodyPr>
          <a:lstStyle/>
          <a:p>
            <a:pPr indent="0" lvl="0" marL="0" marR="0" rtl="0" algn="l">
              <a:lnSpc>
                <a:spcPct val="145454"/>
              </a:lnSpc>
              <a:spcBef>
                <a:spcPts val="0"/>
              </a:spcBef>
              <a:spcAft>
                <a:spcPts val="0"/>
              </a:spcAft>
              <a:buClr>
                <a:srgbClr val="5B6280"/>
              </a:buClr>
              <a:buSzPts val="1100"/>
              <a:buFont typeface="Poppins"/>
              <a:buNone/>
            </a:pPr>
            <a:r>
              <a:rPr b="0" i="0" lang="en" sz="1100" u="none" cap="none" strike="noStrike">
                <a:solidFill>
                  <a:srgbClr val="5B6280"/>
                </a:solidFill>
                <a:latin typeface="Poppins"/>
                <a:ea typeface="Poppins"/>
                <a:cs typeface="Poppins"/>
                <a:sym typeface="Poppins"/>
              </a:rPr>
              <a:t>Male, age 40, preferred health  •  5 years of funding  •  $25,000 per year  •  6.81% net assumed return</a:t>
            </a:r>
            <a:endParaRPr b="0" i="0" sz="1100" u="none" cap="none" strike="noStrike">
              <a:solidFill>
                <a:srgbClr val="000000"/>
              </a:solidFill>
              <a:latin typeface="Calibri"/>
              <a:ea typeface="Calibri"/>
              <a:cs typeface="Calibri"/>
              <a:sym typeface="Calibri"/>
            </a:endParaRPr>
          </a:p>
        </p:txBody>
      </p:sp>
      <p:sp>
        <p:nvSpPr>
          <p:cNvPr id="361" name="Google Shape;361;p26"/>
          <p:cNvSpPr/>
          <p:nvPr/>
        </p:nvSpPr>
        <p:spPr>
          <a:xfrm>
            <a:off x="457200" y="1434646"/>
            <a:ext cx="8229600" cy="2651700"/>
          </a:xfrm>
          <a:prstGeom prst="roundRect">
            <a:avLst>
              <a:gd fmla="val 3103" name="adj"/>
            </a:avLst>
          </a:prstGeom>
          <a:solidFill>
            <a:srgbClr val="FFFFFF"/>
          </a:solidFill>
          <a:ln cap="flat" cmpd="sng" w="9525">
            <a:solidFill>
              <a:srgbClr val="E4E0F0"/>
            </a:solidFill>
            <a:prstDash val="solid"/>
            <a:round/>
            <a:headEnd len="sm" w="sm" type="none"/>
            <a:tailEnd len="sm" w="sm" type="none"/>
          </a:ln>
          <a:effectLst>
            <a:outerShdw blurRad="88900" rotWithShape="0" algn="bl" dir="5400000" dist="12700">
              <a:srgbClr val="6E6690">
                <a:alpha val="16080"/>
              </a:srgbClr>
            </a:outerShdw>
          </a:effectLst>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62" name="Google Shape;362;p26"/>
          <p:cNvSpPr/>
          <p:nvPr/>
        </p:nvSpPr>
        <p:spPr>
          <a:xfrm>
            <a:off x="5257800" y="1434646"/>
            <a:ext cx="3429000" cy="2651700"/>
          </a:xfrm>
          <a:prstGeom prst="roundRect">
            <a:avLst>
              <a:gd fmla="val 3103" name="adj"/>
            </a:avLst>
          </a:prstGeom>
          <a:solidFill>
            <a:srgbClr val="FDF0E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63" name="Google Shape;363;p26"/>
          <p:cNvSpPr/>
          <p:nvPr/>
        </p:nvSpPr>
        <p:spPr>
          <a:xfrm>
            <a:off x="5257800" y="1434646"/>
            <a:ext cx="320100" cy="2651700"/>
          </a:xfrm>
          <a:prstGeom prst="rect">
            <a:avLst/>
          </a:prstGeom>
          <a:solidFill>
            <a:srgbClr val="FDF0E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64" name="Google Shape;364;p26"/>
          <p:cNvSpPr/>
          <p:nvPr/>
        </p:nvSpPr>
        <p:spPr>
          <a:xfrm>
            <a:off x="3246120" y="1562662"/>
            <a:ext cx="1828800" cy="183000"/>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5F6478"/>
              </a:buClr>
              <a:buSzPts val="750"/>
              <a:buFont typeface="Poppins"/>
              <a:buNone/>
            </a:pPr>
            <a:r>
              <a:rPr b="1" i="0" lang="en" sz="750" u="none" cap="none" strike="noStrike">
                <a:solidFill>
                  <a:srgbClr val="5F6478"/>
                </a:solidFill>
                <a:latin typeface="Poppins"/>
                <a:ea typeface="Poppins"/>
                <a:cs typeface="Poppins"/>
                <a:sym typeface="Poppins"/>
              </a:rPr>
              <a:t>NON-FINANCED</a:t>
            </a:r>
            <a:endParaRPr b="0" i="0" sz="750" u="none" cap="none" strike="noStrike">
              <a:solidFill>
                <a:srgbClr val="000000"/>
              </a:solidFill>
              <a:latin typeface="Calibri"/>
              <a:ea typeface="Calibri"/>
              <a:cs typeface="Calibri"/>
              <a:sym typeface="Calibri"/>
            </a:endParaRPr>
          </a:p>
        </p:txBody>
      </p:sp>
      <p:sp>
        <p:nvSpPr>
          <p:cNvPr id="365" name="Google Shape;365;p26"/>
          <p:cNvSpPr/>
          <p:nvPr/>
        </p:nvSpPr>
        <p:spPr>
          <a:xfrm>
            <a:off x="5532120" y="1562662"/>
            <a:ext cx="2926200" cy="183000"/>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B44434"/>
              </a:buClr>
              <a:buSzPts val="750"/>
              <a:buFont typeface="Poppins"/>
              <a:buNone/>
            </a:pPr>
            <a:r>
              <a:rPr b="1" i="0" lang="en" sz="750" u="none" cap="none" strike="noStrike">
                <a:solidFill>
                  <a:srgbClr val="B44434"/>
                </a:solidFill>
                <a:latin typeface="Poppins"/>
                <a:ea typeface="Poppins"/>
                <a:cs typeface="Poppins"/>
                <a:sym typeface="Poppins"/>
              </a:rPr>
              <a:t>STREAM (FINANCED)</a:t>
            </a:r>
            <a:endParaRPr b="0" i="0" sz="750" u="none" cap="none" strike="noStrike">
              <a:solidFill>
                <a:srgbClr val="000000"/>
              </a:solidFill>
              <a:latin typeface="Calibri"/>
              <a:ea typeface="Calibri"/>
              <a:cs typeface="Calibri"/>
              <a:sym typeface="Calibri"/>
            </a:endParaRPr>
          </a:p>
        </p:txBody>
      </p:sp>
      <p:cxnSp>
        <p:nvCxnSpPr>
          <p:cNvPr id="366" name="Google Shape;366;p26"/>
          <p:cNvCxnSpPr/>
          <p:nvPr/>
        </p:nvCxnSpPr>
        <p:spPr>
          <a:xfrm>
            <a:off x="713232" y="2202742"/>
            <a:ext cx="7717500" cy="0"/>
          </a:xfrm>
          <a:prstGeom prst="straightConnector1">
            <a:avLst/>
          </a:prstGeom>
          <a:noFill/>
          <a:ln cap="flat" cmpd="sng" w="9525">
            <a:solidFill>
              <a:srgbClr val="E6E6EF"/>
            </a:solidFill>
            <a:prstDash val="solid"/>
            <a:round/>
            <a:headEnd len="sm" w="sm" type="none"/>
            <a:tailEnd len="sm" w="sm" type="none"/>
          </a:ln>
        </p:spPr>
      </p:cxnSp>
      <p:cxnSp>
        <p:nvCxnSpPr>
          <p:cNvPr id="367" name="Google Shape;367;p26"/>
          <p:cNvCxnSpPr/>
          <p:nvPr/>
        </p:nvCxnSpPr>
        <p:spPr>
          <a:xfrm>
            <a:off x="713232" y="3190294"/>
            <a:ext cx="7717500" cy="0"/>
          </a:xfrm>
          <a:prstGeom prst="straightConnector1">
            <a:avLst/>
          </a:prstGeom>
          <a:noFill/>
          <a:ln cap="flat" cmpd="sng" w="9525">
            <a:solidFill>
              <a:srgbClr val="E6E6EF"/>
            </a:solidFill>
            <a:prstDash val="solid"/>
            <a:round/>
            <a:headEnd len="sm" w="sm" type="none"/>
            <a:tailEnd len="sm" w="sm" type="none"/>
          </a:ln>
        </p:spPr>
      </p:cxnSp>
      <p:cxnSp>
        <p:nvCxnSpPr>
          <p:cNvPr id="368" name="Google Shape;368;p26"/>
          <p:cNvCxnSpPr/>
          <p:nvPr/>
        </p:nvCxnSpPr>
        <p:spPr>
          <a:xfrm>
            <a:off x="713232" y="3610918"/>
            <a:ext cx="7717500" cy="0"/>
          </a:xfrm>
          <a:prstGeom prst="straightConnector1">
            <a:avLst/>
          </a:prstGeom>
          <a:noFill/>
          <a:ln cap="flat" cmpd="sng" w="9525">
            <a:solidFill>
              <a:srgbClr val="E6E6EF"/>
            </a:solidFill>
            <a:prstDash val="solid"/>
            <a:round/>
            <a:headEnd len="sm" w="sm" type="none"/>
            <a:tailEnd len="sm" w="sm" type="none"/>
          </a:ln>
        </p:spPr>
      </p:cxnSp>
      <p:sp>
        <p:nvSpPr>
          <p:cNvPr id="369" name="Google Shape;369;p26"/>
          <p:cNvSpPr/>
          <p:nvPr/>
        </p:nvSpPr>
        <p:spPr>
          <a:xfrm>
            <a:off x="713232" y="1864414"/>
            <a:ext cx="2377500" cy="255900"/>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B1440"/>
              </a:buClr>
              <a:buSzPts val="1050"/>
              <a:buFont typeface="Poppins"/>
              <a:buNone/>
            </a:pPr>
            <a:r>
              <a:rPr b="0" i="0" lang="en" sz="1050" u="none" cap="none" strike="noStrike">
                <a:solidFill>
                  <a:srgbClr val="0B1440"/>
                </a:solidFill>
                <a:latin typeface="Poppins"/>
                <a:ea typeface="Poppins"/>
                <a:cs typeface="Poppins"/>
                <a:sym typeface="Poppins"/>
              </a:rPr>
              <a:t>Your contribution</a:t>
            </a:r>
            <a:endParaRPr b="0" i="0" sz="1050" u="none" cap="none" strike="noStrike">
              <a:solidFill>
                <a:srgbClr val="000000"/>
              </a:solidFill>
              <a:latin typeface="Calibri"/>
              <a:ea typeface="Calibri"/>
              <a:cs typeface="Calibri"/>
              <a:sym typeface="Calibri"/>
            </a:endParaRPr>
          </a:p>
        </p:txBody>
      </p:sp>
      <p:sp>
        <p:nvSpPr>
          <p:cNvPr id="370" name="Google Shape;370;p26"/>
          <p:cNvSpPr/>
          <p:nvPr/>
        </p:nvSpPr>
        <p:spPr>
          <a:xfrm>
            <a:off x="3246120" y="1864414"/>
            <a:ext cx="2194500" cy="292500"/>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B1440"/>
              </a:buClr>
              <a:buSzPts val="1250"/>
              <a:buFont typeface="Poppins"/>
              <a:buNone/>
            </a:pPr>
            <a:r>
              <a:rPr b="1" i="0" lang="en" sz="1250" u="none" cap="none" strike="noStrike">
                <a:solidFill>
                  <a:srgbClr val="0B1440"/>
                </a:solidFill>
                <a:latin typeface="Poppins"/>
                <a:ea typeface="Poppins"/>
                <a:cs typeface="Poppins"/>
                <a:sym typeface="Poppins"/>
              </a:rPr>
              <a:t>$125K</a:t>
            </a:r>
            <a:r>
              <a:rPr b="0" i="0" lang="en" sz="850" u="none" cap="none" strike="noStrike">
                <a:solidFill>
                  <a:srgbClr val="5F6478"/>
                </a:solidFill>
                <a:latin typeface="Poppins"/>
                <a:ea typeface="Poppins"/>
                <a:cs typeface="Poppins"/>
                <a:sym typeface="Poppins"/>
              </a:rPr>
              <a:t> over 5 years</a:t>
            </a:r>
            <a:endParaRPr b="0" i="0" sz="1250" u="none" cap="none" strike="noStrike">
              <a:solidFill>
                <a:srgbClr val="000000"/>
              </a:solidFill>
              <a:latin typeface="Calibri"/>
              <a:ea typeface="Calibri"/>
              <a:cs typeface="Calibri"/>
              <a:sym typeface="Calibri"/>
            </a:endParaRPr>
          </a:p>
        </p:txBody>
      </p:sp>
      <p:sp>
        <p:nvSpPr>
          <p:cNvPr id="371" name="Google Shape;371;p26"/>
          <p:cNvSpPr/>
          <p:nvPr/>
        </p:nvSpPr>
        <p:spPr>
          <a:xfrm>
            <a:off x="5532120" y="1864414"/>
            <a:ext cx="2926200" cy="274200"/>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B1440"/>
              </a:buClr>
              <a:buSzPts val="1250"/>
              <a:buFont typeface="Poppins"/>
              <a:buNone/>
            </a:pPr>
            <a:r>
              <a:rPr b="1" i="0" lang="en" sz="1250" u="none" cap="none" strike="noStrike">
                <a:solidFill>
                  <a:srgbClr val="0B1440"/>
                </a:solidFill>
                <a:latin typeface="Poppins"/>
                <a:ea typeface="Poppins"/>
                <a:cs typeface="Poppins"/>
                <a:sym typeface="Poppins"/>
              </a:rPr>
              <a:t>$125K</a:t>
            </a:r>
            <a:r>
              <a:rPr b="0" i="0" lang="en" sz="850" u="none" cap="none" strike="noStrike">
                <a:solidFill>
                  <a:srgbClr val="5F6478"/>
                </a:solidFill>
                <a:latin typeface="Poppins"/>
                <a:ea typeface="Poppins"/>
                <a:cs typeface="Poppins"/>
                <a:sym typeface="Poppins"/>
              </a:rPr>
              <a:t> over 5 years</a:t>
            </a:r>
            <a:endParaRPr b="0" i="0" sz="1250" u="none" cap="none" strike="noStrike">
              <a:solidFill>
                <a:srgbClr val="000000"/>
              </a:solidFill>
              <a:latin typeface="Calibri"/>
              <a:ea typeface="Calibri"/>
              <a:cs typeface="Calibri"/>
              <a:sym typeface="Calibri"/>
            </a:endParaRPr>
          </a:p>
        </p:txBody>
      </p:sp>
      <p:sp>
        <p:nvSpPr>
          <p:cNvPr id="372" name="Google Shape;372;p26"/>
          <p:cNvSpPr/>
          <p:nvPr/>
        </p:nvSpPr>
        <p:spPr>
          <a:xfrm>
            <a:off x="713232" y="2285038"/>
            <a:ext cx="2377500" cy="255900"/>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B1440"/>
              </a:buClr>
              <a:buSzPts val="1050"/>
              <a:buFont typeface="Poppins"/>
              <a:buNone/>
            </a:pPr>
            <a:r>
              <a:rPr b="0" i="0" lang="en" sz="1050" u="none" cap="none" strike="noStrike">
                <a:solidFill>
                  <a:srgbClr val="0B1440"/>
                </a:solidFill>
                <a:latin typeface="Poppins"/>
                <a:ea typeface="Poppins"/>
                <a:cs typeface="Poppins"/>
                <a:sym typeface="Poppins"/>
              </a:rPr>
              <a:t>Initial death benefit</a:t>
            </a:r>
            <a:endParaRPr b="0" i="0" sz="1050" u="none" cap="none" strike="noStrike">
              <a:solidFill>
                <a:srgbClr val="000000"/>
              </a:solidFill>
              <a:latin typeface="Calibri"/>
              <a:ea typeface="Calibri"/>
              <a:cs typeface="Calibri"/>
              <a:sym typeface="Calibri"/>
            </a:endParaRPr>
          </a:p>
        </p:txBody>
      </p:sp>
      <p:sp>
        <p:nvSpPr>
          <p:cNvPr id="373" name="Google Shape;373;p26"/>
          <p:cNvSpPr/>
          <p:nvPr/>
        </p:nvSpPr>
        <p:spPr>
          <a:xfrm>
            <a:off x="3246120" y="2285038"/>
            <a:ext cx="2194500" cy="292500"/>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B1440"/>
              </a:buClr>
              <a:buSzPts val="1250"/>
              <a:buFont typeface="Poppins"/>
              <a:buNone/>
            </a:pPr>
            <a:r>
              <a:rPr b="1" i="0" lang="en" sz="1250" u="none" cap="none" strike="noStrike">
                <a:solidFill>
                  <a:srgbClr val="0B1440"/>
                </a:solidFill>
                <a:latin typeface="Poppins"/>
                <a:ea typeface="Poppins"/>
                <a:cs typeface="Poppins"/>
                <a:sym typeface="Poppins"/>
              </a:rPr>
              <a:t>$400,710</a:t>
            </a:r>
            <a:endParaRPr b="0" i="0" sz="1250" u="none" cap="none" strike="noStrike">
              <a:solidFill>
                <a:srgbClr val="000000"/>
              </a:solidFill>
              <a:latin typeface="Calibri"/>
              <a:ea typeface="Calibri"/>
              <a:cs typeface="Calibri"/>
              <a:sym typeface="Calibri"/>
            </a:endParaRPr>
          </a:p>
        </p:txBody>
      </p:sp>
      <p:sp>
        <p:nvSpPr>
          <p:cNvPr id="374" name="Google Shape;374;p26"/>
          <p:cNvSpPr/>
          <p:nvPr/>
        </p:nvSpPr>
        <p:spPr>
          <a:xfrm>
            <a:off x="5532120" y="2285038"/>
            <a:ext cx="2926200" cy="274200"/>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B1440"/>
              </a:buClr>
              <a:buSzPts val="1250"/>
              <a:buFont typeface="Poppins"/>
              <a:buNone/>
            </a:pPr>
            <a:r>
              <a:rPr b="1" i="0" lang="en" sz="1250" u="none" cap="none" strike="noStrike">
                <a:solidFill>
                  <a:srgbClr val="0B1440"/>
                </a:solidFill>
                <a:latin typeface="Poppins"/>
                <a:ea typeface="Poppins"/>
                <a:cs typeface="Poppins"/>
                <a:sym typeface="Poppins"/>
              </a:rPr>
              <a:t>$1,151,532</a:t>
            </a:r>
            <a:r>
              <a:rPr b="1" i="0" lang="en" sz="900" u="none" cap="none" strike="noStrike">
                <a:solidFill>
                  <a:srgbClr val="B44434"/>
                </a:solidFill>
                <a:latin typeface="Poppins"/>
                <a:ea typeface="Poppins"/>
                <a:cs typeface="Poppins"/>
                <a:sym typeface="Poppins"/>
              </a:rPr>
              <a:t>   2.87× more</a:t>
            </a:r>
            <a:endParaRPr b="0" i="0" sz="1250" u="none" cap="none" strike="noStrike">
              <a:solidFill>
                <a:srgbClr val="000000"/>
              </a:solidFill>
              <a:latin typeface="Calibri"/>
              <a:ea typeface="Calibri"/>
              <a:cs typeface="Calibri"/>
              <a:sym typeface="Calibri"/>
            </a:endParaRPr>
          </a:p>
        </p:txBody>
      </p:sp>
      <p:sp>
        <p:nvSpPr>
          <p:cNvPr id="375" name="Google Shape;375;p26"/>
          <p:cNvSpPr/>
          <p:nvPr/>
        </p:nvSpPr>
        <p:spPr>
          <a:xfrm>
            <a:off x="457200" y="2623366"/>
            <a:ext cx="8229600" cy="567000"/>
          </a:xfrm>
          <a:prstGeom prst="rect">
            <a:avLst/>
          </a:prstGeom>
          <a:solidFill>
            <a:srgbClr val="0B144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76" name="Google Shape;376;p26"/>
          <p:cNvSpPr/>
          <p:nvPr/>
        </p:nvSpPr>
        <p:spPr>
          <a:xfrm>
            <a:off x="713232" y="2778814"/>
            <a:ext cx="2377500" cy="255900"/>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FFFFFF"/>
              </a:buClr>
              <a:buSzPts val="1100"/>
              <a:buFont typeface="Poppins"/>
              <a:buNone/>
            </a:pPr>
            <a:r>
              <a:rPr b="1" i="0" lang="en" sz="1100" u="none" cap="none" strike="noStrike">
                <a:solidFill>
                  <a:srgbClr val="FFFFFF"/>
                </a:solidFill>
                <a:latin typeface="Poppins"/>
                <a:ea typeface="Poppins"/>
                <a:cs typeface="Poppins"/>
                <a:sym typeface="Poppins"/>
              </a:rPr>
              <a:t>Annual income, from age 65</a:t>
            </a:r>
            <a:endParaRPr b="0" i="0" sz="1100" u="none" cap="none" strike="noStrike">
              <a:solidFill>
                <a:srgbClr val="000000"/>
              </a:solidFill>
              <a:latin typeface="Calibri"/>
              <a:ea typeface="Calibri"/>
              <a:cs typeface="Calibri"/>
              <a:sym typeface="Calibri"/>
            </a:endParaRPr>
          </a:p>
        </p:txBody>
      </p:sp>
      <p:sp>
        <p:nvSpPr>
          <p:cNvPr id="377" name="Google Shape;377;p26"/>
          <p:cNvSpPr/>
          <p:nvPr/>
        </p:nvSpPr>
        <p:spPr>
          <a:xfrm>
            <a:off x="3246120" y="2751382"/>
            <a:ext cx="2194500" cy="292500"/>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FFFFFF"/>
              </a:buClr>
              <a:buSzPts val="1500"/>
              <a:buFont typeface="Poppins"/>
              <a:buNone/>
            </a:pPr>
            <a:r>
              <a:rPr b="1" i="0" lang="en" sz="1500" u="none" cap="none" strike="noStrike">
                <a:solidFill>
                  <a:srgbClr val="FFFFFF"/>
                </a:solidFill>
                <a:latin typeface="Poppins"/>
                <a:ea typeface="Poppins"/>
                <a:cs typeface="Poppins"/>
                <a:sym typeface="Poppins"/>
              </a:rPr>
              <a:t>$40,428/yr</a:t>
            </a:r>
            <a:endParaRPr b="0" i="0" sz="1500" u="none" cap="none" strike="noStrike">
              <a:solidFill>
                <a:srgbClr val="000000"/>
              </a:solidFill>
              <a:latin typeface="Calibri"/>
              <a:ea typeface="Calibri"/>
              <a:cs typeface="Calibri"/>
              <a:sym typeface="Calibri"/>
            </a:endParaRPr>
          </a:p>
        </p:txBody>
      </p:sp>
      <p:sp>
        <p:nvSpPr>
          <p:cNvPr id="378" name="Google Shape;378;p26"/>
          <p:cNvSpPr/>
          <p:nvPr/>
        </p:nvSpPr>
        <p:spPr>
          <a:xfrm>
            <a:off x="5532120" y="2714806"/>
            <a:ext cx="2926200" cy="292500"/>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FFFFFF"/>
              </a:buClr>
              <a:buSzPts val="1800"/>
              <a:buFont typeface="Poppins"/>
              <a:buNone/>
            </a:pPr>
            <a:r>
              <a:rPr b="1" i="0" lang="en" sz="1800" u="none" cap="none" strike="noStrike">
                <a:solidFill>
                  <a:srgbClr val="FFFFFF"/>
                </a:solidFill>
                <a:latin typeface="Poppins"/>
                <a:ea typeface="Poppins"/>
                <a:cs typeface="Poppins"/>
                <a:sym typeface="Poppins"/>
              </a:rPr>
              <a:t>$81,385/yr</a:t>
            </a:r>
            <a:endParaRPr b="0" i="0" sz="1800" u="none" cap="none" strike="noStrike">
              <a:solidFill>
                <a:srgbClr val="000000"/>
              </a:solidFill>
              <a:latin typeface="Calibri"/>
              <a:ea typeface="Calibri"/>
              <a:cs typeface="Calibri"/>
              <a:sym typeface="Calibri"/>
            </a:endParaRPr>
          </a:p>
        </p:txBody>
      </p:sp>
      <p:sp>
        <p:nvSpPr>
          <p:cNvPr id="379" name="Google Shape;379;p26"/>
          <p:cNvSpPr/>
          <p:nvPr/>
        </p:nvSpPr>
        <p:spPr>
          <a:xfrm>
            <a:off x="5532120" y="2989126"/>
            <a:ext cx="2926200" cy="183000"/>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DF665B"/>
              </a:buClr>
              <a:buSzPts val="900"/>
              <a:buFont typeface="Poppins"/>
              <a:buNone/>
            </a:pPr>
            <a:r>
              <a:rPr b="1" i="0" lang="en" sz="900" u="none" cap="none" strike="noStrike">
                <a:solidFill>
                  <a:srgbClr val="DF665B"/>
                </a:solidFill>
                <a:latin typeface="Poppins"/>
                <a:ea typeface="Poppins"/>
                <a:cs typeface="Poppins"/>
                <a:sym typeface="Poppins"/>
              </a:rPr>
              <a:t>2.01× more — tax-advantaged</a:t>
            </a:r>
            <a:endParaRPr b="0" i="0" sz="900" u="none" cap="none" strike="noStrike">
              <a:solidFill>
                <a:srgbClr val="000000"/>
              </a:solidFill>
              <a:latin typeface="Calibri"/>
              <a:ea typeface="Calibri"/>
              <a:cs typeface="Calibri"/>
              <a:sym typeface="Calibri"/>
            </a:endParaRPr>
          </a:p>
        </p:txBody>
      </p:sp>
      <p:sp>
        <p:nvSpPr>
          <p:cNvPr id="380" name="Google Shape;380;p26"/>
          <p:cNvSpPr/>
          <p:nvPr/>
        </p:nvSpPr>
        <p:spPr>
          <a:xfrm>
            <a:off x="713232" y="3272590"/>
            <a:ext cx="2377500" cy="255900"/>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B1440"/>
              </a:buClr>
              <a:buSzPts val="1050"/>
              <a:buFont typeface="Poppins"/>
              <a:buNone/>
            </a:pPr>
            <a:r>
              <a:rPr b="0" i="0" lang="en" sz="1050" u="none" cap="none" strike="noStrike">
                <a:solidFill>
                  <a:srgbClr val="0B1440"/>
                </a:solidFill>
                <a:latin typeface="Poppins"/>
                <a:ea typeface="Poppins"/>
                <a:cs typeface="Poppins"/>
                <a:sym typeface="Poppins"/>
              </a:rPr>
              <a:t>Cumulative income to age 88</a:t>
            </a:r>
            <a:endParaRPr b="0" i="0" sz="1050" u="none" cap="none" strike="noStrike">
              <a:solidFill>
                <a:srgbClr val="000000"/>
              </a:solidFill>
              <a:latin typeface="Calibri"/>
              <a:ea typeface="Calibri"/>
              <a:cs typeface="Calibri"/>
              <a:sym typeface="Calibri"/>
            </a:endParaRPr>
          </a:p>
        </p:txBody>
      </p:sp>
      <p:sp>
        <p:nvSpPr>
          <p:cNvPr id="381" name="Google Shape;381;p26"/>
          <p:cNvSpPr/>
          <p:nvPr/>
        </p:nvSpPr>
        <p:spPr>
          <a:xfrm>
            <a:off x="3246120" y="3272590"/>
            <a:ext cx="2194500" cy="292500"/>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B1440"/>
              </a:buClr>
              <a:buSzPts val="1250"/>
              <a:buFont typeface="Poppins"/>
              <a:buNone/>
            </a:pPr>
            <a:r>
              <a:rPr b="1" i="0" lang="en" sz="1250" u="none" cap="none" strike="noStrike">
                <a:solidFill>
                  <a:srgbClr val="0B1440"/>
                </a:solidFill>
                <a:latin typeface="Poppins"/>
                <a:ea typeface="Poppins"/>
                <a:cs typeface="Poppins"/>
                <a:sym typeface="Poppins"/>
              </a:rPr>
              <a:t>$970,272</a:t>
            </a:r>
            <a:endParaRPr b="0" i="0" sz="1250" u="none" cap="none" strike="noStrike">
              <a:solidFill>
                <a:srgbClr val="000000"/>
              </a:solidFill>
              <a:latin typeface="Calibri"/>
              <a:ea typeface="Calibri"/>
              <a:cs typeface="Calibri"/>
              <a:sym typeface="Calibri"/>
            </a:endParaRPr>
          </a:p>
        </p:txBody>
      </p:sp>
      <p:sp>
        <p:nvSpPr>
          <p:cNvPr id="382" name="Google Shape;382;p26"/>
          <p:cNvSpPr/>
          <p:nvPr/>
        </p:nvSpPr>
        <p:spPr>
          <a:xfrm>
            <a:off x="5532120" y="3272590"/>
            <a:ext cx="2926200" cy="274200"/>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B1440"/>
              </a:buClr>
              <a:buSzPts val="1250"/>
              <a:buFont typeface="Poppins"/>
              <a:buNone/>
            </a:pPr>
            <a:r>
              <a:rPr b="1" i="0" lang="en" sz="1250" u="none" cap="none" strike="noStrike">
                <a:solidFill>
                  <a:srgbClr val="0B1440"/>
                </a:solidFill>
                <a:latin typeface="Poppins"/>
                <a:ea typeface="Poppins"/>
                <a:cs typeface="Poppins"/>
                <a:sym typeface="Poppins"/>
              </a:rPr>
              <a:t>$1,871,855</a:t>
            </a:r>
            <a:r>
              <a:rPr b="1" i="0" lang="en" sz="900" u="none" cap="none" strike="noStrike">
                <a:solidFill>
                  <a:srgbClr val="B44434"/>
                </a:solidFill>
                <a:latin typeface="Poppins"/>
                <a:ea typeface="Poppins"/>
                <a:cs typeface="Poppins"/>
                <a:sym typeface="Poppins"/>
              </a:rPr>
              <a:t>   1.93× more</a:t>
            </a:r>
            <a:endParaRPr b="0" i="0" sz="1250" u="none" cap="none" strike="noStrike">
              <a:solidFill>
                <a:srgbClr val="000000"/>
              </a:solidFill>
              <a:latin typeface="Calibri"/>
              <a:ea typeface="Calibri"/>
              <a:cs typeface="Calibri"/>
              <a:sym typeface="Calibri"/>
            </a:endParaRPr>
          </a:p>
        </p:txBody>
      </p:sp>
      <p:sp>
        <p:nvSpPr>
          <p:cNvPr id="383" name="Google Shape;383;p26"/>
          <p:cNvSpPr/>
          <p:nvPr/>
        </p:nvSpPr>
        <p:spPr>
          <a:xfrm>
            <a:off x="713232" y="3720646"/>
            <a:ext cx="2377500" cy="255900"/>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B1440"/>
              </a:buClr>
              <a:buSzPts val="1050"/>
              <a:buFont typeface="Poppins"/>
              <a:buNone/>
            </a:pPr>
            <a:r>
              <a:rPr b="0" i="0" lang="en" sz="1050" u="none" cap="none" strike="noStrike">
                <a:solidFill>
                  <a:srgbClr val="0B1440"/>
                </a:solidFill>
                <a:latin typeface="Poppins"/>
                <a:ea typeface="Poppins"/>
                <a:cs typeface="Poppins"/>
                <a:sym typeface="Poppins"/>
              </a:rPr>
              <a:t>Death benefit at life expectancy</a:t>
            </a:r>
            <a:endParaRPr b="0" i="0" sz="1050" u="none" cap="none" strike="noStrike">
              <a:solidFill>
                <a:srgbClr val="000000"/>
              </a:solidFill>
              <a:latin typeface="Calibri"/>
              <a:ea typeface="Calibri"/>
              <a:cs typeface="Calibri"/>
              <a:sym typeface="Calibri"/>
            </a:endParaRPr>
          </a:p>
        </p:txBody>
      </p:sp>
      <p:sp>
        <p:nvSpPr>
          <p:cNvPr id="384" name="Google Shape;384;p26"/>
          <p:cNvSpPr/>
          <p:nvPr/>
        </p:nvSpPr>
        <p:spPr>
          <a:xfrm>
            <a:off x="3246120" y="3720646"/>
            <a:ext cx="2194500" cy="292500"/>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B1440"/>
              </a:buClr>
              <a:buSzPts val="1250"/>
              <a:buFont typeface="Poppins"/>
              <a:buNone/>
            </a:pPr>
            <a:r>
              <a:rPr b="1" i="0" lang="en" sz="1250" u="none" cap="none" strike="noStrike">
                <a:solidFill>
                  <a:srgbClr val="0B1440"/>
                </a:solidFill>
                <a:latin typeface="Poppins"/>
                <a:ea typeface="Poppins"/>
                <a:cs typeface="Poppins"/>
                <a:sym typeface="Poppins"/>
              </a:rPr>
              <a:t>$227,887</a:t>
            </a:r>
            <a:endParaRPr b="0" i="0" sz="1250" u="none" cap="none" strike="noStrike">
              <a:solidFill>
                <a:srgbClr val="000000"/>
              </a:solidFill>
              <a:latin typeface="Calibri"/>
              <a:ea typeface="Calibri"/>
              <a:cs typeface="Calibri"/>
              <a:sym typeface="Calibri"/>
            </a:endParaRPr>
          </a:p>
        </p:txBody>
      </p:sp>
      <p:sp>
        <p:nvSpPr>
          <p:cNvPr id="385" name="Google Shape;385;p26"/>
          <p:cNvSpPr/>
          <p:nvPr/>
        </p:nvSpPr>
        <p:spPr>
          <a:xfrm>
            <a:off x="5532120" y="3720646"/>
            <a:ext cx="2926200" cy="274200"/>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B1440"/>
              </a:buClr>
              <a:buSzPts val="1250"/>
              <a:buFont typeface="Poppins"/>
              <a:buNone/>
            </a:pPr>
            <a:r>
              <a:rPr b="1" i="0" lang="en" sz="1250" u="none" cap="none" strike="noStrike">
                <a:solidFill>
                  <a:srgbClr val="0B1440"/>
                </a:solidFill>
                <a:latin typeface="Poppins"/>
                <a:ea typeface="Poppins"/>
                <a:cs typeface="Poppins"/>
                <a:sym typeface="Poppins"/>
              </a:rPr>
              <a:t>$828,234</a:t>
            </a:r>
            <a:r>
              <a:rPr b="1" i="0" lang="en" sz="900" u="none" cap="none" strike="noStrike">
                <a:solidFill>
                  <a:srgbClr val="B44434"/>
                </a:solidFill>
                <a:latin typeface="Poppins"/>
                <a:ea typeface="Poppins"/>
                <a:cs typeface="Poppins"/>
                <a:sym typeface="Poppins"/>
              </a:rPr>
              <a:t>   3.63× more</a:t>
            </a:r>
            <a:endParaRPr b="0" i="0" sz="1250" u="none" cap="none" strike="noStrike">
              <a:solidFill>
                <a:srgbClr val="000000"/>
              </a:solidFill>
              <a:latin typeface="Calibri"/>
              <a:ea typeface="Calibri"/>
              <a:cs typeface="Calibri"/>
              <a:sym typeface="Calibri"/>
            </a:endParaRPr>
          </a:p>
        </p:txBody>
      </p:sp>
      <p:sp>
        <p:nvSpPr>
          <p:cNvPr id="386" name="Google Shape;386;p26"/>
          <p:cNvSpPr/>
          <p:nvPr/>
        </p:nvSpPr>
        <p:spPr>
          <a:xfrm>
            <a:off x="502920" y="4141270"/>
            <a:ext cx="8138100" cy="255900"/>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5F6478"/>
              </a:buClr>
              <a:buSzPts val="800"/>
              <a:buFont typeface="Poppins"/>
              <a:buNone/>
            </a:pPr>
            <a:r>
              <a:rPr b="0" i="1" lang="en" sz="800" u="none" cap="none" strike="noStrike">
                <a:solidFill>
                  <a:srgbClr val="5F6478"/>
                </a:solidFill>
                <a:latin typeface="Poppins"/>
                <a:ea typeface="Poppins"/>
                <a:cs typeface="Poppins"/>
                <a:sym typeface="Poppins"/>
              </a:rPr>
              <a:t>Hypothetical illustration. Not a guarantee of future results, and not valid unless accompanied by a complete insurance company illustration.</a:t>
            </a:r>
            <a:endParaRPr b="0" i="0" sz="800" u="none" cap="none" strike="noStrike">
              <a:solidFill>
                <a:srgbClr val="000000"/>
              </a:solidFill>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51044"/>
        </a:solidFill>
      </p:bgPr>
    </p:bg>
    <p:spTree>
      <p:nvGrpSpPr>
        <p:cNvPr id="391" name="Shape 391"/>
        <p:cNvGrpSpPr/>
        <p:nvPr/>
      </p:nvGrpSpPr>
      <p:grpSpPr>
        <a:xfrm>
          <a:off x="0" y="0"/>
          <a:ext cx="0" cy="0"/>
          <a:chOff x="0" y="0"/>
          <a:chExt cx="0" cy="0"/>
        </a:xfrm>
      </p:grpSpPr>
      <p:pic>
        <p:nvPicPr>
          <p:cNvPr descr="assets/logo_mark_color.png" id="392" name="Google Shape;392;p27"/>
          <p:cNvPicPr preferRelativeResize="0"/>
          <p:nvPr/>
        </p:nvPicPr>
        <p:blipFill rotWithShape="1">
          <a:blip r:embed="rId3">
            <a:alphaModFix/>
          </a:blip>
          <a:srcRect b="0" l="0" r="0" t="0"/>
          <a:stretch/>
        </p:blipFill>
        <p:spPr>
          <a:xfrm>
            <a:off x="411480" y="4590288"/>
            <a:ext cx="205740" cy="237745"/>
          </a:xfrm>
          <a:prstGeom prst="rect">
            <a:avLst/>
          </a:prstGeom>
          <a:noFill/>
          <a:ln>
            <a:noFill/>
          </a:ln>
        </p:spPr>
      </p:pic>
      <p:sp>
        <p:nvSpPr>
          <p:cNvPr id="393" name="Google Shape;393;p27"/>
          <p:cNvSpPr/>
          <p:nvPr/>
        </p:nvSpPr>
        <p:spPr>
          <a:xfrm>
            <a:off x="7589520" y="4599432"/>
            <a:ext cx="1143000" cy="228600"/>
          </a:xfrm>
          <a:prstGeom prst="rect">
            <a:avLst/>
          </a:prstGeom>
          <a:noFill/>
          <a:ln>
            <a:noFill/>
          </a:ln>
        </p:spPr>
        <p:txBody>
          <a:bodyPr anchorCtr="0" anchor="ctr" bIns="0" lIns="0" spcFirstLastPara="1" rIns="0" wrap="square" tIns="0">
            <a:noAutofit/>
          </a:bodyPr>
          <a:lstStyle/>
          <a:p>
            <a:pPr indent="0" lvl="0" marL="0" marR="0" rtl="0" algn="r">
              <a:spcBef>
                <a:spcPts val="0"/>
              </a:spcBef>
              <a:spcAft>
                <a:spcPts val="0"/>
              </a:spcAft>
              <a:buClr>
                <a:srgbClr val="A9B0D6"/>
              </a:buClr>
              <a:buSzPts val="800"/>
              <a:buFont typeface="Poppins"/>
              <a:buNone/>
            </a:pPr>
            <a:r>
              <a:rPr b="0" i="0" lang="en" sz="800" u="none" cap="none" strike="noStrike">
                <a:solidFill>
                  <a:srgbClr val="A9B0D6"/>
                </a:solidFill>
                <a:latin typeface="Poppins"/>
                <a:ea typeface="Poppins"/>
                <a:cs typeface="Poppins"/>
                <a:sym typeface="Poppins"/>
              </a:rPr>
              <a:t>15 / 16</a:t>
            </a:r>
            <a:endParaRPr b="0" i="0" sz="800" u="none" cap="none" strike="noStrike">
              <a:solidFill>
                <a:schemeClr val="dk1"/>
              </a:solidFill>
              <a:latin typeface="Calibri"/>
              <a:ea typeface="Calibri"/>
              <a:cs typeface="Calibri"/>
              <a:sym typeface="Calibri"/>
            </a:endParaRPr>
          </a:p>
        </p:txBody>
      </p:sp>
      <p:pic>
        <p:nvPicPr>
          <p:cNvPr descr="assets/curve.png" id="394" name="Google Shape;394;p27"/>
          <p:cNvPicPr preferRelativeResize="0"/>
          <p:nvPr/>
        </p:nvPicPr>
        <p:blipFill rotWithShape="1">
          <a:blip r:embed="rId4">
            <a:alphaModFix amt="78000"/>
          </a:blip>
          <a:srcRect b="0" l="0" r="0" t="0"/>
          <a:stretch/>
        </p:blipFill>
        <p:spPr>
          <a:xfrm>
            <a:off x="4674124" y="467600"/>
            <a:ext cx="4886601" cy="5042549"/>
          </a:xfrm>
          <a:prstGeom prst="rect">
            <a:avLst/>
          </a:prstGeom>
          <a:noFill/>
          <a:ln>
            <a:noFill/>
          </a:ln>
        </p:spPr>
      </p:pic>
      <p:sp>
        <p:nvSpPr>
          <p:cNvPr id="395" name="Google Shape;395;p27"/>
          <p:cNvSpPr/>
          <p:nvPr/>
        </p:nvSpPr>
        <p:spPr>
          <a:xfrm>
            <a:off x="502920" y="1170432"/>
            <a:ext cx="4755000" cy="2013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C8B2EC"/>
              </a:buClr>
              <a:buSzPts val="950"/>
              <a:buFont typeface="Poppins"/>
              <a:buNone/>
            </a:pPr>
            <a:r>
              <a:rPr b="1" i="0" lang="en" sz="950" u="none" cap="none" strike="noStrike">
                <a:solidFill>
                  <a:srgbClr val="C8B2EC"/>
                </a:solidFill>
                <a:latin typeface="Poppins"/>
                <a:ea typeface="Poppins"/>
                <a:cs typeface="Poppins"/>
                <a:sym typeface="Poppins"/>
              </a:rPr>
              <a:t>QUESTIONS?</a:t>
            </a:r>
            <a:endParaRPr b="0" i="0" sz="950" u="none" cap="none" strike="noStrike">
              <a:solidFill>
                <a:schemeClr val="dk1"/>
              </a:solidFill>
              <a:latin typeface="Calibri"/>
              <a:ea typeface="Calibri"/>
              <a:cs typeface="Calibri"/>
              <a:sym typeface="Calibri"/>
            </a:endParaRPr>
          </a:p>
        </p:txBody>
      </p:sp>
      <p:sp>
        <p:nvSpPr>
          <p:cNvPr id="396" name="Google Shape;396;p27"/>
          <p:cNvSpPr/>
          <p:nvPr/>
        </p:nvSpPr>
        <p:spPr>
          <a:xfrm>
            <a:off x="502920" y="1408176"/>
            <a:ext cx="4937700" cy="5670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FFFFFF"/>
              </a:buClr>
              <a:buSzPts val="3400"/>
              <a:buFont typeface="Poppins"/>
              <a:buNone/>
            </a:pPr>
            <a:r>
              <a:rPr b="1" i="0" lang="en" sz="3400" u="none" cap="none" strike="noStrike">
                <a:solidFill>
                  <a:srgbClr val="FFFFFF"/>
                </a:solidFill>
                <a:latin typeface="Poppins"/>
                <a:ea typeface="Poppins"/>
                <a:cs typeface="Poppins"/>
                <a:sym typeface="Poppins"/>
              </a:rPr>
              <a:t>Let's talk it through</a:t>
            </a:r>
            <a:endParaRPr b="0" i="0" sz="3400" u="none" cap="none" strike="noStrike">
              <a:solidFill>
                <a:schemeClr val="dk1"/>
              </a:solidFill>
              <a:latin typeface="Calibri"/>
              <a:ea typeface="Calibri"/>
              <a:cs typeface="Calibri"/>
              <a:sym typeface="Calibri"/>
            </a:endParaRPr>
          </a:p>
        </p:txBody>
      </p:sp>
      <p:sp>
        <p:nvSpPr>
          <p:cNvPr id="397" name="Google Shape;397;p27"/>
          <p:cNvSpPr/>
          <p:nvPr/>
        </p:nvSpPr>
        <p:spPr>
          <a:xfrm>
            <a:off x="502920" y="2084832"/>
            <a:ext cx="4480500" cy="731400"/>
          </a:xfrm>
          <a:prstGeom prst="rect">
            <a:avLst/>
          </a:prstGeom>
          <a:noFill/>
          <a:ln>
            <a:noFill/>
          </a:ln>
        </p:spPr>
        <p:txBody>
          <a:bodyPr anchorCtr="0" anchor="ctr" bIns="0" lIns="0" spcFirstLastPara="1" rIns="0" wrap="square" tIns="0">
            <a:noAutofit/>
          </a:bodyPr>
          <a:lstStyle/>
          <a:p>
            <a:pPr indent="0" lvl="0" marL="0" marR="0" rtl="0" algn="l">
              <a:lnSpc>
                <a:spcPct val="147826"/>
              </a:lnSpc>
              <a:spcBef>
                <a:spcPts val="0"/>
              </a:spcBef>
              <a:spcAft>
                <a:spcPts val="0"/>
              </a:spcAft>
              <a:buClr>
                <a:srgbClr val="A9B0D6"/>
              </a:buClr>
              <a:buSzPts val="1150"/>
              <a:buFont typeface="Poppins"/>
              <a:buNone/>
            </a:pPr>
            <a:r>
              <a:rPr b="0" i="0" lang="en" sz="1150" u="none" cap="none" strike="noStrike">
                <a:solidFill>
                  <a:srgbClr val="A9B0D6"/>
                </a:solidFill>
                <a:latin typeface="Poppins"/>
                <a:ea typeface="Poppins"/>
                <a:cs typeface="Poppins"/>
                <a:sym typeface="Poppins"/>
              </a:rPr>
              <a:t>Your agent can walk through the structure, the risks, and what the numbers look like for your situation — and put together a personalized illustration.</a:t>
            </a:r>
            <a:endParaRPr b="0" i="0" sz="1150" u="none" cap="none" strike="noStrike">
              <a:solidFill>
                <a:schemeClr val="dk1"/>
              </a:solidFill>
              <a:latin typeface="Calibri"/>
              <a:ea typeface="Calibri"/>
              <a:cs typeface="Calibri"/>
              <a:sym typeface="Calibri"/>
            </a:endParaRPr>
          </a:p>
        </p:txBody>
      </p:sp>
      <p:sp>
        <p:nvSpPr>
          <p:cNvPr id="398" name="Google Shape;398;p27"/>
          <p:cNvSpPr/>
          <p:nvPr/>
        </p:nvSpPr>
        <p:spPr>
          <a:xfrm>
            <a:off x="502920" y="2889504"/>
            <a:ext cx="502800" cy="27300"/>
          </a:xfrm>
          <a:prstGeom prst="rect">
            <a:avLst/>
          </a:prstGeom>
          <a:solidFill>
            <a:srgbClr val="DF665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9" name="Google Shape;399;p27"/>
          <p:cNvSpPr/>
          <p:nvPr/>
        </p:nvSpPr>
        <p:spPr>
          <a:xfrm>
            <a:off x="502920" y="3127248"/>
            <a:ext cx="4572000" cy="1170300"/>
          </a:xfrm>
          <a:prstGeom prst="roundRect">
            <a:avLst>
              <a:gd fmla="val 7031" name="adj"/>
            </a:avLst>
          </a:prstGeom>
          <a:solidFill>
            <a:srgbClr val="132466"/>
          </a:solidFill>
          <a:ln cap="flat" cmpd="sng" w="9525">
            <a:solidFill>
              <a:srgbClr val="C8B2E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0" name="Google Shape;400;p27"/>
          <p:cNvSpPr/>
          <p:nvPr/>
        </p:nvSpPr>
        <p:spPr>
          <a:xfrm>
            <a:off x="777240" y="3291840"/>
            <a:ext cx="4023300" cy="1830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C8B2EC"/>
              </a:buClr>
              <a:buSzPts val="800"/>
              <a:buFont typeface="Poppins"/>
              <a:buNone/>
            </a:pPr>
            <a:r>
              <a:rPr b="1" i="0" lang="en" sz="800" u="none" cap="none" strike="noStrike">
                <a:solidFill>
                  <a:srgbClr val="C8B2EC"/>
                </a:solidFill>
                <a:latin typeface="Poppins"/>
                <a:ea typeface="Poppins"/>
                <a:cs typeface="Poppins"/>
                <a:sym typeface="Poppins"/>
              </a:rPr>
              <a:t>YOUR STREAM AGENT</a:t>
            </a:r>
            <a:endParaRPr b="0" i="0" sz="800" u="none" cap="none" strike="noStrike">
              <a:solidFill>
                <a:schemeClr val="dk1"/>
              </a:solidFill>
              <a:latin typeface="Calibri"/>
              <a:ea typeface="Calibri"/>
              <a:cs typeface="Calibri"/>
              <a:sym typeface="Calibri"/>
            </a:endParaRPr>
          </a:p>
        </p:txBody>
      </p:sp>
      <p:sp>
        <p:nvSpPr>
          <p:cNvPr id="401" name="Google Shape;401;p27"/>
          <p:cNvSpPr/>
          <p:nvPr/>
        </p:nvSpPr>
        <p:spPr>
          <a:xfrm>
            <a:off x="777240" y="3502152"/>
            <a:ext cx="4023300" cy="2925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FFFFFF"/>
              </a:buClr>
              <a:buSzPts val="1600"/>
              <a:buFont typeface="Poppins"/>
              <a:buNone/>
            </a:pPr>
            <a:r>
              <a:rPr b="1" i="0" lang="en" sz="1600" u="none" cap="none" strike="noStrike">
                <a:solidFill>
                  <a:srgbClr val="FFFFFF"/>
                </a:solidFill>
                <a:latin typeface="Poppins"/>
                <a:ea typeface="Poppins"/>
                <a:cs typeface="Poppins"/>
                <a:sym typeface="Poppins"/>
              </a:rPr>
              <a:t>[Agent Name]</a:t>
            </a:r>
            <a:endParaRPr b="0" i="0" sz="1600" u="none" cap="none" strike="noStrike">
              <a:solidFill>
                <a:schemeClr val="dk1"/>
              </a:solidFill>
              <a:latin typeface="Calibri"/>
              <a:ea typeface="Calibri"/>
              <a:cs typeface="Calibri"/>
              <a:sym typeface="Calibri"/>
            </a:endParaRPr>
          </a:p>
        </p:txBody>
      </p:sp>
      <p:sp>
        <p:nvSpPr>
          <p:cNvPr id="402" name="Google Shape;402;p27"/>
          <p:cNvSpPr/>
          <p:nvPr/>
        </p:nvSpPr>
        <p:spPr>
          <a:xfrm>
            <a:off x="777240" y="3858768"/>
            <a:ext cx="1828800" cy="2376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A9B0D6"/>
              </a:buClr>
              <a:buSzPts val="1050"/>
              <a:buFont typeface="Poppins"/>
              <a:buNone/>
            </a:pPr>
            <a:r>
              <a:rPr b="0" i="0" lang="en" sz="1050" u="none" cap="none" strike="noStrike">
                <a:solidFill>
                  <a:srgbClr val="A9B0D6"/>
                </a:solidFill>
                <a:latin typeface="Poppins"/>
                <a:ea typeface="Poppins"/>
                <a:cs typeface="Poppins"/>
                <a:sym typeface="Poppins"/>
              </a:rPr>
              <a:t>[Phone Number]</a:t>
            </a:r>
            <a:endParaRPr b="0" i="0" sz="1050" u="none" cap="none" strike="noStrike">
              <a:solidFill>
                <a:schemeClr val="dk1"/>
              </a:solidFill>
              <a:latin typeface="Calibri"/>
              <a:ea typeface="Calibri"/>
              <a:cs typeface="Calibri"/>
              <a:sym typeface="Calibri"/>
            </a:endParaRPr>
          </a:p>
        </p:txBody>
      </p:sp>
      <p:sp>
        <p:nvSpPr>
          <p:cNvPr id="403" name="Google Shape;403;p27"/>
          <p:cNvSpPr/>
          <p:nvPr/>
        </p:nvSpPr>
        <p:spPr>
          <a:xfrm>
            <a:off x="2697480" y="3858768"/>
            <a:ext cx="2194500" cy="2376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A9B0D6"/>
              </a:buClr>
              <a:buSzPts val="1050"/>
              <a:buFont typeface="Poppins"/>
              <a:buNone/>
            </a:pPr>
            <a:r>
              <a:rPr b="0" i="0" lang="en" sz="1050" u="none" cap="none" strike="noStrike">
                <a:solidFill>
                  <a:srgbClr val="A9B0D6"/>
                </a:solidFill>
                <a:latin typeface="Poppins"/>
                <a:ea typeface="Poppins"/>
                <a:cs typeface="Poppins"/>
                <a:sym typeface="Poppins"/>
              </a:rPr>
              <a:t>[Email Address]</a:t>
            </a:r>
            <a:endParaRPr b="0" i="0" sz="1050" u="none" cap="none" strike="noStrike">
              <a:solidFill>
                <a:schemeClr val="dk1"/>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7F5FC"/>
        </a:solidFill>
      </p:bgPr>
    </p:bg>
    <p:spTree>
      <p:nvGrpSpPr>
        <p:cNvPr id="408" name="Shape 408"/>
        <p:cNvGrpSpPr/>
        <p:nvPr/>
      </p:nvGrpSpPr>
      <p:grpSpPr>
        <a:xfrm>
          <a:off x="0" y="0"/>
          <a:ext cx="0" cy="0"/>
          <a:chOff x="0" y="0"/>
          <a:chExt cx="0" cy="0"/>
        </a:xfrm>
      </p:grpSpPr>
      <p:pic>
        <p:nvPicPr>
          <p:cNvPr descr="assets/logo_mark_color.png" id="409" name="Google Shape;409;p28"/>
          <p:cNvPicPr preferRelativeResize="0"/>
          <p:nvPr/>
        </p:nvPicPr>
        <p:blipFill rotWithShape="1">
          <a:blip r:embed="rId3">
            <a:alphaModFix/>
          </a:blip>
          <a:srcRect b="0" l="0" r="0" t="0"/>
          <a:stretch/>
        </p:blipFill>
        <p:spPr>
          <a:xfrm>
            <a:off x="411480" y="4590288"/>
            <a:ext cx="205740" cy="237745"/>
          </a:xfrm>
          <a:prstGeom prst="rect">
            <a:avLst/>
          </a:prstGeom>
          <a:noFill/>
          <a:ln>
            <a:noFill/>
          </a:ln>
        </p:spPr>
      </p:pic>
      <p:sp>
        <p:nvSpPr>
          <p:cNvPr id="410" name="Google Shape;410;p28"/>
          <p:cNvSpPr/>
          <p:nvPr/>
        </p:nvSpPr>
        <p:spPr>
          <a:xfrm>
            <a:off x="7589520" y="4599432"/>
            <a:ext cx="1143000" cy="228600"/>
          </a:xfrm>
          <a:prstGeom prst="rect">
            <a:avLst/>
          </a:prstGeom>
          <a:noFill/>
          <a:ln>
            <a:noFill/>
          </a:ln>
        </p:spPr>
        <p:txBody>
          <a:bodyPr anchorCtr="0" anchor="ctr" bIns="0" lIns="0" spcFirstLastPara="1" rIns="0" wrap="square" tIns="0">
            <a:noAutofit/>
          </a:bodyPr>
          <a:lstStyle/>
          <a:p>
            <a:pPr indent="0" lvl="0" marL="0" marR="0" rtl="0" algn="r">
              <a:spcBef>
                <a:spcPts val="0"/>
              </a:spcBef>
              <a:spcAft>
                <a:spcPts val="0"/>
              </a:spcAft>
              <a:buClr>
                <a:srgbClr val="5B6280"/>
              </a:buClr>
              <a:buSzPts val="800"/>
              <a:buFont typeface="Poppins"/>
              <a:buNone/>
            </a:pPr>
            <a:r>
              <a:rPr b="0" i="0" lang="en" sz="800" u="none" cap="none" strike="noStrike">
                <a:solidFill>
                  <a:srgbClr val="5B6280"/>
                </a:solidFill>
                <a:latin typeface="Poppins"/>
                <a:ea typeface="Poppins"/>
                <a:cs typeface="Poppins"/>
                <a:sym typeface="Poppins"/>
              </a:rPr>
              <a:t>16 / 16</a:t>
            </a:r>
            <a:endParaRPr b="0" i="0" sz="800" u="none" cap="none" strike="noStrike">
              <a:solidFill>
                <a:schemeClr val="dk1"/>
              </a:solidFill>
              <a:latin typeface="Calibri"/>
              <a:ea typeface="Calibri"/>
              <a:cs typeface="Calibri"/>
              <a:sym typeface="Calibri"/>
            </a:endParaRPr>
          </a:p>
        </p:txBody>
      </p:sp>
      <p:sp>
        <p:nvSpPr>
          <p:cNvPr id="411" name="Google Shape;411;p28"/>
          <p:cNvSpPr/>
          <p:nvPr/>
        </p:nvSpPr>
        <p:spPr>
          <a:xfrm>
            <a:off x="502920" y="505698"/>
            <a:ext cx="8138100" cy="1830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903397"/>
              </a:buClr>
              <a:buSzPts val="900"/>
              <a:buFont typeface="Poppins"/>
              <a:buNone/>
            </a:pPr>
            <a:r>
              <a:rPr b="1" i="0" lang="en" sz="900" u="none" cap="none" strike="noStrike">
                <a:solidFill>
                  <a:srgbClr val="903397"/>
                </a:solidFill>
                <a:latin typeface="Poppins"/>
                <a:ea typeface="Poppins"/>
                <a:cs typeface="Poppins"/>
                <a:sym typeface="Poppins"/>
              </a:rPr>
              <a:t>IMPORTANT INFORMATION</a:t>
            </a:r>
            <a:endParaRPr b="0" i="0" sz="900" u="none" cap="none" strike="noStrike">
              <a:solidFill>
                <a:schemeClr val="dk1"/>
              </a:solidFill>
              <a:latin typeface="Calibri"/>
              <a:ea typeface="Calibri"/>
              <a:cs typeface="Calibri"/>
              <a:sym typeface="Calibri"/>
            </a:endParaRPr>
          </a:p>
        </p:txBody>
      </p:sp>
      <p:sp>
        <p:nvSpPr>
          <p:cNvPr id="412" name="Google Shape;412;p28"/>
          <p:cNvSpPr/>
          <p:nvPr/>
        </p:nvSpPr>
        <p:spPr>
          <a:xfrm>
            <a:off x="502920" y="826008"/>
            <a:ext cx="8138100" cy="3246000"/>
          </a:xfrm>
          <a:prstGeom prst="rect">
            <a:avLst/>
          </a:prstGeom>
          <a:noFill/>
          <a:ln>
            <a:noFill/>
          </a:ln>
        </p:spPr>
        <p:txBody>
          <a:bodyPr anchorCtr="0" anchor="t" bIns="0" lIns="0" spcFirstLastPara="1" rIns="0" wrap="square" tIns="0">
            <a:noAutofit/>
          </a:bodyPr>
          <a:lstStyle/>
          <a:p>
            <a:pPr indent="0" lvl="0" marL="0" rtl="0" algn="l">
              <a:lnSpc>
                <a:spcPct val="115000"/>
              </a:lnSpc>
              <a:spcBef>
                <a:spcPts val="1200"/>
              </a:spcBef>
              <a:spcAft>
                <a:spcPts val="0"/>
              </a:spcAft>
              <a:buClr>
                <a:schemeClr val="dk1"/>
              </a:buClr>
              <a:buSzPts val="1100"/>
              <a:buFont typeface="Arial"/>
              <a:buNone/>
            </a:pPr>
            <a:r>
              <a:rPr lang="en" sz="700">
                <a:solidFill>
                  <a:schemeClr val="dk1"/>
                </a:solidFill>
              </a:rPr>
              <a:t>For general educational purposes only. Not an offer, solicitation, recommendation, or tax, legal, accounting, or investment advice. Presented by a licensed insurance producer and available only in states where the presenter is licensed.</a:t>
            </a:r>
            <a:endParaRPr sz="700">
              <a:solidFill>
                <a:schemeClr val="dk1"/>
              </a:solidFill>
            </a:endParaRPr>
          </a:p>
          <a:p>
            <a:pPr indent="0" lvl="0" marL="0" rtl="0" algn="l">
              <a:lnSpc>
                <a:spcPct val="115000"/>
              </a:lnSpc>
              <a:spcBef>
                <a:spcPts val="1200"/>
              </a:spcBef>
              <a:spcAft>
                <a:spcPts val="0"/>
              </a:spcAft>
              <a:buClr>
                <a:schemeClr val="dk1"/>
              </a:buClr>
              <a:buSzPts val="1100"/>
              <a:buFont typeface="Arial"/>
              <a:buNone/>
            </a:pPr>
            <a:r>
              <a:rPr b="1" lang="en" sz="700">
                <a:solidFill>
                  <a:schemeClr val="dk1"/>
                </a:solidFill>
              </a:rPr>
              <a:t>Eligibility.</a:t>
            </a:r>
            <a:r>
              <a:rPr lang="en" sz="700">
                <a:solidFill>
                  <a:schemeClr val="dk1"/>
                </a:solidFill>
              </a:rPr>
              <a:t> Limited to individuals meeting accredited investor standards: income of $200,000 (or $300,000 combined with a spouse or spousal equivalent) in each of the two most recent years with the same expected this year, or net worth over $1,000,000 excluding your primary residence. Minimum contribution $20,000 per year for five years. Eligibility may be verified; acceptance is not guaranteed.</a:t>
            </a:r>
            <a:endParaRPr sz="700">
              <a:solidFill>
                <a:schemeClr val="dk1"/>
              </a:solidFill>
            </a:endParaRPr>
          </a:p>
          <a:p>
            <a:pPr indent="0" lvl="0" marL="0" rtl="0" algn="l">
              <a:lnSpc>
                <a:spcPct val="115000"/>
              </a:lnSpc>
              <a:spcBef>
                <a:spcPts val="1200"/>
              </a:spcBef>
              <a:spcAft>
                <a:spcPts val="0"/>
              </a:spcAft>
              <a:buClr>
                <a:schemeClr val="dk1"/>
              </a:buClr>
              <a:buSzPts val="1100"/>
              <a:buFont typeface="Arial"/>
              <a:buNone/>
            </a:pPr>
            <a:r>
              <a:rPr b="1" lang="en" sz="700">
                <a:solidFill>
                  <a:schemeClr val="dk1"/>
                </a:solidFill>
              </a:rPr>
              <a:t>Structure.</a:t>
            </a:r>
            <a:r>
              <a:rPr lang="en" sz="700">
                <a:solidFill>
                  <a:schemeClr val="dk1"/>
                </a:solidFill>
              </a:rPr>
              <a:t> Policy ownership, borrower obligations, collateral requirements, and the handling of proceeds are governed by the program, policy, and loan agreements you receive and sign. Review those documents carefully — your rights are defined there, not by this presentation. Death benefit proceeds first repay any outstanding bank loan; the remainder is paid to your beneficiaries.</a:t>
            </a:r>
            <a:endParaRPr sz="700">
              <a:solidFill>
                <a:schemeClr val="dk1"/>
              </a:solidFill>
            </a:endParaRPr>
          </a:p>
          <a:p>
            <a:pPr indent="0" lvl="0" marL="0" rtl="0" algn="l">
              <a:lnSpc>
                <a:spcPct val="115000"/>
              </a:lnSpc>
              <a:spcBef>
                <a:spcPts val="1200"/>
              </a:spcBef>
              <a:spcAft>
                <a:spcPts val="0"/>
              </a:spcAft>
              <a:buClr>
                <a:schemeClr val="dk1"/>
              </a:buClr>
              <a:buSzPts val="1100"/>
              <a:buFont typeface="Arial"/>
              <a:buNone/>
            </a:pPr>
            <a:r>
              <a:rPr b="1" lang="en" sz="700">
                <a:solidFill>
                  <a:schemeClr val="dk1"/>
                </a:solidFill>
              </a:rPr>
              <a:t>Illustrated figures</a:t>
            </a:r>
            <a:r>
              <a:rPr lang="en" sz="700">
                <a:solidFill>
                  <a:schemeClr val="dk1"/>
                </a:solidFill>
              </a:rPr>
              <a:t> are hypothetical, based on the assumptions shown, and are not guarantees or projections. Non-guaranteed elements may change. Actual results will differ and may be less favorable, including loss. Not valid without a complete insurance company illustration.</a:t>
            </a:r>
            <a:endParaRPr sz="700">
              <a:solidFill>
                <a:schemeClr val="dk1"/>
              </a:solidFill>
            </a:endParaRPr>
          </a:p>
          <a:p>
            <a:pPr indent="0" lvl="0" marL="0" rtl="0" algn="l">
              <a:lnSpc>
                <a:spcPct val="115000"/>
              </a:lnSpc>
              <a:spcBef>
                <a:spcPts val="1200"/>
              </a:spcBef>
              <a:spcAft>
                <a:spcPts val="0"/>
              </a:spcAft>
              <a:buClr>
                <a:schemeClr val="dk1"/>
              </a:buClr>
              <a:buSzPts val="1100"/>
              <a:buFont typeface="Arial"/>
              <a:buNone/>
            </a:pPr>
            <a:r>
              <a:rPr b="1" lang="en" sz="700">
                <a:solidFill>
                  <a:schemeClr val="dk1"/>
                </a:solidFill>
              </a:rPr>
              <a:t>The policy.</a:t>
            </a:r>
            <a:r>
              <a:rPr lang="en" sz="700">
                <a:solidFill>
                  <a:schemeClr val="dk1"/>
                </a:solidFill>
              </a:rPr>
              <a:t> Indexed universal life is a life insurance contract, not an investment in the market. Index credits are subject to insurer-set caps, participation rates, spreads, and floors that may change. A floor prevents negative index credits but not declining cash value — policy charges, cost of insurance, surrender charges, and loan interest still apply and reduce cash value and death benefit.</a:t>
            </a:r>
            <a:endParaRPr sz="700">
              <a:solidFill>
                <a:schemeClr val="dk1"/>
              </a:solidFill>
            </a:endParaRPr>
          </a:p>
          <a:p>
            <a:pPr indent="0" lvl="0" marL="0" rtl="0" algn="l">
              <a:lnSpc>
                <a:spcPct val="115000"/>
              </a:lnSpc>
              <a:spcBef>
                <a:spcPts val="1200"/>
              </a:spcBef>
              <a:spcAft>
                <a:spcPts val="0"/>
              </a:spcAft>
              <a:buClr>
                <a:schemeClr val="dk1"/>
              </a:buClr>
              <a:buSzPts val="1100"/>
              <a:buFont typeface="Arial"/>
              <a:buNone/>
            </a:pPr>
            <a:r>
              <a:rPr b="1" lang="en" sz="700">
                <a:solidFill>
                  <a:schemeClr val="dk1"/>
                </a:solidFill>
              </a:rPr>
              <a:t>The loan.</a:t>
            </a:r>
            <a:r>
              <a:rPr lang="en" sz="700">
                <a:solidFill>
                  <a:schemeClr val="dk1"/>
                </a:solidFill>
              </a:rPr>
              <a:t> Premium financing uses borrowed funds and adds risk. The rate is variable; interest accrues and must be repaid. Rate, performance, or lender changes may require additional collateral or contributions, reduce or eliminate illustrated benefits, cause the policy to lapse or be surrendered, or result in loss of your rights to the policy. A lapse or surrender with a loan outstanding may create significant taxable income.</a:t>
            </a:r>
            <a:endParaRPr sz="700">
              <a:solidFill>
                <a:schemeClr val="dk1"/>
              </a:solidFill>
            </a:endParaRPr>
          </a:p>
          <a:p>
            <a:pPr indent="0" lvl="0" marL="0" rtl="0" algn="l">
              <a:lnSpc>
                <a:spcPct val="115000"/>
              </a:lnSpc>
              <a:spcBef>
                <a:spcPts val="1200"/>
              </a:spcBef>
              <a:spcAft>
                <a:spcPts val="0"/>
              </a:spcAft>
              <a:buClr>
                <a:schemeClr val="dk1"/>
              </a:buClr>
              <a:buSzPts val="1100"/>
              <a:buFont typeface="Arial"/>
              <a:buNone/>
            </a:pPr>
            <a:r>
              <a:rPr b="1" lang="en" sz="700">
                <a:solidFill>
                  <a:schemeClr val="dk1"/>
                </a:solidFill>
              </a:rPr>
              <a:t>Taxes.</a:t>
            </a:r>
            <a:r>
              <a:rPr lang="en" sz="700">
                <a:solidFill>
                  <a:schemeClr val="dk1"/>
                </a:solidFill>
              </a:rPr>
              <a:t> Tax-free income is generally taken as policy loans and withdrawals, which reduce cash value and death benefit and increase lapse risk. Treatment applies only while the policy is in force and not a modified endowment contract. Depends on current tax law. Consult your own advisors.</a:t>
            </a:r>
            <a:endParaRPr sz="700">
              <a:solidFill>
                <a:schemeClr val="dk1"/>
              </a:solidFill>
            </a:endParaRPr>
          </a:p>
          <a:p>
            <a:pPr indent="0" lvl="0" marL="0" rtl="0" algn="l">
              <a:lnSpc>
                <a:spcPct val="115000"/>
              </a:lnSpc>
              <a:spcBef>
                <a:spcPts val="1200"/>
              </a:spcBef>
              <a:spcAft>
                <a:spcPts val="0"/>
              </a:spcAft>
              <a:buClr>
                <a:schemeClr val="dk1"/>
              </a:buClr>
              <a:buSzPts val="1100"/>
              <a:buFont typeface="Arial"/>
              <a:buNone/>
            </a:pPr>
            <a:r>
              <a:rPr b="1" lang="en" sz="700">
                <a:solidFill>
                  <a:schemeClr val="dk1"/>
                </a:solidFill>
              </a:rPr>
              <a:t>Costs and terms.</a:t>
            </a:r>
            <a:r>
              <a:rPr lang="en" sz="700">
                <a:solidFill>
                  <a:schemeClr val="dk1"/>
                </a:solidFill>
              </a:rPr>
              <a:t> Program fees apply and are disclosed in the program agreements; policy charges are separate and shown in the carrier illustration. Riders cost extra and carry limitations, exclusions, and waiting periods; accelerated benefits may be taxable. Not a bank deposit, not FDIC insured, not bank guaranteed, may lose value. Testimonials reflect individual experience and are not representative. Subject to underwriting and lender approval; availability varies by state and carrier. Guarantees are backed by the claims-paying ability of the issuing insurance company.</a:t>
            </a:r>
            <a:endParaRPr sz="700">
              <a:solidFill>
                <a:schemeClr val="dk1"/>
              </a:solidFill>
            </a:endParaRPr>
          </a:p>
          <a:p>
            <a:pPr indent="0" lvl="0" marL="0" marR="0" rtl="0" algn="l">
              <a:lnSpc>
                <a:spcPct val="140000"/>
              </a:lnSpc>
              <a:spcBef>
                <a:spcPts val="1200"/>
              </a:spcBef>
              <a:spcAft>
                <a:spcPts val="0"/>
              </a:spcAft>
              <a:buClr>
                <a:srgbClr val="5B6280"/>
              </a:buClr>
              <a:buSzPts val="750"/>
              <a:buFont typeface="Poppins"/>
              <a:buNone/>
            </a:pPr>
            <a:r>
              <a:t/>
            </a:r>
            <a:endParaRPr sz="700">
              <a:solidFill>
                <a:srgbClr val="5B6280"/>
              </a:solidFill>
              <a:latin typeface="Poppins"/>
              <a:ea typeface="Poppins"/>
              <a:cs typeface="Poppins"/>
              <a:sym typeface="Poppins"/>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7F5FC"/>
        </a:solidFill>
      </p:bgPr>
    </p:bg>
    <p:spTree>
      <p:nvGrpSpPr>
        <p:cNvPr id="66" name="Shape 66"/>
        <p:cNvGrpSpPr/>
        <p:nvPr/>
      </p:nvGrpSpPr>
      <p:grpSpPr>
        <a:xfrm>
          <a:off x="0" y="0"/>
          <a:ext cx="0" cy="0"/>
          <a:chOff x="0" y="0"/>
          <a:chExt cx="0" cy="0"/>
        </a:xfrm>
      </p:grpSpPr>
      <p:pic>
        <p:nvPicPr>
          <p:cNvPr descr="assets/logo_mark_color.png" id="67" name="Google Shape;67;p16"/>
          <p:cNvPicPr preferRelativeResize="0"/>
          <p:nvPr/>
        </p:nvPicPr>
        <p:blipFill rotWithShape="1">
          <a:blip r:embed="rId3">
            <a:alphaModFix/>
          </a:blip>
          <a:srcRect b="0" l="0" r="0" t="0"/>
          <a:stretch/>
        </p:blipFill>
        <p:spPr>
          <a:xfrm>
            <a:off x="411480" y="4590288"/>
            <a:ext cx="205740" cy="237745"/>
          </a:xfrm>
          <a:prstGeom prst="rect">
            <a:avLst/>
          </a:prstGeom>
          <a:noFill/>
          <a:ln>
            <a:noFill/>
          </a:ln>
        </p:spPr>
      </p:pic>
      <p:sp>
        <p:nvSpPr>
          <p:cNvPr id="68" name="Google Shape;68;p16"/>
          <p:cNvSpPr/>
          <p:nvPr/>
        </p:nvSpPr>
        <p:spPr>
          <a:xfrm>
            <a:off x="7589520" y="4599432"/>
            <a:ext cx="1143000" cy="228600"/>
          </a:xfrm>
          <a:prstGeom prst="rect">
            <a:avLst/>
          </a:prstGeom>
          <a:noFill/>
          <a:ln>
            <a:noFill/>
          </a:ln>
        </p:spPr>
        <p:txBody>
          <a:bodyPr anchorCtr="0" anchor="ctr" bIns="0" lIns="0" spcFirstLastPara="1" rIns="0" wrap="square" tIns="0">
            <a:noAutofit/>
          </a:bodyPr>
          <a:lstStyle/>
          <a:p>
            <a:pPr indent="0" lvl="0" marL="0" marR="0" rtl="0" algn="r">
              <a:lnSpc>
                <a:spcPct val="100000"/>
              </a:lnSpc>
              <a:spcBef>
                <a:spcPts val="0"/>
              </a:spcBef>
              <a:spcAft>
                <a:spcPts val="0"/>
              </a:spcAft>
              <a:buClr>
                <a:srgbClr val="5B6280"/>
              </a:buClr>
              <a:buSzPts val="800"/>
              <a:buFont typeface="Poppins"/>
              <a:buNone/>
            </a:pPr>
            <a:r>
              <a:rPr b="0" i="0" lang="en" sz="800" u="none" cap="none" strike="noStrike">
                <a:solidFill>
                  <a:srgbClr val="5B6280"/>
                </a:solidFill>
                <a:latin typeface="Poppins"/>
                <a:ea typeface="Poppins"/>
                <a:cs typeface="Poppins"/>
                <a:sym typeface="Poppins"/>
              </a:rPr>
              <a:t>02 / 14</a:t>
            </a:r>
            <a:endParaRPr b="0" i="0" sz="800" u="none" cap="none" strike="noStrike">
              <a:solidFill>
                <a:schemeClr val="dk1"/>
              </a:solidFill>
              <a:latin typeface="Calibri"/>
              <a:ea typeface="Calibri"/>
              <a:cs typeface="Calibri"/>
              <a:sym typeface="Calibri"/>
            </a:endParaRPr>
          </a:p>
        </p:txBody>
      </p:sp>
      <p:sp>
        <p:nvSpPr>
          <p:cNvPr id="69" name="Google Shape;69;p16"/>
          <p:cNvSpPr/>
          <p:nvPr/>
        </p:nvSpPr>
        <p:spPr>
          <a:xfrm>
            <a:off x="502920" y="384048"/>
            <a:ext cx="8138100" cy="183000"/>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903397"/>
              </a:buClr>
              <a:buSzPts val="900"/>
              <a:buFont typeface="Poppins"/>
              <a:buNone/>
            </a:pPr>
            <a:r>
              <a:rPr b="1" i="0" lang="en" sz="900" u="none" cap="none" strike="noStrike">
                <a:solidFill>
                  <a:srgbClr val="903397"/>
                </a:solidFill>
                <a:latin typeface="Poppins"/>
                <a:ea typeface="Poppins"/>
                <a:cs typeface="Poppins"/>
                <a:sym typeface="Poppins"/>
              </a:rPr>
              <a:t>AGENDA</a:t>
            </a:r>
            <a:endParaRPr b="0" i="0" sz="900" u="none" cap="none" strike="noStrike">
              <a:solidFill>
                <a:schemeClr val="dk1"/>
              </a:solidFill>
              <a:latin typeface="Calibri"/>
              <a:ea typeface="Calibri"/>
              <a:cs typeface="Calibri"/>
              <a:sym typeface="Calibri"/>
            </a:endParaRPr>
          </a:p>
        </p:txBody>
      </p:sp>
      <p:sp>
        <p:nvSpPr>
          <p:cNvPr id="70" name="Google Shape;70;p16"/>
          <p:cNvSpPr/>
          <p:nvPr/>
        </p:nvSpPr>
        <p:spPr>
          <a:xfrm>
            <a:off x="502920" y="603504"/>
            <a:ext cx="8138100" cy="457200"/>
          </a:xfrm>
          <a:prstGeom prst="rect">
            <a:avLst/>
          </a:prstGeom>
          <a:noFill/>
          <a:ln>
            <a:noFill/>
          </a:ln>
        </p:spPr>
        <p:txBody>
          <a:bodyPr anchorCtr="0" anchor="ctr" bIns="0" lIns="0" spcFirstLastPara="1" rIns="0" wrap="square" tIns="0">
            <a:noAutofit/>
          </a:bodyPr>
          <a:lstStyle/>
          <a:p>
            <a:pPr indent="0" lvl="0" marL="0" marR="0" rtl="0" algn="l">
              <a:lnSpc>
                <a:spcPct val="111111"/>
              </a:lnSpc>
              <a:spcBef>
                <a:spcPts val="0"/>
              </a:spcBef>
              <a:spcAft>
                <a:spcPts val="0"/>
              </a:spcAft>
              <a:buClr>
                <a:srgbClr val="0B1440"/>
              </a:buClr>
              <a:buSzPts val="2700"/>
              <a:buFont typeface="Poppins"/>
              <a:buNone/>
            </a:pPr>
            <a:r>
              <a:rPr b="1" i="0" lang="en" sz="2700" u="none" cap="none" strike="noStrike">
                <a:solidFill>
                  <a:srgbClr val="0B1440"/>
                </a:solidFill>
                <a:latin typeface="Poppins"/>
                <a:ea typeface="Poppins"/>
                <a:cs typeface="Poppins"/>
                <a:sym typeface="Poppins"/>
              </a:rPr>
              <a:t>What we cover</a:t>
            </a:r>
            <a:endParaRPr b="0" i="0" sz="2700" u="none" cap="none" strike="noStrike">
              <a:solidFill>
                <a:schemeClr val="dk1"/>
              </a:solidFill>
              <a:latin typeface="Calibri"/>
              <a:ea typeface="Calibri"/>
              <a:cs typeface="Calibri"/>
              <a:sym typeface="Calibri"/>
            </a:endParaRPr>
          </a:p>
        </p:txBody>
      </p:sp>
      <p:sp>
        <p:nvSpPr>
          <p:cNvPr id="71" name="Google Shape;71;p16"/>
          <p:cNvSpPr/>
          <p:nvPr/>
        </p:nvSpPr>
        <p:spPr>
          <a:xfrm>
            <a:off x="502920" y="1353312"/>
            <a:ext cx="8138100" cy="548700"/>
          </a:xfrm>
          <a:prstGeom prst="roundRect">
            <a:avLst>
              <a:gd fmla="val 15000" name="adj"/>
            </a:avLst>
          </a:prstGeom>
          <a:solidFill>
            <a:srgbClr val="FFFFFF"/>
          </a:solidFill>
          <a:ln cap="flat" cmpd="sng" w="9525">
            <a:solidFill>
              <a:srgbClr val="E4E0F0"/>
            </a:solidFill>
            <a:prstDash val="solid"/>
            <a:round/>
            <a:headEnd len="sm" w="sm" type="none"/>
            <a:tailEnd len="sm" w="sm" type="none"/>
          </a:ln>
          <a:effectLst>
            <a:outerShdw blurRad="88900" rotWithShape="0" algn="bl" dir="5400000" dist="12700">
              <a:srgbClr val="6E6690">
                <a:alpha val="16078"/>
              </a:srgbClr>
            </a:outerShdw>
          </a:effectLst>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2" name="Google Shape;72;p16"/>
          <p:cNvSpPr/>
          <p:nvPr/>
        </p:nvSpPr>
        <p:spPr>
          <a:xfrm>
            <a:off x="777240" y="1481328"/>
            <a:ext cx="548700" cy="310800"/>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903397"/>
              </a:buClr>
              <a:buSzPts val="1800"/>
              <a:buFont typeface="Poppins"/>
              <a:buNone/>
            </a:pPr>
            <a:r>
              <a:rPr b="1" i="0" lang="en" sz="1800" u="none" cap="none" strike="noStrike">
                <a:solidFill>
                  <a:srgbClr val="903397"/>
                </a:solidFill>
                <a:latin typeface="Poppins"/>
                <a:ea typeface="Poppins"/>
                <a:cs typeface="Poppins"/>
                <a:sym typeface="Poppins"/>
              </a:rPr>
              <a:t>01</a:t>
            </a:r>
            <a:endParaRPr b="0" i="0" sz="1800" u="none" cap="none" strike="noStrike">
              <a:solidFill>
                <a:schemeClr val="dk1"/>
              </a:solidFill>
              <a:latin typeface="Calibri"/>
              <a:ea typeface="Calibri"/>
              <a:cs typeface="Calibri"/>
              <a:sym typeface="Calibri"/>
            </a:endParaRPr>
          </a:p>
        </p:txBody>
      </p:sp>
      <p:sp>
        <p:nvSpPr>
          <p:cNvPr id="73" name="Google Shape;73;p16"/>
          <p:cNvSpPr/>
          <p:nvPr/>
        </p:nvSpPr>
        <p:spPr>
          <a:xfrm>
            <a:off x="1463040" y="1435608"/>
            <a:ext cx="2834700" cy="219600"/>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B1440"/>
              </a:buClr>
              <a:buSzPts val="1200"/>
              <a:buFont typeface="Poppins"/>
              <a:buNone/>
            </a:pPr>
            <a:r>
              <a:rPr b="1" i="0" lang="en" sz="1200" u="none" cap="none" strike="noStrike">
                <a:solidFill>
                  <a:srgbClr val="0B1440"/>
                </a:solidFill>
                <a:latin typeface="Poppins"/>
                <a:ea typeface="Poppins"/>
                <a:cs typeface="Poppins"/>
                <a:sym typeface="Poppins"/>
              </a:rPr>
              <a:t>The Big Idea</a:t>
            </a:r>
            <a:endParaRPr b="0" i="0" sz="1200" u="none" cap="none" strike="noStrike">
              <a:solidFill>
                <a:schemeClr val="dk1"/>
              </a:solidFill>
              <a:latin typeface="Calibri"/>
              <a:ea typeface="Calibri"/>
              <a:cs typeface="Calibri"/>
              <a:sym typeface="Calibri"/>
            </a:endParaRPr>
          </a:p>
        </p:txBody>
      </p:sp>
      <p:sp>
        <p:nvSpPr>
          <p:cNvPr id="74" name="Google Shape;74;p16"/>
          <p:cNvSpPr/>
          <p:nvPr/>
        </p:nvSpPr>
        <p:spPr>
          <a:xfrm>
            <a:off x="1463040" y="1655064"/>
            <a:ext cx="6858000" cy="201300"/>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5B6280"/>
              </a:buClr>
              <a:buSzPts val="950"/>
              <a:buFont typeface="Poppins"/>
              <a:buNone/>
            </a:pPr>
            <a:r>
              <a:rPr b="0" i="0" lang="en" sz="950" u="none" cap="none" strike="noStrike">
                <a:solidFill>
                  <a:srgbClr val="5B6280"/>
                </a:solidFill>
                <a:latin typeface="Poppins"/>
                <a:ea typeface="Poppins"/>
                <a:cs typeface="Poppins"/>
                <a:sym typeface="Poppins"/>
              </a:rPr>
              <a:t>Leverage you already understand, applied to retirement</a:t>
            </a:r>
            <a:endParaRPr b="0" i="0" sz="950" u="none" cap="none" strike="noStrike">
              <a:solidFill>
                <a:schemeClr val="dk1"/>
              </a:solidFill>
              <a:latin typeface="Calibri"/>
              <a:ea typeface="Calibri"/>
              <a:cs typeface="Calibri"/>
              <a:sym typeface="Calibri"/>
            </a:endParaRPr>
          </a:p>
        </p:txBody>
      </p:sp>
      <p:sp>
        <p:nvSpPr>
          <p:cNvPr id="75" name="Google Shape;75;p16"/>
          <p:cNvSpPr/>
          <p:nvPr/>
        </p:nvSpPr>
        <p:spPr>
          <a:xfrm>
            <a:off x="502920" y="1993392"/>
            <a:ext cx="8138100" cy="548700"/>
          </a:xfrm>
          <a:prstGeom prst="roundRect">
            <a:avLst>
              <a:gd fmla="val 15000" name="adj"/>
            </a:avLst>
          </a:prstGeom>
          <a:solidFill>
            <a:srgbClr val="FFFFFF"/>
          </a:solidFill>
          <a:ln cap="flat" cmpd="sng" w="9525">
            <a:solidFill>
              <a:srgbClr val="E4E0F0"/>
            </a:solidFill>
            <a:prstDash val="solid"/>
            <a:round/>
            <a:headEnd len="sm" w="sm" type="none"/>
            <a:tailEnd len="sm" w="sm" type="none"/>
          </a:ln>
          <a:effectLst>
            <a:outerShdw blurRad="88900" rotWithShape="0" algn="bl" dir="5400000" dist="12700">
              <a:srgbClr val="6E6690">
                <a:alpha val="16078"/>
              </a:srgbClr>
            </a:outerShdw>
          </a:effectLst>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6" name="Google Shape;76;p16"/>
          <p:cNvSpPr/>
          <p:nvPr/>
        </p:nvSpPr>
        <p:spPr>
          <a:xfrm>
            <a:off x="777240" y="2121408"/>
            <a:ext cx="548700" cy="310800"/>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903397"/>
              </a:buClr>
              <a:buSzPts val="1800"/>
              <a:buFont typeface="Poppins"/>
              <a:buNone/>
            </a:pPr>
            <a:r>
              <a:rPr b="1" i="0" lang="en" sz="1800" u="none" cap="none" strike="noStrike">
                <a:solidFill>
                  <a:srgbClr val="903397"/>
                </a:solidFill>
                <a:latin typeface="Poppins"/>
                <a:ea typeface="Poppins"/>
                <a:cs typeface="Poppins"/>
                <a:sym typeface="Poppins"/>
              </a:rPr>
              <a:t>02</a:t>
            </a:r>
            <a:endParaRPr b="0" i="0" sz="1800" u="none" cap="none" strike="noStrike">
              <a:solidFill>
                <a:schemeClr val="dk1"/>
              </a:solidFill>
              <a:latin typeface="Calibri"/>
              <a:ea typeface="Calibri"/>
              <a:cs typeface="Calibri"/>
              <a:sym typeface="Calibri"/>
            </a:endParaRPr>
          </a:p>
        </p:txBody>
      </p:sp>
      <p:sp>
        <p:nvSpPr>
          <p:cNvPr id="77" name="Google Shape;77;p16"/>
          <p:cNvSpPr/>
          <p:nvPr/>
        </p:nvSpPr>
        <p:spPr>
          <a:xfrm>
            <a:off x="1463040" y="2075688"/>
            <a:ext cx="2834700" cy="219600"/>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B1440"/>
              </a:buClr>
              <a:buSzPts val="1200"/>
              <a:buFont typeface="Poppins"/>
              <a:buNone/>
            </a:pPr>
            <a:r>
              <a:rPr b="1" i="0" lang="en" sz="1200" u="none" cap="none" strike="noStrike">
                <a:solidFill>
                  <a:srgbClr val="0B1440"/>
                </a:solidFill>
                <a:latin typeface="Poppins"/>
                <a:ea typeface="Poppins"/>
                <a:cs typeface="Poppins"/>
                <a:sym typeface="Poppins"/>
              </a:rPr>
              <a:t>The Problem</a:t>
            </a:r>
            <a:endParaRPr b="0" i="0" sz="1200" u="none" cap="none" strike="noStrike">
              <a:solidFill>
                <a:schemeClr val="dk1"/>
              </a:solidFill>
              <a:latin typeface="Calibri"/>
              <a:ea typeface="Calibri"/>
              <a:cs typeface="Calibri"/>
              <a:sym typeface="Calibri"/>
            </a:endParaRPr>
          </a:p>
        </p:txBody>
      </p:sp>
      <p:sp>
        <p:nvSpPr>
          <p:cNvPr id="78" name="Google Shape;78;p16"/>
          <p:cNvSpPr/>
          <p:nvPr/>
        </p:nvSpPr>
        <p:spPr>
          <a:xfrm>
            <a:off x="1463040" y="2295144"/>
            <a:ext cx="6858000" cy="201300"/>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5B6280"/>
              </a:buClr>
              <a:buSzPts val="950"/>
              <a:buFont typeface="Poppins"/>
              <a:buNone/>
            </a:pPr>
            <a:r>
              <a:rPr b="0" i="0" lang="en" sz="950" u="none" cap="none" strike="noStrike">
                <a:solidFill>
                  <a:srgbClr val="5B6280"/>
                </a:solidFill>
                <a:latin typeface="Poppins"/>
                <a:ea typeface="Poppins"/>
                <a:cs typeface="Poppins"/>
                <a:sym typeface="Poppins"/>
              </a:rPr>
              <a:t>Why traditional plans fall short for accredited investors</a:t>
            </a:r>
            <a:endParaRPr b="0" i="0" sz="950" u="none" cap="none" strike="noStrike">
              <a:solidFill>
                <a:schemeClr val="dk1"/>
              </a:solidFill>
              <a:latin typeface="Calibri"/>
              <a:ea typeface="Calibri"/>
              <a:cs typeface="Calibri"/>
              <a:sym typeface="Calibri"/>
            </a:endParaRPr>
          </a:p>
        </p:txBody>
      </p:sp>
      <p:sp>
        <p:nvSpPr>
          <p:cNvPr id="79" name="Google Shape;79;p16"/>
          <p:cNvSpPr/>
          <p:nvPr/>
        </p:nvSpPr>
        <p:spPr>
          <a:xfrm>
            <a:off x="502920" y="2633472"/>
            <a:ext cx="8138100" cy="548700"/>
          </a:xfrm>
          <a:prstGeom prst="roundRect">
            <a:avLst>
              <a:gd fmla="val 15000" name="adj"/>
            </a:avLst>
          </a:prstGeom>
          <a:solidFill>
            <a:srgbClr val="FFFFFF"/>
          </a:solidFill>
          <a:ln cap="flat" cmpd="sng" w="9525">
            <a:solidFill>
              <a:srgbClr val="E4E0F0"/>
            </a:solidFill>
            <a:prstDash val="solid"/>
            <a:round/>
            <a:headEnd len="sm" w="sm" type="none"/>
            <a:tailEnd len="sm" w="sm" type="none"/>
          </a:ln>
          <a:effectLst>
            <a:outerShdw blurRad="88900" rotWithShape="0" algn="bl" dir="5400000" dist="12700">
              <a:srgbClr val="6E6690">
                <a:alpha val="16078"/>
              </a:srgbClr>
            </a:outerShdw>
          </a:effectLst>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0" name="Google Shape;80;p16"/>
          <p:cNvSpPr/>
          <p:nvPr/>
        </p:nvSpPr>
        <p:spPr>
          <a:xfrm>
            <a:off x="777240" y="2761488"/>
            <a:ext cx="548700" cy="310800"/>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903397"/>
              </a:buClr>
              <a:buSzPts val="1800"/>
              <a:buFont typeface="Poppins"/>
              <a:buNone/>
            </a:pPr>
            <a:r>
              <a:rPr b="1" i="0" lang="en" sz="1800" u="none" cap="none" strike="noStrike">
                <a:solidFill>
                  <a:srgbClr val="903397"/>
                </a:solidFill>
                <a:latin typeface="Poppins"/>
                <a:ea typeface="Poppins"/>
                <a:cs typeface="Poppins"/>
                <a:sym typeface="Poppins"/>
              </a:rPr>
              <a:t>03</a:t>
            </a:r>
            <a:endParaRPr b="0" i="0" sz="1800" u="none" cap="none" strike="noStrike">
              <a:solidFill>
                <a:schemeClr val="dk1"/>
              </a:solidFill>
              <a:latin typeface="Calibri"/>
              <a:ea typeface="Calibri"/>
              <a:cs typeface="Calibri"/>
              <a:sym typeface="Calibri"/>
            </a:endParaRPr>
          </a:p>
        </p:txBody>
      </p:sp>
      <p:sp>
        <p:nvSpPr>
          <p:cNvPr id="81" name="Google Shape;81;p16"/>
          <p:cNvSpPr/>
          <p:nvPr/>
        </p:nvSpPr>
        <p:spPr>
          <a:xfrm>
            <a:off x="1463040" y="2715768"/>
            <a:ext cx="2834700" cy="219600"/>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B1440"/>
              </a:buClr>
              <a:buSzPts val="1200"/>
              <a:buFont typeface="Poppins"/>
              <a:buNone/>
            </a:pPr>
            <a:r>
              <a:rPr b="1" i="0" lang="en" sz="1200" u="none" cap="none" strike="noStrike">
                <a:solidFill>
                  <a:srgbClr val="0B1440"/>
                </a:solidFill>
                <a:latin typeface="Poppins"/>
                <a:ea typeface="Poppins"/>
                <a:cs typeface="Poppins"/>
                <a:sym typeface="Poppins"/>
              </a:rPr>
              <a:t>How Stream Works</a:t>
            </a:r>
            <a:endParaRPr b="0" i="0" sz="1200" u="none" cap="none" strike="noStrike">
              <a:solidFill>
                <a:schemeClr val="dk1"/>
              </a:solidFill>
              <a:latin typeface="Calibri"/>
              <a:ea typeface="Calibri"/>
              <a:cs typeface="Calibri"/>
              <a:sym typeface="Calibri"/>
            </a:endParaRPr>
          </a:p>
        </p:txBody>
      </p:sp>
      <p:sp>
        <p:nvSpPr>
          <p:cNvPr id="82" name="Google Shape;82;p16"/>
          <p:cNvSpPr/>
          <p:nvPr/>
        </p:nvSpPr>
        <p:spPr>
          <a:xfrm>
            <a:off x="1463040" y="2935224"/>
            <a:ext cx="6858000" cy="201300"/>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5B6280"/>
              </a:buClr>
              <a:buSzPts val="950"/>
              <a:buFont typeface="Poppins"/>
              <a:buNone/>
            </a:pPr>
            <a:r>
              <a:rPr b="0" i="0" lang="en" sz="950" u="none" cap="none" strike="noStrike">
                <a:solidFill>
                  <a:srgbClr val="5B6280"/>
                </a:solidFill>
                <a:latin typeface="Poppins"/>
                <a:ea typeface="Poppins"/>
                <a:cs typeface="Poppins"/>
                <a:sym typeface="Poppins"/>
              </a:rPr>
              <a:t>Indexed life insurance, bank funding, and the 10-pay structure</a:t>
            </a:r>
            <a:endParaRPr b="0" i="0" sz="950" u="none" cap="none" strike="noStrike">
              <a:solidFill>
                <a:schemeClr val="dk1"/>
              </a:solidFill>
              <a:latin typeface="Calibri"/>
              <a:ea typeface="Calibri"/>
              <a:cs typeface="Calibri"/>
              <a:sym typeface="Calibri"/>
            </a:endParaRPr>
          </a:p>
        </p:txBody>
      </p:sp>
      <p:sp>
        <p:nvSpPr>
          <p:cNvPr id="83" name="Google Shape;83;p16"/>
          <p:cNvSpPr/>
          <p:nvPr/>
        </p:nvSpPr>
        <p:spPr>
          <a:xfrm>
            <a:off x="502920" y="3273552"/>
            <a:ext cx="8138100" cy="548700"/>
          </a:xfrm>
          <a:prstGeom prst="roundRect">
            <a:avLst>
              <a:gd fmla="val 15000" name="adj"/>
            </a:avLst>
          </a:prstGeom>
          <a:solidFill>
            <a:srgbClr val="FFFFFF"/>
          </a:solidFill>
          <a:ln cap="flat" cmpd="sng" w="9525">
            <a:solidFill>
              <a:srgbClr val="E4E0F0"/>
            </a:solidFill>
            <a:prstDash val="solid"/>
            <a:round/>
            <a:headEnd len="sm" w="sm" type="none"/>
            <a:tailEnd len="sm" w="sm" type="none"/>
          </a:ln>
          <a:effectLst>
            <a:outerShdw blurRad="88900" rotWithShape="0" algn="bl" dir="5400000" dist="12700">
              <a:srgbClr val="6E6690">
                <a:alpha val="16078"/>
              </a:srgbClr>
            </a:outerShdw>
          </a:effectLst>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4" name="Google Shape;84;p16"/>
          <p:cNvSpPr/>
          <p:nvPr/>
        </p:nvSpPr>
        <p:spPr>
          <a:xfrm>
            <a:off x="777240" y="3401568"/>
            <a:ext cx="548700" cy="310800"/>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903397"/>
              </a:buClr>
              <a:buSzPts val="1800"/>
              <a:buFont typeface="Poppins"/>
              <a:buNone/>
            </a:pPr>
            <a:r>
              <a:rPr b="1" i="0" lang="en" sz="1800" u="none" cap="none" strike="noStrike">
                <a:solidFill>
                  <a:srgbClr val="903397"/>
                </a:solidFill>
                <a:latin typeface="Poppins"/>
                <a:ea typeface="Poppins"/>
                <a:cs typeface="Poppins"/>
                <a:sym typeface="Poppins"/>
              </a:rPr>
              <a:t>04</a:t>
            </a:r>
            <a:endParaRPr b="0" i="0" sz="1800" u="none" cap="none" strike="noStrike">
              <a:solidFill>
                <a:schemeClr val="dk1"/>
              </a:solidFill>
              <a:latin typeface="Calibri"/>
              <a:ea typeface="Calibri"/>
              <a:cs typeface="Calibri"/>
              <a:sym typeface="Calibri"/>
            </a:endParaRPr>
          </a:p>
        </p:txBody>
      </p:sp>
      <p:sp>
        <p:nvSpPr>
          <p:cNvPr id="85" name="Google Shape;85;p16"/>
          <p:cNvSpPr/>
          <p:nvPr/>
        </p:nvSpPr>
        <p:spPr>
          <a:xfrm>
            <a:off x="1463040" y="3355848"/>
            <a:ext cx="2834700" cy="219600"/>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B1440"/>
              </a:buClr>
              <a:buSzPts val="1200"/>
              <a:buFont typeface="Poppins"/>
              <a:buNone/>
            </a:pPr>
            <a:r>
              <a:rPr b="1" i="0" lang="en" sz="1200" u="none" cap="none" strike="noStrike">
                <a:solidFill>
                  <a:srgbClr val="0B1440"/>
                </a:solidFill>
                <a:latin typeface="Poppins"/>
                <a:ea typeface="Poppins"/>
                <a:cs typeface="Poppins"/>
                <a:sym typeface="Poppins"/>
              </a:rPr>
              <a:t>Who It’s For</a:t>
            </a:r>
            <a:endParaRPr b="0" i="0" sz="1200" u="none" cap="none" strike="noStrike">
              <a:solidFill>
                <a:schemeClr val="dk1"/>
              </a:solidFill>
              <a:latin typeface="Calibri"/>
              <a:ea typeface="Calibri"/>
              <a:cs typeface="Calibri"/>
              <a:sym typeface="Calibri"/>
            </a:endParaRPr>
          </a:p>
        </p:txBody>
      </p:sp>
      <p:sp>
        <p:nvSpPr>
          <p:cNvPr id="86" name="Google Shape;86;p16"/>
          <p:cNvSpPr/>
          <p:nvPr/>
        </p:nvSpPr>
        <p:spPr>
          <a:xfrm>
            <a:off x="1463040" y="3575304"/>
            <a:ext cx="6858000" cy="201300"/>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5B6280"/>
              </a:buClr>
              <a:buSzPts val="950"/>
              <a:buFont typeface="Poppins"/>
              <a:buNone/>
            </a:pPr>
            <a:r>
              <a:rPr b="0" i="0" lang="en" sz="950" u="none" cap="none" strike="noStrike">
                <a:solidFill>
                  <a:srgbClr val="5B6280"/>
                </a:solidFill>
                <a:latin typeface="Poppins"/>
                <a:ea typeface="Poppins"/>
                <a:cs typeface="Poppins"/>
                <a:sym typeface="Poppins"/>
              </a:rPr>
              <a:t>Five ways people put the strategy to work</a:t>
            </a:r>
            <a:endParaRPr b="0" i="0" sz="950" u="none" cap="none" strike="noStrike">
              <a:solidFill>
                <a:schemeClr val="dk1"/>
              </a:solidFill>
              <a:latin typeface="Calibri"/>
              <a:ea typeface="Calibri"/>
              <a:cs typeface="Calibri"/>
              <a:sym typeface="Calibri"/>
            </a:endParaRPr>
          </a:p>
        </p:txBody>
      </p:sp>
      <p:sp>
        <p:nvSpPr>
          <p:cNvPr id="87" name="Google Shape;87;p16"/>
          <p:cNvSpPr/>
          <p:nvPr/>
        </p:nvSpPr>
        <p:spPr>
          <a:xfrm>
            <a:off x="502920" y="3913632"/>
            <a:ext cx="8138100" cy="548700"/>
          </a:xfrm>
          <a:prstGeom prst="roundRect">
            <a:avLst>
              <a:gd fmla="val 15000" name="adj"/>
            </a:avLst>
          </a:prstGeom>
          <a:solidFill>
            <a:srgbClr val="FFFFFF"/>
          </a:solidFill>
          <a:ln cap="flat" cmpd="sng" w="9525">
            <a:solidFill>
              <a:srgbClr val="E4E0F0"/>
            </a:solidFill>
            <a:prstDash val="solid"/>
            <a:round/>
            <a:headEnd len="sm" w="sm" type="none"/>
            <a:tailEnd len="sm" w="sm" type="none"/>
          </a:ln>
          <a:effectLst>
            <a:outerShdw blurRad="88900" rotWithShape="0" algn="bl" dir="5400000" dist="12700">
              <a:srgbClr val="6E6690">
                <a:alpha val="16078"/>
              </a:srgbClr>
            </a:outerShdw>
          </a:effectLst>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8" name="Google Shape;88;p16"/>
          <p:cNvSpPr/>
          <p:nvPr/>
        </p:nvSpPr>
        <p:spPr>
          <a:xfrm>
            <a:off x="777240" y="4041648"/>
            <a:ext cx="548700" cy="310800"/>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903397"/>
              </a:buClr>
              <a:buSzPts val="1800"/>
              <a:buFont typeface="Poppins"/>
              <a:buNone/>
            </a:pPr>
            <a:r>
              <a:rPr b="1" i="0" lang="en" sz="1800" u="none" cap="none" strike="noStrike">
                <a:solidFill>
                  <a:srgbClr val="903397"/>
                </a:solidFill>
                <a:latin typeface="Poppins"/>
                <a:ea typeface="Poppins"/>
                <a:cs typeface="Poppins"/>
                <a:sym typeface="Poppins"/>
              </a:rPr>
              <a:t>05</a:t>
            </a:r>
            <a:endParaRPr b="0" i="0" sz="1800" u="none" cap="none" strike="noStrike">
              <a:solidFill>
                <a:schemeClr val="dk1"/>
              </a:solidFill>
              <a:latin typeface="Calibri"/>
              <a:ea typeface="Calibri"/>
              <a:cs typeface="Calibri"/>
              <a:sym typeface="Calibri"/>
            </a:endParaRPr>
          </a:p>
        </p:txBody>
      </p:sp>
      <p:sp>
        <p:nvSpPr>
          <p:cNvPr id="89" name="Google Shape;89;p16"/>
          <p:cNvSpPr/>
          <p:nvPr/>
        </p:nvSpPr>
        <p:spPr>
          <a:xfrm>
            <a:off x="1463040" y="3995928"/>
            <a:ext cx="2834700" cy="219600"/>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B1440"/>
              </a:buClr>
              <a:buSzPts val="1200"/>
              <a:buFont typeface="Poppins"/>
              <a:buNone/>
            </a:pPr>
            <a:r>
              <a:rPr b="1" i="0" lang="en" sz="1200" u="none" cap="none" strike="noStrike">
                <a:solidFill>
                  <a:srgbClr val="0B1440"/>
                </a:solidFill>
                <a:latin typeface="Poppins"/>
                <a:ea typeface="Poppins"/>
                <a:cs typeface="Poppins"/>
                <a:sym typeface="Poppins"/>
              </a:rPr>
              <a:t>What It Could Look Like</a:t>
            </a:r>
            <a:endParaRPr b="0" i="0" sz="1200" u="none" cap="none" strike="noStrike">
              <a:solidFill>
                <a:schemeClr val="dk1"/>
              </a:solidFill>
              <a:latin typeface="Calibri"/>
              <a:ea typeface="Calibri"/>
              <a:cs typeface="Calibri"/>
              <a:sym typeface="Calibri"/>
            </a:endParaRPr>
          </a:p>
        </p:txBody>
      </p:sp>
      <p:sp>
        <p:nvSpPr>
          <p:cNvPr id="90" name="Google Shape;90;p16"/>
          <p:cNvSpPr/>
          <p:nvPr/>
        </p:nvSpPr>
        <p:spPr>
          <a:xfrm>
            <a:off x="1463040" y="4215384"/>
            <a:ext cx="6858000" cy="201300"/>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5B6280"/>
              </a:buClr>
              <a:buSzPts val="950"/>
              <a:buFont typeface="Poppins"/>
              <a:buNone/>
            </a:pPr>
            <a:r>
              <a:rPr b="0" i="0" lang="en" sz="950" u="none" cap="none" strike="noStrike">
                <a:solidFill>
                  <a:srgbClr val="5B6280"/>
                </a:solidFill>
                <a:latin typeface="Poppins"/>
                <a:ea typeface="Poppins"/>
                <a:cs typeface="Poppins"/>
                <a:sym typeface="Poppins"/>
              </a:rPr>
              <a:t>An illustrated side-by-side, and the next step</a:t>
            </a:r>
            <a:endParaRPr b="0" i="0" sz="950" u="none" cap="none" strike="noStrike">
              <a:solidFill>
                <a:schemeClr val="dk1"/>
              </a:solidFill>
              <a:latin typeface="Calibri"/>
              <a:ea typeface="Calibri"/>
              <a:cs typeface="Calibri"/>
              <a:sym typeface="Calibri"/>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7F5FC"/>
        </a:solidFill>
      </p:bgPr>
    </p:bg>
    <p:spTree>
      <p:nvGrpSpPr>
        <p:cNvPr id="95" name="Shape 95"/>
        <p:cNvGrpSpPr/>
        <p:nvPr/>
      </p:nvGrpSpPr>
      <p:grpSpPr>
        <a:xfrm>
          <a:off x="0" y="0"/>
          <a:ext cx="0" cy="0"/>
          <a:chOff x="0" y="0"/>
          <a:chExt cx="0" cy="0"/>
        </a:xfrm>
      </p:grpSpPr>
      <p:pic>
        <p:nvPicPr>
          <p:cNvPr descr="assets/logo_mark_color.png" id="96" name="Google Shape;96;p17"/>
          <p:cNvPicPr preferRelativeResize="0"/>
          <p:nvPr/>
        </p:nvPicPr>
        <p:blipFill rotWithShape="1">
          <a:blip r:embed="rId3">
            <a:alphaModFix/>
          </a:blip>
          <a:srcRect b="0" l="0" r="0" t="0"/>
          <a:stretch/>
        </p:blipFill>
        <p:spPr>
          <a:xfrm>
            <a:off x="411480" y="4590288"/>
            <a:ext cx="205740" cy="237745"/>
          </a:xfrm>
          <a:prstGeom prst="rect">
            <a:avLst/>
          </a:prstGeom>
          <a:noFill/>
          <a:ln>
            <a:noFill/>
          </a:ln>
        </p:spPr>
      </p:pic>
      <p:sp>
        <p:nvSpPr>
          <p:cNvPr id="97" name="Google Shape;97;p17"/>
          <p:cNvSpPr/>
          <p:nvPr/>
        </p:nvSpPr>
        <p:spPr>
          <a:xfrm>
            <a:off x="7589520" y="4599432"/>
            <a:ext cx="1143000" cy="228600"/>
          </a:xfrm>
          <a:prstGeom prst="rect">
            <a:avLst/>
          </a:prstGeom>
          <a:noFill/>
          <a:ln>
            <a:noFill/>
          </a:ln>
        </p:spPr>
        <p:txBody>
          <a:bodyPr anchorCtr="0" anchor="ctr" bIns="0" lIns="0" spcFirstLastPara="1" rIns="0" wrap="square" tIns="0">
            <a:noAutofit/>
          </a:bodyPr>
          <a:lstStyle/>
          <a:p>
            <a:pPr indent="0" lvl="0" marL="0" marR="0" rtl="0" algn="r">
              <a:spcBef>
                <a:spcPts val="0"/>
              </a:spcBef>
              <a:spcAft>
                <a:spcPts val="0"/>
              </a:spcAft>
              <a:buClr>
                <a:srgbClr val="5B6280"/>
              </a:buClr>
              <a:buSzPts val="800"/>
              <a:buFont typeface="Poppins"/>
              <a:buNone/>
            </a:pPr>
            <a:r>
              <a:rPr b="0" i="0" lang="en" sz="800" u="none" cap="none" strike="noStrike">
                <a:solidFill>
                  <a:srgbClr val="5B6280"/>
                </a:solidFill>
                <a:latin typeface="Poppins"/>
                <a:ea typeface="Poppins"/>
                <a:cs typeface="Poppins"/>
                <a:sym typeface="Poppins"/>
              </a:rPr>
              <a:t>03 / 16</a:t>
            </a:r>
            <a:endParaRPr b="0" i="0" sz="800" u="none" cap="none" strike="noStrike">
              <a:solidFill>
                <a:schemeClr val="dk1"/>
              </a:solidFill>
              <a:latin typeface="Calibri"/>
              <a:ea typeface="Calibri"/>
              <a:cs typeface="Calibri"/>
              <a:sym typeface="Calibri"/>
            </a:endParaRPr>
          </a:p>
        </p:txBody>
      </p:sp>
      <p:sp>
        <p:nvSpPr>
          <p:cNvPr id="98" name="Google Shape;98;p17"/>
          <p:cNvSpPr/>
          <p:nvPr/>
        </p:nvSpPr>
        <p:spPr>
          <a:xfrm>
            <a:off x="502920" y="384048"/>
            <a:ext cx="8138100" cy="1830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903397"/>
              </a:buClr>
              <a:buSzPts val="900"/>
              <a:buFont typeface="Poppins"/>
              <a:buNone/>
            </a:pPr>
            <a:r>
              <a:rPr b="1" i="0" lang="en" sz="900" u="none" cap="none" strike="noStrike">
                <a:solidFill>
                  <a:srgbClr val="903397"/>
                </a:solidFill>
                <a:latin typeface="Poppins"/>
                <a:ea typeface="Poppins"/>
                <a:cs typeface="Poppins"/>
                <a:sym typeface="Poppins"/>
              </a:rPr>
              <a:t>THE POWER OF LEVERAGE</a:t>
            </a:r>
            <a:endParaRPr b="0" i="0" sz="900" u="none" cap="none" strike="noStrike">
              <a:solidFill>
                <a:schemeClr val="dk1"/>
              </a:solidFill>
              <a:latin typeface="Calibri"/>
              <a:ea typeface="Calibri"/>
              <a:cs typeface="Calibri"/>
              <a:sym typeface="Calibri"/>
            </a:endParaRPr>
          </a:p>
        </p:txBody>
      </p:sp>
      <p:sp>
        <p:nvSpPr>
          <p:cNvPr id="99" name="Google Shape;99;p17"/>
          <p:cNvSpPr/>
          <p:nvPr/>
        </p:nvSpPr>
        <p:spPr>
          <a:xfrm>
            <a:off x="502920" y="603504"/>
            <a:ext cx="8138100" cy="457200"/>
          </a:xfrm>
          <a:prstGeom prst="rect">
            <a:avLst/>
          </a:prstGeom>
          <a:noFill/>
          <a:ln>
            <a:noFill/>
          </a:ln>
        </p:spPr>
        <p:txBody>
          <a:bodyPr anchorCtr="0" anchor="ctr" bIns="0" lIns="0" spcFirstLastPara="1" rIns="0" wrap="square" tIns="0">
            <a:noAutofit/>
          </a:bodyPr>
          <a:lstStyle/>
          <a:p>
            <a:pPr indent="0" lvl="0" marL="0" marR="0" rtl="0" algn="l">
              <a:lnSpc>
                <a:spcPct val="111111"/>
              </a:lnSpc>
              <a:spcBef>
                <a:spcPts val="0"/>
              </a:spcBef>
              <a:spcAft>
                <a:spcPts val="0"/>
              </a:spcAft>
              <a:buClr>
                <a:srgbClr val="0B1440"/>
              </a:buClr>
              <a:buSzPts val="2700"/>
              <a:buFont typeface="Poppins"/>
              <a:buNone/>
            </a:pPr>
            <a:r>
              <a:rPr b="1" i="0" lang="en" sz="2700" u="none" cap="none" strike="noStrike">
                <a:solidFill>
                  <a:srgbClr val="0B1440"/>
                </a:solidFill>
                <a:latin typeface="Poppins"/>
                <a:ea typeface="Poppins"/>
                <a:cs typeface="Poppins"/>
                <a:sym typeface="Poppins"/>
              </a:rPr>
              <a:t>Leverage isn't new</a:t>
            </a:r>
            <a:endParaRPr b="0" i="0" sz="2700" u="none" cap="none" strike="noStrike">
              <a:solidFill>
                <a:schemeClr val="dk1"/>
              </a:solidFill>
              <a:latin typeface="Calibri"/>
              <a:ea typeface="Calibri"/>
              <a:cs typeface="Calibri"/>
              <a:sym typeface="Calibri"/>
            </a:endParaRPr>
          </a:p>
        </p:txBody>
      </p:sp>
      <p:sp>
        <p:nvSpPr>
          <p:cNvPr id="100" name="Google Shape;100;p17"/>
          <p:cNvSpPr/>
          <p:nvPr/>
        </p:nvSpPr>
        <p:spPr>
          <a:xfrm>
            <a:off x="502920" y="1078992"/>
            <a:ext cx="8138100" cy="365700"/>
          </a:xfrm>
          <a:prstGeom prst="rect">
            <a:avLst/>
          </a:prstGeom>
          <a:noFill/>
          <a:ln>
            <a:noFill/>
          </a:ln>
        </p:spPr>
        <p:txBody>
          <a:bodyPr anchorCtr="0" anchor="ctr" bIns="0" lIns="0" spcFirstLastPara="1" rIns="0" wrap="square" tIns="0">
            <a:noAutofit/>
          </a:bodyPr>
          <a:lstStyle/>
          <a:p>
            <a:pPr indent="0" lvl="0" marL="0" marR="0" rtl="0" algn="l">
              <a:lnSpc>
                <a:spcPct val="145454"/>
              </a:lnSpc>
              <a:spcBef>
                <a:spcPts val="0"/>
              </a:spcBef>
              <a:spcAft>
                <a:spcPts val="0"/>
              </a:spcAft>
              <a:buClr>
                <a:srgbClr val="5B6280"/>
              </a:buClr>
              <a:buSzPts val="1100"/>
              <a:buFont typeface="Poppins"/>
              <a:buNone/>
            </a:pPr>
            <a:r>
              <a:rPr b="0" i="0" lang="en" sz="1100" u="none" cap="none" strike="noStrike">
                <a:solidFill>
                  <a:srgbClr val="5B6280"/>
                </a:solidFill>
                <a:latin typeface="Poppins"/>
                <a:ea typeface="Poppins"/>
                <a:cs typeface="Poppins"/>
                <a:sym typeface="Poppins"/>
              </a:rPr>
              <a:t>It's how most people buy a home.</a:t>
            </a:r>
            <a:endParaRPr b="0" i="0" sz="1100" u="none" cap="none" strike="noStrike">
              <a:solidFill>
                <a:schemeClr val="dk1"/>
              </a:solidFill>
              <a:latin typeface="Calibri"/>
              <a:ea typeface="Calibri"/>
              <a:cs typeface="Calibri"/>
              <a:sym typeface="Calibri"/>
            </a:endParaRPr>
          </a:p>
        </p:txBody>
      </p:sp>
      <p:sp>
        <p:nvSpPr>
          <p:cNvPr id="101" name="Google Shape;101;p17"/>
          <p:cNvSpPr/>
          <p:nvPr/>
        </p:nvSpPr>
        <p:spPr>
          <a:xfrm>
            <a:off x="502920" y="1572768"/>
            <a:ext cx="8138100" cy="859500"/>
          </a:xfrm>
          <a:prstGeom prst="roundRect">
            <a:avLst>
              <a:gd fmla="val 9574" name="adj"/>
            </a:avLst>
          </a:prstGeom>
          <a:solidFill>
            <a:srgbClr val="0B144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2" name="Google Shape;102;p17"/>
          <p:cNvSpPr/>
          <p:nvPr/>
        </p:nvSpPr>
        <p:spPr>
          <a:xfrm>
            <a:off x="777240" y="1719072"/>
            <a:ext cx="4114800" cy="1830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DF665B"/>
              </a:buClr>
              <a:buSzPts val="800"/>
              <a:buFont typeface="Poppins"/>
              <a:buNone/>
            </a:pPr>
            <a:r>
              <a:rPr b="1" i="0" lang="en" sz="800" u="none" cap="none" strike="noStrike">
                <a:solidFill>
                  <a:srgbClr val="DF665B"/>
                </a:solidFill>
                <a:latin typeface="Poppins"/>
                <a:ea typeface="Poppins"/>
                <a:cs typeface="Poppins"/>
                <a:sym typeface="Poppins"/>
              </a:rPr>
              <a:t>SO HERE'S THE QUESTION</a:t>
            </a:r>
            <a:endParaRPr b="0" i="0" sz="800" u="none" cap="none" strike="noStrike">
              <a:solidFill>
                <a:schemeClr val="dk1"/>
              </a:solidFill>
              <a:latin typeface="Calibri"/>
              <a:ea typeface="Calibri"/>
              <a:cs typeface="Calibri"/>
              <a:sym typeface="Calibri"/>
            </a:endParaRPr>
          </a:p>
        </p:txBody>
      </p:sp>
      <p:sp>
        <p:nvSpPr>
          <p:cNvPr id="103" name="Google Shape;103;p17"/>
          <p:cNvSpPr/>
          <p:nvPr/>
        </p:nvSpPr>
        <p:spPr>
          <a:xfrm>
            <a:off x="777240" y="1956816"/>
            <a:ext cx="7589400" cy="3291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FFFFFF"/>
              </a:buClr>
              <a:buSzPts val="1600"/>
              <a:buFont typeface="Poppins"/>
              <a:buNone/>
            </a:pPr>
            <a:r>
              <a:rPr b="1" i="0" lang="en" sz="1600" u="none" cap="none" strike="noStrike">
                <a:solidFill>
                  <a:srgbClr val="FFFFFF"/>
                </a:solidFill>
                <a:latin typeface="Poppins"/>
                <a:ea typeface="Poppins"/>
                <a:cs typeface="Poppins"/>
                <a:sym typeface="Poppins"/>
              </a:rPr>
              <a:t>What if that same leverage funded your retirement instead of a house?</a:t>
            </a:r>
            <a:endParaRPr b="0" i="0" sz="1600" u="none" cap="none" strike="noStrike">
              <a:solidFill>
                <a:schemeClr val="dk1"/>
              </a:solidFill>
              <a:latin typeface="Calibri"/>
              <a:ea typeface="Calibri"/>
              <a:cs typeface="Calibri"/>
              <a:sym typeface="Calibri"/>
            </a:endParaRPr>
          </a:p>
        </p:txBody>
      </p:sp>
      <p:sp>
        <p:nvSpPr>
          <p:cNvPr id="104" name="Google Shape;104;p17"/>
          <p:cNvSpPr/>
          <p:nvPr/>
        </p:nvSpPr>
        <p:spPr>
          <a:xfrm>
            <a:off x="502920" y="2670048"/>
            <a:ext cx="2651700" cy="1463100"/>
          </a:xfrm>
          <a:prstGeom prst="roundRect">
            <a:avLst>
              <a:gd fmla="val 5625" name="adj"/>
            </a:avLst>
          </a:prstGeom>
          <a:solidFill>
            <a:srgbClr val="FFFFFF"/>
          </a:solidFill>
          <a:ln cap="flat" cmpd="sng" w="9525">
            <a:solidFill>
              <a:srgbClr val="E4E0F0"/>
            </a:solidFill>
            <a:prstDash val="solid"/>
            <a:round/>
            <a:headEnd len="sm" w="sm" type="none"/>
            <a:tailEnd len="sm" w="sm" type="none"/>
          </a:ln>
          <a:effectLst>
            <a:outerShdw blurRad="88900" rotWithShape="0" algn="bl" dir="5400000" dist="12700">
              <a:srgbClr val="6E6690">
                <a:alpha val="1608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5" name="Google Shape;105;p17"/>
          <p:cNvSpPr/>
          <p:nvPr/>
        </p:nvSpPr>
        <p:spPr>
          <a:xfrm>
            <a:off x="758952" y="2852928"/>
            <a:ext cx="2148900" cy="1830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5B6280"/>
              </a:buClr>
              <a:buSzPts val="800"/>
              <a:buFont typeface="Poppins"/>
              <a:buNone/>
            </a:pPr>
            <a:r>
              <a:rPr b="1" i="0" lang="en" sz="800" u="none" cap="none" strike="noStrike">
                <a:solidFill>
                  <a:srgbClr val="5B6280"/>
                </a:solidFill>
                <a:latin typeface="Poppins"/>
                <a:ea typeface="Poppins"/>
                <a:cs typeface="Poppins"/>
                <a:sym typeface="Poppins"/>
              </a:rPr>
              <a:t>YOU</a:t>
            </a:r>
            <a:endParaRPr b="0" i="0" sz="800" u="none" cap="none" strike="noStrike">
              <a:solidFill>
                <a:schemeClr val="dk1"/>
              </a:solidFill>
              <a:latin typeface="Calibri"/>
              <a:ea typeface="Calibri"/>
              <a:cs typeface="Calibri"/>
              <a:sym typeface="Calibri"/>
            </a:endParaRPr>
          </a:p>
        </p:txBody>
      </p:sp>
      <p:sp>
        <p:nvSpPr>
          <p:cNvPr id="106" name="Google Shape;106;p17"/>
          <p:cNvSpPr/>
          <p:nvPr/>
        </p:nvSpPr>
        <p:spPr>
          <a:xfrm>
            <a:off x="758952" y="3090672"/>
            <a:ext cx="2194500" cy="4572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0B1440"/>
              </a:buClr>
              <a:buSzPts val="2600"/>
              <a:buFont typeface="Poppins"/>
              <a:buNone/>
            </a:pPr>
            <a:r>
              <a:rPr b="1" i="0" lang="en" sz="2600" u="none" cap="none" strike="noStrike">
                <a:solidFill>
                  <a:srgbClr val="0B1440"/>
                </a:solidFill>
                <a:latin typeface="Poppins"/>
                <a:ea typeface="Poppins"/>
                <a:cs typeface="Poppins"/>
                <a:sym typeface="Poppins"/>
              </a:rPr>
              <a:t>$100,000</a:t>
            </a:r>
            <a:endParaRPr b="0" i="0" sz="2600" u="none" cap="none" strike="noStrike">
              <a:solidFill>
                <a:schemeClr val="dk1"/>
              </a:solidFill>
              <a:latin typeface="Calibri"/>
              <a:ea typeface="Calibri"/>
              <a:cs typeface="Calibri"/>
              <a:sym typeface="Calibri"/>
            </a:endParaRPr>
          </a:p>
        </p:txBody>
      </p:sp>
      <p:sp>
        <p:nvSpPr>
          <p:cNvPr id="107" name="Google Shape;107;p17"/>
          <p:cNvSpPr/>
          <p:nvPr/>
        </p:nvSpPr>
        <p:spPr>
          <a:xfrm>
            <a:off x="758952" y="3602736"/>
            <a:ext cx="2121300" cy="384000"/>
          </a:xfrm>
          <a:prstGeom prst="rect">
            <a:avLst/>
          </a:prstGeom>
          <a:noFill/>
          <a:ln>
            <a:noFill/>
          </a:ln>
        </p:spPr>
        <p:txBody>
          <a:bodyPr anchorCtr="0" anchor="ctr" bIns="0" lIns="0" spcFirstLastPara="1" rIns="0" wrap="square" tIns="0">
            <a:noAutofit/>
          </a:bodyPr>
          <a:lstStyle/>
          <a:p>
            <a:pPr indent="0" lvl="0" marL="0" marR="0" rtl="0" algn="l">
              <a:lnSpc>
                <a:spcPct val="133333"/>
              </a:lnSpc>
              <a:spcBef>
                <a:spcPts val="0"/>
              </a:spcBef>
              <a:spcAft>
                <a:spcPts val="0"/>
              </a:spcAft>
              <a:buClr>
                <a:srgbClr val="5B6280"/>
              </a:buClr>
              <a:buSzPts val="900"/>
              <a:buFont typeface="Poppins"/>
              <a:buNone/>
            </a:pPr>
            <a:r>
              <a:rPr b="0" i="0" lang="en" sz="900" u="none" cap="none" strike="noStrike">
                <a:solidFill>
                  <a:srgbClr val="5B6280"/>
                </a:solidFill>
                <a:latin typeface="Poppins"/>
                <a:ea typeface="Poppins"/>
                <a:cs typeface="Poppins"/>
                <a:sym typeface="Poppins"/>
              </a:rPr>
              <a:t>Your down payment</a:t>
            </a:r>
            <a:endParaRPr b="0" i="0" sz="900" u="none" cap="none" strike="noStrike">
              <a:solidFill>
                <a:schemeClr val="dk1"/>
              </a:solidFill>
              <a:latin typeface="Calibri"/>
              <a:ea typeface="Calibri"/>
              <a:cs typeface="Calibri"/>
              <a:sym typeface="Calibri"/>
            </a:endParaRPr>
          </a:p>
        </p:txBody>
      </p:sp>
      <p:sp>
        <p:nvSpPr>
          <p:cNvPr id="108" name="Google Shape;108;p17"/>
          <p:cNvSpPr/>
          <p:nvPr/>
        </p:nvSpPr>
        <p:spPr>
          <a:xfrm>
            <a:off x="3246120" y="2670048"/>
            <a:ext cx="2651700" cy="1463100"/>
          </a:xfrm>
          <a:prstGeom prst="roundRect">
            <a:avLst>
              <a:gd fmla="val 5625" name="adj"/>
            </a:avLst>
          </a:prstGeom>
          <a:solidFill>
            <a:srgbClr val="FFFFFF"/>
          </a:solidFill>
          <a:ln cap="flat" cmpd="sng" w="9525">
            <a:solidFill>
              <a:srgbClr val="E4E0F0"/>
            </a:solidFill>
            <a:prstDash val="solid"/>
            <a:round/>
            <a:headEnd len="sm" w="sm" type="none"/>
            <a:tailEnd len="sm" w="sm" type="none"/>
          </a:ln>
          <a:effectLst>
            <a:outerShdw blurRad="88900" rotWithShape="0" algn="bl" dir="5400000" dist="12700">
              <a:srgbClr val="6E6690">
                <a:alpha val="1608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9" name="Google Shape;109;p17"/>
          <p:cNvSpPr/>
          <p:nvPr/>
        </p:nvSpPr>
        <p:spPr>
          <a:xfrm>
            <a:off x="3502152" y="2852928"/>
            <a:ext cx="2148900" cy="1830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5B6280"/>
              </a:buClr>
              <a:buSzPts val="800"/>
              <a:buFont typeface="Poppins"/>
              <a:buNone/>
            </a:pPr>
            <a:r>
              <a:rPr b="1" i="0" lang="en" sz="800" u="none" cap="none" strike="noStrike">
                <a:solidFill>
                  <a:srgbClr val="5B6280"/>
                </a:solidFill>
                <a:latin typeface="Poppins"/>
                <a:ea typeface="Poppins"/>
                <a:cs typeface="Poppins"/>
                <a:sym typeface="Poppins"/>
              </a:rPr>
              <a:t>THE BANK</a:t>
            </a:r>
            <a:endParaRPr b="0" i="0" sz="800" u="none" cap="none" strike="noStrike">
              <a:solidFill>
                <a:schemeClr val="dk1"/>
              </a:solidFill>
              <a:latin typeface="Calibri"/>
              <a:ea typeface="Calibri"/>
              <a:cs typeface="Calibri"/>
              <a:sym typeface="Calibri"/>
            </a:endParaRPr>
          </a:p>
        </p:txBody>
      </p:sp>
      <p:sp>
        <p:nvSpPr>
          <p:cNvPr id="110" name="Google Shape;110;p17"/>
          <p:cNvSpPr/>
          <p:nvPr/>
        </p:nvSpPr>
        <p:spPr>
          <a:xfrm>
            <a:off x="3502152" y="3090672"/>
            <a:ext cx="2194500" cy="4572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0B1440"/>
              </a:buClr>
              <a:buSzPts val="2600"/>
              <a:buFont typeface="Poppins"/>
              <a:buNone/>
            </a:pPr>
            <a:r>
              <a:rPr b="1" i="0" lang="en" sz="2600" u="none" cap="none" strike="noStrike">
                <a:solidFill>
                  <a:srgbClr val="0B1440"/>
                </a:solidFill>
                <a:latin typeface="Poppins"/>
                <a:ea typeface="Poppins"/>
                <a:cs typeface="Poppins"/>
                <a:sym typeface="Poppins"/>
              </a:rPr>
              <a:t>$400,000</a:t>
            </a:r>
            <a:endParaRPr b="0" i="0" sz="2600" u="none" cap="none" strike="noStrike">
              <a:solidFill>
                <a:schemeClr val="dk1"/>
              </a:solidFill>
              <a:latin typeface="Calibri"/>
              <a:ea typeface="Calibri"/>
              <a:cs typeface="Calibri"/>
              <a:sym typeface="Calibri"/>
            </a:endParaRPr>
          </a:p>
        </p:txBody>
      </p:sp>
      <p:sp>
        <p:nvSpPr>
          <p:cNvPr id="111" name="Google Shape;111;p17"/>
          <p:cNvSpPr/>
          <p:nvPr/>
        </p:nvSpPr>
        <p:spPr>
          <a:xfrm>
            <a:off x="3502152" y="3602736"/>
            <a:ext cx="2121300" cy="384000"/>
          </a:xfrm>
          <a:prstGeom prst="rect">
            <a:avLst/>
          </a:prstGeom>
          <a:noFill/>
          <a:ln>
            <a:noFill/>
          </a:ln>
        </p:spPr>
        <p:txBody>
          <a:bodyPr anchorCtr="0" anchor="ctr" bIns="0" lIns="0" spcFirstLastPara="1" rIns="0" wrap="square" tIns="0">
            <a:noAutofit/>
          </a:bodyPr>
          <a:lstStyle/>
          <a:p>
            <a:pPr indent="0" lvl="0" marL="0" marR="0" rtl="0" algn="l">
              <a:lnSpc>
                <a:spcPct val="133333"/>
              </a:lnSpc>
              <a:spcBef>
                <a:spcPts val="0"/>
              </a:spcBef>
              <a:spcAft>
                <a:spcPts val="0"/>
              </a:spcAft>
              <a:buClr>
                <a:srgbClr val="5B6280"/>
              </a:buClr>
              <a:buSzPts val="900"/>
              <a:buFont typeface="Poppins"/>
              <a:buNone/>
            </a:pPr>
            <a:r>
              <a:rPr b="0" i="0" lang="en" sz="900" u="none" cap="none" strike="noStrike">
                <a:solidFill>
                  <a:srgbClr val="5B6280"/>
                </a:solidFill>
                <a:latin typeface="Poppins"/>
                <a:ea typeface="Poppins"/>
                <a:cs typeface="Poppins"/>
                <a:sym typeface="Poppins"/>
              </a:rPr>
              <a:t>The mortgage loan</a:t>
            </a:r>
            <a:endParaRPr b="0" i="0" sz="900" u="none" cap="none" strike="noStrike">
              <a:solidFill>
                <a:schemeClr val="dk1"/>
              </a:solidFill>
              <a:latin typeface="Calibri"/>
              <a:ea typeface="Calibri"/>
              <a:cs typeface="Calibri"/>
              <a:sym typeface="Calibri"/>
            </a:endParaRPr>
          </a:p>
        </p:txBody>
      </p:sp>
      <p:sp>
        <p:nvSpPr>
          <p:cNvPr id="112" name="Google Shape;112;p17"/>
          <p:cNvSpPr/>
          <p:nvPr/>
        </p:nvSpPr>
        <p:spPr>
          <a:xfrm>
            <a:off x="5989320" y="2670048"/>
            <a:ext cx="2651700" cy="1463100"/>
          </a:xfrm>
          <a:prstGeom prst="roundRect">
            <a:avLst>
              <a:gd fmla="val 5625" name="adj"/>
            </a:avLst>
          </a:prstGeom>
          <a:solidFill>
            <a:srgbClr val="FFFFFF"/>
          </a:solidFill>
          <a:ln cap="flat" cmpd="sng" w="9525">
            <a:solidFill>
              <a:srgbClr val="903397"/>
            </a:solidFill>
            <a:prstDash val="solid"/>
            <a:round/>
            <a:headEnd len="sm" w="sm" type="none"/>
            <a:tailEnd len="sm" w="sm" type="none"/>
          </a:ln>
          <a:effectLst>
            <a:outerShdw blurRad="88900" rotWithShape="0" algn="bl" dir="5400000" dist="12700">
              <a:srgbClr val="6E6690">
                <a:alpha val="1608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3" name="Google Shape;113;p17"/>
          <p:cNvSpPr/>
          <p:nvPr/>
        </p:nvSpPr>
        <p:spPr>
          <a:xfrm>
            <a:off x="6245352" y="2852928"/>
            <a:ext cx="2148900" cy="1830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B44434"/>
              </a:buClr>
              <a:buSzPts val="800"/>
              <a:buFont typeface="Poppins"/>
              <a:buNone/>
            </a:pPr>
            <a:r>
              <a:rPr b="1" i="0" lang="en" sz="800" u="none" cap="none" strike="noStrike">
                <a:solidFill>
                  <a:srgbClr val="B44434"/>
                </a:solidFill>
                <a:latin typeface="Poppins"/>
                <a:ea typeface="Poppins"/>
                <a:cs typeface="Poppins"/>
                <a:sym typeface="Poppins"/>
              </a:rPr>
              <a:t>YOU CONTROL</a:t>
            </a:r>
            <a:endParaRPr b="0" i="0" sz="800" u="none" cap="none" strike="noStrike">
              <a:solidFill>
                <a:schemeClr val="dk1"/>
              </a:solidFill>
              <a:latin typeface="Calibri"/>
              <a:ea typeface="Calibri"/>
              <a:cs typeface="Calibri"/>
              <a:sym typeface="Calibri"/>
            </a:endParaRPr>
          </a:p>
        </p:txBody>
      </p:sp>
      <p:sp>
        <p:nvSpPr>
          <p:cNvPr id="114" name="Google Shape;114;p17"/>
          <p:cNvSpPr/>
          <p:nvPr/>
        </p:nvSpPr>
        <p:spPr>
          <a:xfrm>
            <a:off x="6245352" y="3090672"/>
            <a:ext cx="2194500" cy="4572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903397"/>
              </a:buClr>
              <a:buSzPts val="2600"/>
              <a:buFont typeface="Poppins"/>
              <a:buNone/>
            </a:pPr>
            <a:r>
              <a:rPr b="1" i="0" lang="en" sz="2600" u="none" cap="none" strike="noStrike">
                <a:solidFill>
                  <a:srgbClr val="903397"/>
                </a:solidFill>
                <a:latin typeface="Poppins"/>
                <a:ea typeface="Poppins"/>
                <a:cs typeface="Poppins"/>
                <a:sym typeface="Poppins"/>
              </a:rPr>
              <a:t>$500,000</a:t>
            </a:r>
            <a:endParaRPr b="0" i="0" sz="2600" u="none" cap="none" strike="noStrike">
              <a:solidFill>
                <a:schemeClr val="dk1"/>
              </a:solidFill>
              <a:latin typeface="Calibri"/>
              <a:ea typeface="Calibri"/>
              <a:cs typeface="Calibri"/>
              <a:sym typeface="Calibri"/>
            </a:endParaRPr>
          </a:p>
        </p:txBody>
      </p:sp>
      <p:sp>
        <p:nvSpPr>
          <p:cNvPr id="115" name="Google Shape;115;p17"/>
          <p:cNvSpPr/>
          <p:nvPr/>
        </p:nvSpPr>
        <p:spPr>
          <a:xfrm>
            <a:off x="6245352" y="3602736"/>
            <a:ext cx="2121300" cy="384000"/>
          </a:xfrm>
          <a:prstGeom prst="rect">
            <a:avLst/>
          </a:prstGeom>
          <a:noFill/>
          <a:ln>
            <a:noFill/>
          </a:ln>
        </p:spPr>
        <p:txBody>
          <a:bodyPr anchorCtr="0" anchor="ctr" bIns="0" lIns="0" spcFirstLastPara="1" rIns="0" wrap="square" tIns="0">
            <a:noAutofit/>
          </a:bodyPr>
          <a:lstStyle/>
          <a:p>
            <a:pPr indent="0" lvl="0" marL="0" marR="0" rtl="0" algn="l">
              <a:lnSpc>
                <a:spcPct val="133333"/>
              </a:lnSpc>
              <a:spcBef>
                <a:spcPts val="0"/>
              </a:spcBef>
              <a:spcAft>
                <a:spcPts val="0"/>
              </a:spcAft>
              <a:buClr>
                <a:srgbClr val="5B6280"/>
              </a:buClr>
              <a:buSzPts val="900"/>
              <a:buFont typeface="Poppins"/>
              <a:buNone/>
            </a:pPr>
            <a:r>
              <a:rPr b="0" i="0" lang="en" sz="900" u="none" cap="none" strike="noStrike">
                <a:solidFill>
                  <a:srgbClr val="5B6280"/>
                </a:solidFill>
                <a:latin typeface="Poppins"/>
                <a:ea typeface="Poppins"/>
                <a:cs typeface="Poppins"/>
                <a:sym typeface="Poppins"/>
              </a:rPr>
              <a:t>A home worth five times your cash</a:t>
            </a:r>
            <a:endParaRPr b="0" i="0" sz="900" u="none" cap="none" strike="noStrike">
              <a:solidFill>
                <a:schemeClr val="dk1"/>
              </a:solidFill>
              <a:latin typeface="Calibri"/>
              <a:ea typeface="Calibri"/>
              <a:cs typeface="Calibri"/>
              <a:sym typeface="Calibri"/>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7F5FC"/>
        </a:solidFill>
      </p:bgPr>
    </p:bg>
    <p:spTree>
      <p:nvGrpSpPr>
        <p:cNvPr id="120" name="Shape 120"/>
        <p:cNvGrpSpPr/>
        <p:nvPr/>
      </p:nvGrpSpPr>
      <p:grpSpPr>
        <a:xfrm>
          <a:off x="0" y="0"/>
          <a:ext cx="0" cy="0"/>
          <a:chOff x="0" y="0"/>
          <a:chExt cx="0" cy="0"/>
        </a:xfrm>
      </p:grpSpPr>
      <p:pic>
        <p:nvPicPr>
          <p:cNvPr descr="assets/logo_mark_color.png" id="121" name="Google Shape;121;p18"/>
          <p:cNvPicPr preferRelativeResize="0"/>
          <p:nvPr/>
        </p:nvPicPr>
        <p:blipFill rotWithShape="1">
          <a:blip r:embed="rId3">
            <a:alphaModFix/>
          </a:blip>
          <a:srcRect b="0" l="0" r="0" t="0"/>
          <a:stretch/>
        </p:blipFill>
        <p:spPr>
          <a:xfrm>
            <a:off x="411480" y="4590288"/>
            <a:ext cx="205740" cy="237745"/>
          </a:xfrm>
          <a:prstGeom prst="rect">
            <a:avLst/>
          </a:prstGeom>
          <a:noFill/>
          <a:ln>
            <a:noFill/>
          </a:ln>
        </p:spPr>
      </p:pic>
      <p:sp>
        <p:nvSpPr>
          <p:cNvPr id="122" name="Google Shape;122;p18"/>
          <p:cNvSpPr/>
          <p:nvPr/>
        </p:nvSpPr>
        <p:spPr>
          <a:xfrm>
            <a:off x="7589520" y="4599432"/>
            <a:ext cx="1143000" cy="228600"/>
          </a:xfrm>
          <a:prstGeom prst="rect">
            <a:avLst/>
          </a:prstGeom>
          <a:noFill/>
          <a:ln>
            <a:noFill/>
          </a:ln>
        </p:spPr>
        <p:txBody>
          <a:bodyPr anchorCtr="0" anchor="ctr" bIns="0" lIns="0" spcFirstLastPara="1" rIns="0" wrap="square" tIns="0">
            <a:noAutofit/>
          </a:bodyPr>
          <a:lstStyle/>
          <a:p>
            <a:pPr indent="0" lvl="0" marL="0" marR="0" rtl="0" algn="r">
              <a:spcBef>
                <a:spcPts val="0"/>
              </a:spcBef>
              <a:spcAft>
                <a:spcPts val="0"/>
              </a:spcAft>
              <a:buClr>
                <a:srgbClr val="5B6280"/>
              </a:buClr>
              <a:buSzPts val="800"/>
              <a:buFont typeface="Poppins"/>
              <a:buNone/>
            </a:pPr>
            <a:r>
              <a:rPr b="0" i="0" lang="en" sz="800" u="none" cap="none" strike="noStrike">
                <a:solidFill>
                  <a:srgbClr val="5B6280"/>
                </a:solidFill>
                <a:latin typeface="Poppins"/>
                <a:ea typeface="Poppins"/>
                <a:cs typeface="Poppins"/>
                <a:sym typeface="Poppins"/>
              </a:rPr>
              <a:t>04 / 16</a:t>
            </a:r>
            <a:endParaRPr b="0" i="0" sz="800" u="none" cap="none" strike="noStrike">
              <a:solidFill>
                <a:schemeClr val="dk1"/>
              </a:solidFill>
              <a:latin typeface="Calibri"/>
              <a:ea typeface="Calibri"/>
              <a:cs typeface="Calibri"/>
              <a:sym typeface="Calibri"/>
            </a:endParaRPr>
          </a:p>
        </p:txBody>
      </p:sp>
      <p:sp>
        <p:nvSpPr>
          <p:cNvPr id="123" name="Google Shape;123;p18"/>
          <p:cNvSpPr/>
          <p:nvPr/>
        </p:nvSpPr>
        <p:spPr>
          <a:xfrm>
            <a:off x="502920" y="1600200"/>
            <a:ext cx="8138100" cy="1830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903397"/>
              </a:buClr>
              <a:buSzPts val="850"/>
              <a:buFont typeface="Poppins"/>
              <a:buNone/>
            </a:pPr>
            <a:r>
              <a:rPr b="1" i="0" lang="en" sz="850" u="none" cap="none" strike="noStrike">
                <a:solidFill>
                  <a:srgbClr val="903397"/>
                </a:solidFill>
                <a:latin typeface="Poppins"/>
                <a:ea typeface="Poppins"/>
                <a:cs typeface="Poppins"/>
                <a:sym typeface="Poppins"/>
              </a:rPr>
              <a:t>WHAT STREAM IS</a:t>
            </a:r>
            <a:endParaRPr b="0" i="0" sz="850" u="none" cap="none" strike="noStrike">
              <a:solidFill>
                <a:schemeClr val="dk1"/>
              </a:solidFill>
              <a:latin typeface="Calibri"/>
              <a:ea typeface="Calibri"/>
              <a:cs typeface="Calibri"/>
              <a:sym typeface="Calibri"/>
            </a:endParaRPr>
          </a:p>
        </p:txBody>
      </p:sp>
      <p:sp>
        <p:nvSpPr>
          <p:cNvPr id="124" name="Google Shape;124;p18"/>
          <p:cNvSpPr/>
          <p:nvPr/>
        </p:nvSpPr>
        <p:spPr>
          <a:xfrm>
            <a:off x="914400" y="1920240"/>
            <a:ext cx="7315200" cy="914400"/>
          </a:xfrm>
          <a:prstGeom prst="rect">
            <a:avLst/>
          </a:prstGeom>
          <a:noFill/>
          <a:ln>
            <a:noFill/>
          </a:ln>
        </p:spPr>
        <p:txBody>
          <a:bodyPr anchorCtr="0" anchor="ctr" bIns="0" lIns="0" spcFirstLastPara="1" rIns="0" wrap="square" tIns="0">
            <a:noAutofit/>
          </a:bodyPr>
          <a:lstStyle/>
          <a:p>
            <a:pPr indent="0" lvl="0" marL="0" marR="0" rtl="0" algn="ctr">
              <a:lnSpc>
                <a:spcPct val="130434"/>
              </a:lnSpc>
              <a:spcBef>
                <a:spcPts val="0"/>
              </a:spcBef>
              <a:spcAft>
                <a:spcPts val="0"/>
              </a:spcAft>
              <a:buClr>
                <a:srgbClr val="0B1440"/>
              </a:buClr>
              <a:buSzPts val="2300"/>
              <a:buFont typeface="Poppins"/>
              <a:buNone/>
            </a:pPr>
            <a:r>
              <a:rPr b="1" i="0" lang="en" sz="2300" u="none" cap="none" strike="noStrike">
                <a:solidFill>
                  <a:srgbClr val="0B1440"/>
                </a:solidFill>
                <a:latin typeface="Poppins"/>
                <a:ea typeface="Poppins"/>
                <a:cs typeface="Poppins"/>
                <a:sym typeface="Poppins"/>
              </a:rPr>
              <a:t>A cash-value life insurance policy, funded with the </a:t>
            </a:r>
            <a:r>
              <a:rPr b="1" i="0" lang="en" sz="2300" u="none" cap="none" strike="noStrike">
                <a:solidFill>
                  <a:srgbClr val="903397"/>
                </a:solidFill>
                <a:latin typeface="Poppins"/>
                <a:ea typeface="Poppins"/>
                <a:cs typeface="Poppins"/>
                <a:sym typeface="Poppins"/>
              </a:rPr>
              <a:t>leverage of a bank loan.</a:t>
            </a:r>
            <a:endParaRPr b="0" i="0" sz="2300" u="none" cap="none" strike="noStrike">
              <a:solidFill>
                <a:schemeClr val="dk1"/>
              </a:solidFill>
              <a:latin typeface="Calibri"/>
              <a:ea typeface="Calibri"/>
              <a:cs typeface="Calibri"/>
              <a:sym typeface="Calibri"/>
            </a:endParaRPr>
          </a:p>
        </p:txBody>
      </p:sp>
      <p:sp>
        <p:nvSpPr>
          <p:cNvPr id="125" name="Google Shape;125;p18"/>
          <p:cNvSpPr/>
          <p:nvPr/>
        </p:nvSpPr>
        <p:spPr>
          <a:xfrm>
            <a:off x="914400" y="3246120"/>
            <a:ext cx="7315200" cy="3291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5B6280"/>
              </a:buClr>
              <a:buSzPts val="1500"/>
              <a:buFont typeface="Poppins"/>
              <a:buNone/>
            </a:pPr>
            <a:r>
              <a:rPr b="1" i="0" lang="en" sz="1500" u="none" cap="none" strike="sngStrike">
                <a:solidFill>
                  <a:srgbClr val="5B6280"/>
                </a:solidFill>
                <a:latin typeface="Poppins"/>
                <a:ea typeface="Poppins"/>
                <a:cs typeface="Poppins"/>
                <a:sym typeface="Poppins"/>
              </a:rPr>
              <a:t>An expense</a:t>
            </a:r>
            <a:r>
              <a:rPr b="1" i="0" lang="en" sz="1500" u="none" cap="none" strike="noStrike">
                <a:solidFill>
                  <a:srgbClr val="5B6280"/>
                </a:solidFill>
                <a:latin typeface="Poppins"/>
                <a:ea typeface="Poppins"/>
                <a:cs typeface="Poppins"/>
                <a:sym typeface="Poppins"/>
              </a:rPr>
              <a:t>     →     </a:t>
            </a:r>
            <a:r>
              <a:rPr b="1" i="0" lang="en" sz="1500" u="none" cap="none" strike="noStrike">
                <a:solidFill>
                  <a:srgbClr val="903397"/>
                </a:solidFill>
                <a:latin typeface="Poppins"/>
                <a:ea typeface="Poppins"/>
                <a:cs typeface="Poppins"/>
                <a:sym typeface="Poppins"/>
              </a:rPr>
              <a:t>An asset.</a:t>
            </a:r>
            <a:endParaRPr b="0" i="0" sz="1500" u="none" cap="none" strike="noStrike">
              <a:solidFill>
                <a:schemeClr val="dk1"/>
              </a:solidFill>
              <a:latin typeface="Calibri"/>
              <a:ea typeface="Calibri"/>
              <a:cs typeface="Calibri"/>
              <a:sym typeface="Calibri"/>
            </a:endParaRPr>
          </a:p>
        </p:txBody>
      </p:sp>
      <p:sp>
        <p:nvSpPr>
          <p:cNvPr id="126" name="Google Shape;126;p18"/>
          <p:cNvSpPr/>
          <p:nvPr/>
        </p:nvSpPr>
        <p:spPr>
          <a:xfrm>
            <a:off x="4315968" y="2999232"/>
            <a:ext cx="502800" cy="27300"/>
          </a:xfrm>
          <a:prstGeom prst="rect">
            <a:avLst/>
          </a:prstGeom>
          <a:solidFill>
            <a:srgbClr val="DF665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7F5FC"/>
        </a:solidFill>
      </p:bgPr>
    </p:bg>
    <p:spTree>
      <p:nvGrpSpPr>
        <p:cNvPr id="131" name="Shape 131"/>
        <p:cNvGrpSpPr/>
        <p:nvPr/>
      </p:nvGrpSpPr>
      <p:grpSpPr>
        <a:xfrm>
          <a:off x="0" y="0"/>
          <a:ext cx="0" cy="0"/>
          <a:chOff x="0" y="0"/>
          <a:chExt cx="0" cy="0"/>
        </a:xfrm>
      </p:grpSpPr>
      <p:pic>
        <p:nvPicPr>
          <p:cNvPr descr="assets/logo_mark_color.png" id="132" name="Google Shape;132;p19"/>
          <p:cNvPicPr preferRelativeResize="0"/>
          <p:nvPr/>
        </p:nvPicPr>
        <p:blipFill rotWithShape="1">
          <a:blip r:embed="rId3">
            <a:alphaModFix/>
          </a:blip>
          <a:srcRect b="0" l="0" r="0" t="0"/>
          <a:stretch/>
        </p:blipFill>
        <p:spPr>
          <a:xfrm>
            <a:off x="411480" y="4590288"/>
            <a:ext cx="205740" cy="237745"/>
          </a:xfrm>
          <a:prstGeom prst="rect">
            <a:avLst/>
          </a:prstGeom>
          <a:noFill/>
          <a:ln>
            <a:noFill/>
          </a:ln>
        </p:spPr>
      </p:pic>
      <p:sp>
        <p:nvSpPr>
          <p:cNvPr id="133" name="Google Shape;133;p19"/>
          <p:cNvSpPr/>
          <p:nvPr/>
        </p:nvSpPr>
        <p:spPr>
          <a:xfrm>
            <a:off x="7589520" y="4599432"/>
            <a:ext cx="1143000" cy="228600"/>
          </a:xfrm>
          <a:prstGeom prst="rect">
            <a:avLst/>
          </a:prstGeom>
          <a:noFill/>
          <a:ln>
            <a:noFill/>
          </a:ln>
        </p:spPr>
        <p:txBody>
          <a:bodyPr anchorCtr="0" anchor="ctr" bIns="0" lIns="0" spcFirstLastPara="1" rIns="0" wrap="square" tIns="0">
            <a:noAutofit/>
          </a:bodyPr>
          <a:lstStyle/>
          <a:p>
            <a:pPr indent="0" lvl="0" marL="0" marR="0" rtl="0" algn="r">
              <a:spcBef>
                <a:spcPts val="0"/>
              </a:spcBef>
              <a:spcAft>
                <a:spcPts val="0"/>
              </a:spcAft>
              <a:buClr>
                <a:srgbClr val="5B6280"/>
              </a:buClr>
              <a:buSzPts val="800"/>
              <a:buFont typeface="Poppins"/>
              <a:buNone/>
            </a:pPr>
            <a:r>
              <a:rPr b="0" i="0" lang="en" sz="800" u="none" cap="none" strike="noStrike">
                <a:solidFill>
                  <a:srgbClr val="5B6280"/>
                </a:solidFill>
                <a:latin typeface="Poppins"/>
                <a:ea typeface="Poppins"/>
                <a:cs typeface="Poppins"/>
                <a:sym typeface="Poppins"/>
              </a:rPr>
              <a:t>05 / 16</a:t>
            </a:r>
            <a:endParaRPr b="0" i="0" sz="800" u="none" cap="none" strike="noStrike">
              <a:solidFill>
                <a:schemeClr val="dk1"/>
              </a:solidFill>
              <a:latin typeface="Calibri"/>
              <a:ea typeface="Calibri"/>
              <a:cs typeface="Calibri"/>
              <a:sym typeface="Calibri"/>
            </a:endParaRPr>
          </a:p>
        </p:txBody>
      </p:sp>
      <p:sp>
        <p:nvSpPr>
          <p:cNvPr id="134" name="Google Shape;134;p19"/>
          <p:cNvSpPr/>
          <p:nvPr/>
        </p:nvSpPr>
        <p:spPr>
          <a:xfrm>
            <a:off x="502920" y="384048"/>
            <a:ext cx="4206300" cy="1830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903397"/>
              </a:buClr>
              <a:buSzPts val="900"/>
              <a:buFont typeface="Poppins"/>
              <a:buNone/>
            </a:pPr>
            <a:r>
              <a:rPr b="1" i="0" lang="en" sz="900" u="none" cap="none" strike="noStrike">
                <a:solidFill>
                  <a:srgbClr val="903397"/>
                </a:solidFill>
                <a:latin typeface="Poppins"/>
                <a:ea typeface="Poppins"/>
                <a:cs typeface="Poppins"/>
                <a:sym typeface="Poppins"/>
              </a:rPr>
              <a:t>THE PROBLEM</a:t>
            </a:r>
            <a:endParaRPr b="0" i="0" sz="900" u="none" cap="none" strike="noStrike">
              <a:solidFill>
                <a:schemeClr val="dk1"/>
              </a:solidFill>
              <a:latin typeface="Calibri"/>
              <a:ea typeface="Calibri"/>
              <a:cs typeface="Calibri"/>
              <a:sym typeface="Calibri"/>
            </a:endParaRPr>
          </a:p>
        </p:txBody>
      </p:sp>
      <p:sp>
        <p:nvSpPr>
          <p:cNvPr id="135" name="Google Shape;135;p19"/>
          <p:cNvSpPr/>
          <p:nvPr/>
        </p:nvSpPr>
        <p:spPr>
          <a:xfrm>
            <a:off x="502920" y="603504"/>
            <a:ext cx="4206300" cy="914400"/>
          </a:xfrm>
          <a:prstGeom prst="rect">
            <a:avLst/>
          </a:prstGeom>
          <a:noFill/>
          <a:ln>
            <a:noFill/>
          </a:ln>
        </p:spPr>
        <p:txBody>
          <a:bodyPr anchorCtr="0" anchor="ctr" bIns="0" lIns="0" spcFirstLastPara="1" rIns="0" wrap="square" tIns="0">
            <a:noAutofit/>
          </a:bodyPr>
          <a:lstStyle/>
          <a:p>
            <a:pPr indent="0" lvl="0" marL="0" marR="0" rtl="0" algn="l">
              <a:lnSpc>
                <a:spcPct val="123076"/>
              </a:lnSpc>
              <a:spcBef>
                <a:spcPts val="0"/>
              </a:spcBef>
              <a:spcAft>
                <a:spcPts val="0"/>
              </a:spcAft>
              <a:buClr>
                <a:srgbClr val="0B1440"/>
              </a:buClr>
              <a:buSzPts val="2600"/>
              <a:buFont typeface="Poppins"/>
              <a:buNone/>
            </a:pPr>
            <a:r>
              <a:rPr b="1" i="0" lang="en" sz="2600" u="none" cap="none" strike="noStrike">
                <a:solidFill>
                  <a:srgbClr val="0B1440"/>
                </a:solidFill>
                <a:latin typeface="Poppins"/>
                <a:ea typeface="Poppins"/>
                <a:cs typeface="Poppins"/>
                <a:sym typeface="Poppins"/>
              </a:rPr>
              <a:t>Will my retirement</a:t>
            </a:r>
            <a:endParaRPr b="0" i="0" sz="2600" u="none" cap="none" strike="noStrike">
              <a:solidFill>
                <a:schemeClr val="dk1"/>
              </a:solidFill>
              <a:latin typeface="Calibri"/>
              <a:ea typeface="Calibri"/>
              <a:cs typeface="Calibri"/>
              <a:sym typeface="Calibri"/>
            </a:endParaRPr>
          </a:p>
          <a:p>
            <a:pPr indent="0" lvl="0" marL="0" marR="0" rtl="0" algn="l">
              <a:lnSpc>
                <a:spcPct val="123076"/>
              </a:lnSpc>
              <a:spcBef>
                <a:spcPts val="0"/>
              </a:spcBef>
              <a:spcAft>
                <a:spcPts val="0"/>
              </a:spcAft>
              <a:buClr>
                <a:srgbClr val="0B1440"/>
              </a:buClr>
              <a:buSzPts val="2600"/>
              <a:buFont typeface="Poppins"/>
              <a:buNone/>
            </a:pPr>
            <a:r>
              <a:rPr b="1" i="0" lang="en" sz="2600" u="none" cap="none" strike="noStrike">
                <a:solidFill>
                  <a:srgbClr val="0B1440"/>
                </a:solidFill>
                <a:latin typeface="Poppins"/>
                <a:ea typeface="Poppins"/>
                <a:cs typeface="Poppins"/>
                <a:sym typeface="Poppins"/>
              </a:rPr>
              <a:t>actually be enough?</a:t>
            </a:r>
            <a:endParaRPr b="0" i="0" sz="2600" u="none" cap="none" strike="noStrike">
              <a:solidFill>
                <a:schemeClr val="dk1"/>
              </a:solidFill>
              <a:latin typeface="Calibri"/>
              <a:ea typeface="Calibri"/>
              <a:cs typeface="Calibri"/>
              <a:sym typeface="Calibri"/>
            </a:endParaRPr>
          </a:p>
        </p:txBody>
      </p:sp>
      <p:sp>
        <p:nvSpPr>
          <p:cNvPr id="136" name="Google Shape;136;p19"/>
          <p:cNvSpPr/>
          <p:nvPr/>
        </p:nvSpPr>
        <p:spPr>
          <a:xfrm>
            <a:off x="502920" y="1664208"/>
            <a:ext cx="3931800" cy="640200"/>
          </a:xfrm>
          <a:prstGeom prst="rect">
            <a:avLst/>
          </a:prstGeom>
          <a:noFill/>
          <a:ln>
            <a:noFill/>
          </a:ln>
        </p:spPr>
        <p:txBody>
          <a:bodyPr anchorCtr="0" anchor="ctr" bIns="0" lIns="0" spcFirstLastPara="1" rIns="0" wrap="square" tIns="0">
            <a:noAutofit/>
          </a:bodyPr>
          <a:lstStyle/>
          <a:p>
            <a:pPr indent="0" lvl="0" marL="0" marR="0" rtl="0" algn="l">
              <a:lnSpc>
                <a:spcPct val="154545"/>
              </a:lnSpc>
              <a:spcBef>
                <a:spcPts val="0"/>
              </a:spcBef>
              <a:spcAft>
                <a:spcPts val="0"/>
              </a:spcAft>
              <a:buClr>
                <a:srgbClr val="5B6280"/>
              </a:buClr>
              <a:buSzPts val="1100"/>
              <a:buFont typeface="Poppins"/>
              <a:buNone/>
            </a:pPr>
            <a:r>
              <a:rPr b="0" i="0" lang="en" sz="1100" u="none" cap="none" strike="noStrike">
                <a:solidFill>
                  <a:srgbClr val="5B6280"/>
                </a:solidFill>
                <a:latin typeface="Poppins"/>
                <a:ea typeface="Poppins"/>
                <a:cs typeface="Poppins"/>
                <a:sym typeface="Poppins"/>
              </a:rPr>
              <a:t>The traditional retirement toolkit runs into three walls at the same time.</a:t>
            </a:r>
            <a:endParaRPr b="0" i="0" sz="1100" u="none" cap="none" strike="noStrike">
              <a:solidFill>
                <a:schemeClr val="dk1"/>
              </a:solidFill>
              <a:latin typeface="Calibri"/>
              <a:ea typeface="Calibri"/>
              <a:cs typeface="Calibri"/>
              <a:sym typeface="Calibri"/>
            </a:endParaRPr>
          </a:p>
        </p:txBody>
      </p:sp>
      <p:sp>
        <p:nvSpPr>
          <p:cNvPr id="137" name="Google Shape;137;p19"/>
          <p:cNvSpPr/>
          <p:nvPr/>
        </p:nvSpPr>
        <p:spPr>
          <a:xfrm>
            <a:off x="4709160" y="768096"/>
            <a:ext cx="3931800" cy="1170300"/>
          </a:xfrm>
          <a:prstGeom prst="roundRect">
            <a:avLst>
              <a:gd fmla="val 7031" name="adj"/>
            </a:avLst>
          </a:prstGeom>
          <a:solidFill>
            <a:srgbClr val="FFFFFF"/>
          </a:solidFill>
          <a:ln cap="flat" cmpd="sng" w="9525">
            <a:solidFill>
              <a:srgbClr val="E4E0F0"/>
            </a:solidFill>
            <a:prstDash val="solid"/>
            <a:round/>
            <a:headEnd len="sm" w="sm" type="none"/>
            <a:tailEnd len="sm" w="sm" type="none"/>
          </a:ln>
          <a:effectLst>
            <a:outerShdw blurRad="88900" rotWithShape="0" algn="bl" dir="5400000" dist="12700">
              <a:srgbClr val="6E6690">
                <a:alpha val="1608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8" name="Google Shape;138;p19"/>
          <p:cNvSpPr/>
          <p:nvPr/>
        </p:nvSpPr>
        <p:spPr>
          <a:xfrm>
            <a:off x="4956048" y="1124712"/>
            <a:ext cx="91500" cy="91500"/>
          </a:xfrm>
          <a:prstGeom prst="ellipse">
            <a:avLst/>
          </a:prstGeom>
          <a:solidFill>
            <a:srgbClr val="B4443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9" name="Google Shape;139;p19"/>
          <p:cNvSpPr/>
          <p:nvPr/>
        </p:nvSpPr>
        <p:spPr>
          <a:xfrm>
            <a:off x="5166360" y="1042416"/>
            <a:ext cx="3291900" cy="2196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0B1440"/>
              </a:buClr>
              <a:buSzPts val="1200"/>
              <a:buFont typeface="Poppins"/>
              <a:buNone/>
            </a:pPr>
            <a:r>
              <a:rPr b="1" i="0" lang="en" sz="1200" u="none" cap="none" strike="noStrike">
                <a:solidFill>
                  <a:srgbClr val="0B1440"/>
                </a:solidFill>
                <a:latin typeface="Poppins"/>
                <a:ea typeface="Poppins"/>
                <a:cs typeface="Poppins"/>
                <a:sym typeface="Poppins"/>
              </a:rPr>
              <a:t>Contribution limits are low</a:t>
            </a:r>
            <a:endParaRPr b="0" i="0" sz="1200" u="none" cap="none" strike="noStrike">
              <a:solidFill>
                <a:schemeClr val="dk1"/>
              </a:solidFill>
              <a:latin typeface="Calibri"/>
              <a:ea typeface="Calibri"/>
              <a:cs typeface="Calibri"/>
              <a:sym typeface="Calibri"/>
            </a:endParaRPr>
          </a:p>
        </p:txBody>
      </p:sp>
      <p:sp>
        <p:nvSpPr>
          <p:cNvPr id="140" name="Google Shape;140;p19"/>
          <p:cNvSpPr/>
          <p:nvPr/>
        </p:nvSpPr>
        <p:spPr>
          <a:xfrm>
            <a:off x="5166360" y="1261872"/>
            <a:ext cx="3246000" cy="457200"/>
          </a:xfrm>
          <a:prstGeom prst="rect">
            <a:avLst/>
          </a:prstGeom>
          <a:noFill/>
          <a:ln>
            <a:noFill/>
          </a:ln>
        </p:spPr>
        <p:txBody>
          <a:bodyPr anchorCtr="0" anchor="ctr" bIns="0" lIns="0" spcFirstLastPara="1" rIns="0" wrap="square" tIns="0">
            <a:noAutofit/>
          </a:bodyPr>
          <a:lstStyle/>
          <a:p>
            <a:pPr indent="0" lvl="0" marL="0" marR="0" rtl="0" algn="l">
              <a:lnSpc>
                <a:spcPct val="136842"/>
              </a:lnSpc>
              <a:spcBef>
                <a:spcPts val="0"/>
              </a:spcBef>
              <a:spcAft>
                <a:spcPts val="0"/>
              </a:spcAft>
              <a:buClr>
                <a:srgbClr val="5B6280"/>
              </a:buClr>
              <a:buSzPts val="950"/>
              <a:buFont typeface="Poppins"/>
              <a:buNone/>
            </a:pPr>
            <a:r>
              <a:rPr b="0" i="0" lang="en" sz="950" u="none" cap="none" strike="noStrike">
                <a:solidFill>
                  <a:srgbClr val="5B6280"/>
                </a:solidFill>
                <a:latin typeface="Poppins"/>
                <a:ea typeface="Poppins"/>
                <a:cs typeface="Poppins"/>
                <a:sym typeface="Poppins"/>
              </a:rPr>
              <a:t>401(k) and IRA caps limit how much you can shelter each year — often a small fraction of income.</a:t>
            </a:r>
            <a:endParaRPr b="0" i="0" sz="950" u="none" cap="none" strike="noStrike">
              <a:solidFill>
                <a:schemeClr val="dk1"/>
              </a:solidFill>
              <a:latin typeface="Calibri"/>
              <a:ea typeface="Calibri"/>
              <a:cs typeface="Calibri"/>
              <a:sym typeface="Calibri"/>
            </a:endParaRPr>
          </a:p>
        </p:txBody>
      </p:sp>
      <p:sp>
        <p:nvSpPr>
          <p:cNvPr id="141" name="Google Shape;141;p19"/>
          <p:cNvSpPr/>
          <p:nvPr/>
        </p:nvSpPr>
        <p:spPr>
          <a:xfrm>
            <a:off x="4709160" y="2029968"/>
            <a:ext cx="3931800" cy="1170300"/>
          </a:xfrm>
          <a:prstGeom prst="roundRect">
            <a:avLst>
              <a:gd fmla="val 7031" name="adj"/>
            </a:avLst>
          </a:prstGeom>
          <a:solidFill>
            <a:srgbClr val="FFFFFF"/>
          </a:solidFill>
          <a:ln cap="flat" cmpd="sng" w="9525">
            <a:solidFill>
              <a:srgbClr val="E4E0F0"/>
            </a:solidFill>
            <a:prstDash val="solid"/>
            <a:round/>
            <a:headEnd len="sm" w="sm" type="none"/>
            <a:tailEnd len="sm" w="sm" type="none"/>
          </a:ln>
          <a:effectLst>
            <a:outerShdw blurRad="88900" rotWithShape="0" algn="bl" dir="5400000" dist="12700">
              <a:srgbClr val="6E6690">
                <a:alpha val="1608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2" name="Google Shape;142;p19"/>
          <p:cNvSpPr/>
          <p:nvPr/>
        </p:nvSpPr>
        <p:spPr>
          <a:xfrm>
            <a:off x="4956048" y="2386584"/>
            <a:ext cx="91500" cy="91500"/>
          </a:xfrm>
          <a:prstGeom prst="ellipse">
            <a:avLst/>
          </a:prstGeom>
          <a:solidFill>
            <a:srgbClr val="B4443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3" name="Google Shape;143;p19"/>
          <p:cNvSpPr/>
          <p:nvPr/>
        </p:nvSpPr>
        <p:spPr>
          <a:xfrm>
            <a:off x="5166360" y="2304288"/>
            <a:ext cx="3291900" cy="2196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0B1440"/>
              </a:buClr>
              <a:buSzPts val="1200"/>
              <a:buFont typeface="Poppins"/>
              <a:buNone/>
            </a:pPr>
            <a:r>
              <a:rPr b="1" i="0" lang="en" sz="1200" u="none" cap="none" strike="noStrike">
                <a:solidFill>
                  <a:srgbClr val="0B1440"/>
                </a:solidFill>
                <a:latin typeface="Poppins"/>
                <a:ea typeface="Poppins"/>
                <a:cs typeface="Poppins"/>
                <a:sym typeface="Poppins"/>
              </a:rPr>
              <a:t>Withdrawals are taxed as income</a:t>
            </a:r>
            <a:endParaRPr b="0" i="0" sz="1200" u="none" cap="none" strike="noStrike">
              <a:solidFill>
                <a:schemeClr val="dk1"/>
              </a:solidFill>
              <a:latin typeface="Calibri"/>
              <a:ea typeface="Calibri"/>
              <a:cs typeface="Calibri"/>
              <a:sym typeface="Calibri"/>
            </a:endParaRPr>
          </a:p>
        </p:txBody>
      </p:sp>
      <p:sp>
        <p:nvSpPr>
          <p:cNvPr id="144" name="Google Shape;144;p19"/>
          <p:cNvSpPr/>
          <p:nvPr/>
        </p:nvSpPr>
        <p:spPr>
          <a:xfrm>
            <a:off x="5166360" y="2523744"/>
            <a:ext cx="3246000" cy="457200"/>
          </a:xfrm>
          <a:prstGeom prst="rect">
            <a:avLst/>
          </a:prstGeom>
          <a:noFill/>
          <a:ln>
            <a:noFill/>
          </a:ln>
        </p:spPr>
        <p:txBody>
          <a:bodyPr anchorCtr="0" anchor="ctr" bIns="0" lIns="0" spcFirstLastPara="1" rIns="0" wrap="square" tIns="0">
            <a:noAutofit/>
          </a:bodyPr>
          <a:lstStyle/>
          <a:p>
            <a:pPr indent="0" lvl="0" marL="0" marR="0" rtl="0" algn="l">
              <a:lnSpc>
                <a:spcPct val="136842"/>
              </a:lnSpc>
              <a:spcBef>
                <a:spcPts val="0"/>
              </a:spcBef>
              <a:spcAft>
                <a:spcPts val="0"/>
              </a:spcAft>
              <a:buClr>
                <a:srgbClr val="5B6280"/>
              </a:buClr>
              <a:buSzPts val="950"/>
              <a:buFont typeface="Poppins"/>
              <a:buNone/>
            </a:pPr>
            <a:r>
              <a:rPr b="0" i="0" lang="en" sz="950" u="none" cap="none" strike="noStrike">
                <a:solidFill>
                  <a:srgbClr val="5B6280"/>
                </a:solidFill>
                <a:latin typeface="Poppins"/>
                <a:ea typeface="Poppins"/>
                <a:cs typeface="Poppins"/>
                <a:sym typeface="Poppins"/>
              </a:rPr>
              <a:t>Money coming out of a traditional plan is taxed at ordinary rates, at whatever rates apply then.</a:t>
            </a:r>
            <a:endParaRPr b="0" i="0" sz="950" u="none" cap="none" strike="noStrike">
              <a:solidFill>
                <a:schemeClr val="dk1"/>
              </a:solidFill>
              <a:latin typeface="Calibri"/>
              <a:ea typeface="Calibri"/>
              <a:cs typeface="Calibri"/>
              <a:sym typeface="Calibri"/>
            </a:endParaRPr>
          </a:p>
        </p:txBody>
      </p:sp>
      <p:sp>
        <p:nvSpPr>
          <p:cNvPr id="145" name="Google Shape;145;p19"/>
          <p:cNvSpPr/>
          <p:nvPr/>
        </p:nvSpPr>
        <p:spPr>
          <a:xfrm>
            <a:off x="4709160" y="3291840"/>
            <a:ext cx="3931800" cy="1170300"/>
          </a:xfrm>
          <a:prstGeom prst="roundRect">
            <a:avLst>
              <a:gd fmla="val 7031" name="adj"/>
            </a:avLst>
          </a:prstGeom>
          <a:solidFill>
            <a:srgbClr val="FFFFFF"/>
          </a:solidFill>
          <a:ln cap="flat" cmpd="sng" w="9525">
            <a:solidFill>
              <a:srgbClr val="E4E0F0"/>
            </a:solidFill>
            <a:prstDash val="solid"/>
            <a:round/>
            <a:headEnd len="sm" w="sm" type="none"/>
            <a:tailEnd len="sm" w="sm" type="none"/>
          </a:ln>
          <a:effectLst>
            <a:outerShdw blurRad="88900" rotWithShape="0" algn="bl" dir="5400000" dist="12700">
              <a:srgbClr val="6E6690">
                <a:alpha val="1608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6" name="Google Shape;146;p19"/>
          <p:cNvSpPr/>
          <p:nvPr/>
        </p:nvSpPr>
        <p:spPr>
          <a:xfrm>
            <a:off x="4956048" y="3648456"/>
            <a:ext cx="91500" cy="91500"/>
          </a:xfrm>
          <a:prstGeom prst="ellipse">
            <a:avLst/>
          </a:prstGeom>
          <a:solidFill>
            <a:srgbClr val="B4443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7" name="Google Shape;147;p19"/>
          <p:cNvSpPr/>
          <p:nvPr/>
        </p:nvSpPr>
        <p:spPr>
          <a:xfrm>
            <a:off x="5166349" y="3566150"/>
            <a:ext cx="3507600" cy="2196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0B1440"/>
              </a:buClr>
              <a:buSzPts val="1200"/>
              <a:buFont typeface="Poppins"/>
              <a:buNone/>
            </a:pPr>
            <a:r>
              <a:rPr b="1" i="0" lang="en" sz="1150" u="none" cap="none" strike="noStrike">
                <a:solidFill>
                  <a:srgbClr val="0B1440"/>
                </a:solidFill>
                <a:latin typeface="Poppins"/>
                <a:ea typeface="Poppins"/>
                <a:cs typeface="Poppins"/>
                <a:sym typeface="Poppins"/>
              </a:rPr>
              <a:t>Losses hurt most for people near retirement</a:t>
            </a:r>
            <a:endParaRPr b="0" i="0" sz="1150" u="none" cap="none" strike="noStrike">
              <a:solidFill>
                <a:schemeClr val="dk1"/>
              </a:solidFill>
              <a:latin typeface="Calibri"/>
              <a:ea typeface="Calibri"/>
              <a:cs typeface="Calibri"/>
              <a:sym typeface="Calibri"/>
            </a:endParaRPr>
          </a:p>
        </p:txBody>
      </p:sp>
      <p:sp>
        <p:nvSpPr>
          <p:cNvPr id="148" name="Google Shape;148;p19"/>
          <p:cNvSpPr/>
          <p:nvPr/>
        </p:nvSpPr>
        <p:spPr>
          <a:xfrm>
            <a:off x="5166360" y="3785616"/>
            <a:ext cx="3246000" cy="457200"/>
          </a:xfrm>
          <a:prstGeom prst="rect">
            <a:avLst/>
          </a:prstGeom>
          <a:noFill/>
          <a:ln>
            <a:noFill/>
          </a:ln>
        </p:spPr>
        <p:txBody>
          <a:bodyPr anchorCtr="0" anchor="ctr" bIns="0" lIns="0" spcFirstLastPara="1" rIns="0" wrap="square" tIns="0">
            <a:noAutofit/>
          </a:bodyPr>
          <a:lstStyle/>
          <a:p>
            <a:pPr indent="0" lvl="0" marL="0" marR="0" rtl="0" algn="l">
              <a:lnSpc>
                <a:spcPct val="136842"/>
              </a:lnSpc>
              <a:spcBef>
                <a:spcPts val="0"/>
              </a:spcBef>
              <a:spcAft>
                <a:spcPts val="0"/>
              </a:spcAft>
              <a:buClr>
                <a:srgbClr val="5B6280"/>
              </a:buClr>
              <a:buSzPts val="950"/>
              <a:buFont typeface="Poppins"/>
              <a:buNone/>
            </a:pPr>
            <a:r>
              <a:rPr b="0" i="0" lang="en" sz="950" u="none" cap="none" strike="noStrike">
                <a:solidFill>
                  <a:srgbClr val="5B6280"/>
                </a:solidFill>
                <a:latin typeface="Poppins"/>
                <a:ea typeface="Poppins"/>
                <a:cs typeface="Poppins"/>
                <a:sym typeface="Poppins"/>
              </a:rPr>
              <a:t>A market drop in the years just before or after you retire can permanently reduce lifetime income.</a:t>
            </a:r>
            <a:endParaRPr b="0" i="0" sz="950" u="none" cap="none" strike="noStrike">
              <a:solidFill>
                <a:schemeClr val="dk1"/>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7F5FC"/>
        </a:solidFill>
      </p:bgPr>
    </p:bg>
    <p:spTree>
      <p:nvGrpSpPr>
        <p:cNvPr id="153" name="Shape 153"/>
        <p:cNvGrpSpPr/>
        <p:nvPr/>
      </p:nvGrpSpPr>
      <p:grpSpPr>
        <a:xfrm>
          <a:off x="0" y="0"/>
          <a:ext cx="0" cy="0"/>
          <a:chOff x="0" y="0"/>
          <a:chExt cx="0" cy="0"/>
        </a:xfrm>
      </p:grpSpPr>
      <p:pic>
        <p:nvPicPr>
          <p:cNvPr descr="assets/logo_mark_color.png" id="154" name="Google Shape;154;p20"/>
          <p:cNvPicPr preferRelativeResize="0"/>
          <p:nvPr/>
        </p:nvPicPr>
        <p:blipFill rotWithShape="1">
          <a:blip r:embed="rId3">
            <a:alphaModFix/>
          </a:blip>
          <a:srcRect b="0" l="0" r="0" t="0"/>
          <a:stretch/>
        </p:blipFill>
        <p:spPr>
          <a:xfrm>
            <a:off x="411480" y="4590288"/>
            <a:ext cx="205740" cy="237745"/>
          </a:xfrm>
          <a:prstGeom prst="rect">
            <a:avLst/>
          </a:prstGeom>
          <a:noFill/>
          <a:ln>
            <a:noFill/>
          </a:ln>
        </p:spPr>
      </p:pic>
      <p:sp>
        <p:nvSpPr>
          <p:cNvPr id="155" name="Google Shape;155;p20"/>
          <p:cNvSpPr/>
          <p:nvPr/>
        </p:nvSpPr>
        <p:spPr>
          <a:xfrm>
            <a:off x="7589520" y="4599432"/>
            <a:ext cx="1143000" cy="228600"/>
          </a:xfrm>
          <a:prstGeom prst="rect">
            <a:avLst/>
          </a:prstGeom>
          <a:noFill/>
          <a:ln>
            <a:noFill/>
          </a:ln>
        </p:spPr>
        <p:txBody>
          <a:bodyPr anchorCtr="0" anchor="ctr" bIns="0" lIns="0" spcFirstLastPara="1" rIns="0" wrap="square" tIns="0">
            <a:noAutofit/>
          </a:bodyPr>
          <a:lstStyle/>
          <a:p>
            <a:pPr indent="0" lvl="0" marL="0" marR="0" rtl="0" algn="r">
              <a:spcBef>
                <a:spcPts val="0"/>
              </a:spcBef>
              <a:spcAft>
                <a:spcPts val="0"/>
              </a:spcAft>
              <a:buClr>
                <a:srgbClr val="5B6280"/>
              </a:buClr>
              <a:buSzPts val="800"/>
              <a:buFont typeface="Poppins"/>
              <a:buNone/>
            </a:pPr>
            <a:r>
              <a:rPr b="0" i="0" lang="en" sz="800" u="none" cap="none" strike="noStrike">
                <a:solidFill>
                  <a:srgbClr val="5B6280"/>
                </a:solidFill>
                <a:latin typeface="Poppins"/>
                <a:ea typeface="Poppins"/>
                <a:cs typeface="Poppins"/>
                <a:sym typeface="Poppins"/>
              </a:rPr>
              <a:t>06 / 16</a:t>
            </a:r>
            <a:endParaRPr b="0" i="0" sz="800" u="none" cap="none" strike="noStrike">
              <a:solidFill>
                <a:schemeClr val="dk1"/>
              </a:solidFill>
              <a:latin typeface="Calibri"/>
              <a:ea typeface="Calibri"/>
              <a:cs typeface="Calibri"/>
              <a:sym typeface="Calibri"/>
            </a:endParaRPr>
          </a:p>
        </p:txBody>
      </p:sp>
      <p:sp>
        <p:nvSpPr>
          <p:cNvPr id="156" name="Google Shape;156;p20"/>
          <p:cNvSpPr/>
          <p:nvPr/>
        </p:nvSpPr>
        <p:spPr>
          <a:xfrm>
            <a:off x="502920" y="384048"/>
            <a:ext cx="8138100" cy="1830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903397"/>
              </a:buClr>
              <a:buSzPts val="900"/>
              <a:buFont typeface="Poppins"/>
              <a:buNone/>
            </a:pPr>
            <a:r>
              <a:rPr b="1" i="0" lang="en" sz="900" u="none" cap="none" strike="noStrike">
                <a:solidFill>
                  <a:srgbClr val="903397"/>
                </a:solidFill>
                <a:latin typeface="Poppins"/>
                <a:ea typeface="Poppins"/>
                <a:cs typeface="Poppins"/>
                <a:sym typeface="Poppins"/>
              </a:rPr>
              <a:t>THE FULL PICTURE</a:t>
            </a:r>
            <a:endParaRPr b="0" i="0" sz="900" u="none" cap="none" strike="noStrike">
              <a:solidFill>
                <a:schemeClr val="dk1"/>
              </a:solidFill>
              <a:latin typeface="Calibri"/>
              <a:ea typeface="Calibri"/>
              <a:cs typeface="Calibri"/>
              <a:sym typeface="Calibri"/>
            </a:endParaRPr>
          </a:p>
        </p:txBody>
      </p:sp>
      <p:sp>
        <p:nvSpPr>
          <p:cNvPr id="157" name="Google Shape;157;p20"/>
          <p:cNvSpPr/>
          <p:nvPr/>
        </p:nvSpPr>
        <p:spPr>
          <a:xfrm>
            <a:off x="502920" y="603504"/>
            <a:ext cx="8138100" cy="457200"/>
          </a:xfrm>
          <a:prstGeom prst="rect">
            <a:avLst/>
          </a:prstGeom>
          <a:noFill/>
          <a:ln>
            <a:noFill/>
          </a:ln>
        </p:spPr>
        <p:txBody>
          <a:bodyPr anchorCtr="0" anchor="ctr" bIns="0" lIns="0" spcFirstLastPara="1" rIns="0" wrap="square" tIns="0">
            <a:noAutofit/>
          </a:bodyPr>
          <a:lstStyle/>
          <a:p>
            <a:pPr indent="0" lvl="0" marL="0" marR="0" rtl="0" algn="l">
              <a:lnSpc>
                <a:spcPct val="111111"/>
              </a:lnSpc>
              <a:spcBef>
                <a:spcPts val="0"/>
              </a:spcBef>
              <a:spcAft>
                <a:spcPts val="0"/>
              </a:spcAft>
              <a:buClr>
                <a:srgbClr val="0B1440"/>
              </a:buClr>
              <a:buSzPts val="2700"/>
              <a:buFont typeface="Poppins"/>
              <a:buNone/>
            </a:pPr>
            <a:r>
              <a:rPr b="1" i="0" lang="en" sz="2700" u="none" cap="none" strike="noStrike">
                <a:solidFill>
                  <a:srgbClr val="0B1440"/>
                </a:solidFill>
                <a:latin typeface="Poppins"/>
                <a:ea typeface="Poppins"/>
                <a:cs typeface="Poppins"/>
                <a:sym typeface="Poppins"/>
              </a:rPr>
              <a:t>Six priorities. One strategy.</a:t>
            </a:r>
            <a:endParaRPr b="0" i="0" sz="2700" u="none" cap="none" strike="noStrike">
              <a:solidFill>
                <a:schemeClr val="dk1"/>
              </a:solidFill>
              <a:latin typeface="Calibri"/>
              <a:ea typeface="Calibri"/>
              <a:cs typeface="Calibri"/>
              <a:sym typeface="Calibri"/>
            </a:endParaRPr>
          </a:p>
        </p:txBody>
      </p:sp>
      <p:sp>
        <p:nvSpPr>
          <p:cNvPr id="158" name="Google Shape;158;p20"/>
          <p:cNvSpPr/>
          <p:nvPr/>
        </p:nvSpPr>
        <p:spPr>
          <a:xfrm>
            <a:off x="502920" y="1023930"/>
            <a:ext cx="8138100" cy="365700"/>
          </a:xfrm>
          <a:prstGeom prst="rect">
            <a:avLst/>
          </a:prstGeom>
          <a:noFill/>
          <a:ln>
            <a:noFill/>
          </a:ln>
        </p:spPr>
        <p:txBody>
          <a:bodyPr anchorCtr="0" anchor="ctr" bIns="0" lIns="0" spcFirstLastPara="1" rIns="0" wrap="square" tIns="0">
            <a:noAutofit/>
          </a:bodyPr>
          <a:lstStyle/>
          <a:p>
            <a:pPr indent="0" lvl="0" marL="0" marR="0" rtl="0" algn="l">
              <a:lnSpc>
                <a:spcPct val="145454"/>
              </a:lnSpc>
              <a:spcBef>
                <a:spcPts val="0"/>
              </a:spcBef>
              <a:spcAft>
                <a:spcPts val="0"/>
              </a:spcAft>
              <a:buClr>
                <a:srgbClr val="5B6280"/>
              </a:buClr>
              <a:buSzPts val="1100"/>
              <a:buFont typeface="Poppins"/>
              <a:buNone/>
            </a:pPr>
            <a:r>
              <a:rPr b="0" i="0" lang="en" sz="1100" u="none" cap="none" strike="noStrike">
                <a:solidFill>
                  <a:srgbClr val="5B6280"/>
                </a:solidFill>
                <a:latin typeface="Poppins"/>
                <a:ea typeface="Poppins"/>
                <a:cs typeface="Poppins"/>
                <a:sym typeface="Poppins"/>
              </a:rPr>
              <a:t>Most products deliver one or two of these. Stream is built to answer all six at once.</a:t>
            </a:r>
            <a:endParaRPr b="0" i="0" sz="1100" u="none" cap="none" strike="noStrike">
              <a:solidFill>
                <a:schemeClr val="dk1"/>
              </a:solidFill>
              <a:latin typeface="Calibri"/>
              <a:ea typeface="Calibri"/>
              <a:cs typeface="Calibri"/>
              <a:sym typeface="Calibri"/>
            </a:endParaRPr>
          </a:p>
        </p:txBody>
      </p:sp>
      <p:cxnSp>
        <p:nvCxnSpPr>
          <p:cNvPr id="159" name="Google Shape;159;p20"/>
          <p:cNvCxnSpPr/>
          <p:nvPr/>
        </p:nvCxnSpPr>
        <p:spPr>
          <a:xfrm>
            <a:off x="3566160" y="1892808"/>
            <a:ext cx="1005900" cy="1024200"/>
          </a:xfrm>
          <a:prstGeom prst="straightConnector1">
            <a:avLst/>
          </a:prstGeom>
          <a:noFill/>
          <a:ln cap="flat" cmpd="sng" w="12700">
            <a:solidFill>
              <a:srgbClr val="D6D2E6"/>
            </a:solidFill>
            <a:prstDash val="solid"/>
            <a:round/>
            <a:headEnd len="sm" w="sm" type="none"/>
            <a:tailEnd len="sm" w="sm" type="none"/>
          </a:ln>
        </p:spPr>
      </p:cxnSp>
      <p:cxnSp>
        <p:nvCxnSpPr>
          <p:cNvPr id="160" name="Google Shape;160;p20"/>
          <p:cNvCxnSpPr/>
          <p:nvPr/>
        </p:nvCxnSpPr>
        <p:spPr>
          <a:xfrm>
            <a:off x="3566160" y="2916936"/>
            <a:ext cx="1005900" cy="0"/>
          </a:xfrm>
          <a:prstGeom prst="straightConnector1">
            <a:avLst/>
          </a:prstGeom>
          <a:noFill/>
          <a:ln cap="flat" cmpd="sng" w="12700">
            <a:solidFill>
              <a:srgbClr val="D6D2E6"/>
            </a:solidFill>
            <a:prstDash val="solid"/>
            <a:round/>
            <a:headEnd len="sm" w="sm" type="none"/>
            <a:tailEnd len="sm" w="sm" type="none"/>
          </a:ln>
        </p:spPr>
      </p:cxnSp>
      <p:cxnSp>
        <p:nvCxnSpPr>
          <p:cNvPr id="161" name="Google Shape;161;p20"/>
          <p:cNvCxnSpPr/>
          <p:nvPr/>
        </p:nvCxnSpPr>
        <p:spPr>
          <a:xfrm flipH="1" rot="10800000">
            <a:off x="3566160" y="2916864"/>
            <a:ext cx="1005900" cy="1024200"/>
          </a:xfrm>
          <a:prstGeom prst="straightConnector1">
            <a:avLst/>
          </a:prstGeom>
          <a:noFill/>
          <a:ln cap="flat" cmpd="sng" w="12700">
            <a:solidFill>
              <a:srgbClr val="D6D2E6"/>
            </a:solidFill>
            <a:prstDash val="solid"/>
            <a:round/>
            <a:headEnd len="sm" w="sm" type="none"/>
            <a:tailEnd len="sm" w="sm" type="none"/>
          </a:ln>
        </p:spPr>
      </p:cxnSp>
      <p:cxnSp>
        <p:nvCxnSpPr>
          <p:cNvPr id="162" name="Google Shape;162;p20"/>
          <p:cNvCxnSpPr/>
          <p:nvPr/>
        </p:nvCxnSpPr>
        <p:spPr>
          <a:xfrm flipH="1">
            <a:off x="4571940" y="1892808"/>
            <a:ext cx="1005900" cy="1024200"/>
          </a:xfrm>
          <a:prstGeom prst="straightConnector1">
            <a:avLst/>
          </a:prstGeom>
          <a:noFill/>
          <a:ln cap="flat" cmpd="sng" w="12700">
            <a:solidFill>
              <a:srgbClr val="D6D2E6"/>
            </a:solidFill>
            <a:prstDash val="solid"/>
            <a:round/>
            <a:headEnd len="sm" w="sm" type="none"/>
            <a:tailEnd len="sm" w="sm" type="none"/>
          </a:ln>
        </p:spPr>
      </p:cxnSp>
      <p:cxnSp>
        <p:nvCxnSpPr>
          <p:cNvPr id="163" name="Google Shape;163;p20"/>
          <p:cNvCxnSpPr/>
          <p:nvPr/>
        </p:nvCxnSpPr>
        <p:spPr>
          <a:xfrm rot="10800000">
            <a:off x="4571940" y="2916936"/>
            <a:ext cx="1005900" cy="0"/>
          </a:xfrm>
          <a:prstGeom prst="straightConnector1">
            <a:avLst/>
          </a:prstGeom>
          <a:noFill/>
          <a:ln cap="flat" cmpd="sng" w="12700">
            <a:solidFill>
              <a:srgbClr val="D6D2E6"/>
            </a:solidFill>
            <a:prstDash val="solid"/>
            <a:round/>
            <a:headEnd len="sm" w="sm" type="none"/>
            <a:tailEnd len="sm" w="sm" type="none"/>
          </a:ln>
        </p:spPr>
      </p:cxnSp>
      <p:cxnSp>
        <p:nvCxnSpPr>
          <p:cNvPr id="164" name="Google Shape;164;p20"/>
          <p:cNvCxnSpPr/>
          <p:nvPr/>
        </p:nvCxnSpPr>
        <p:spPr>
          <a:xfrm rot="10800000">
            <a:off x="4571940" y="2916864"/>
            <a:ext cx="1005900" cy="1024200"/>
          </a:xfrm>
          <a:prstGeom prst="straightConnector1">
            <a:avLst/>
          </a:prstGeom>
          <a:noFill/>
          <a:ln cap="flat" cmpd="sng" w="12700">
            <a:solidFill>
              <a:srgbClr val="D6D2E6"/>
            </a:solidFill>
            <a:prstDash val="solid"/>
            <a:round/>
            <a:headEnd len="sm" w="sm" type="none"/>
            <a:tailEnd len="sm" w="sm" type="none"/>
          </a:ln>
        </p:spPr>
      </p:cxnSp>
      <p:sp>
        <p:nvSpPr>
          <p:cNvPr id="165" name="Google Shape;165;p20"/>
          <p:cNvSpPr/>
          <p:nvPr/>
        </p:nvSpPr>
        <p:spPr>
          <a:xfrm>
            <a:off x="3904488" y="2249424"/>
            <a:ext cx="1335000" cy="1335000"/>
          </a:xfrm>
          <a:prstGeom prst="ellipse">
            <a:avLst/>
          </a:prstGeom>
          <a:solidFill>
            <a:srgbClr val="0B1440"/>
          </a:solidFill>
          <a:ln cap="flat" cmpd="sng" w="19050">
            <a:solidFill>
              <a:srgbClr val="DF665B"/>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6" name="Google Shape;166;p20"/>
          <p:cNvSpPr/>
          <p:nvPr/>
        </p:nvSpPr>
        <p:spPr>
          <a:xfrm>
            <a:off x="3904500" y="2347923"/>
            <a:ext cx="1335000" cy="1024200"/>
          </a:xfrm>
          <a:prstGeom prst="rect">
            <a:avLst/>
          </a:prstGeom>
          <a:noFill/>
          <a:ln>
            <a:noFill/>
          </a:ln>
        </p:spPr>
        <p:txBody>
          <a:bodyPr anchorCtr="0" anchor="ctr" bIns="0" lIns="0" spcFirstLastPara="1" rIns="0" wrap="square" tIns="0">
            <a:noAutofit/>
          </a:bodyPr>
          <a:lstStyle/>
          <a:p>
            <a:pPr indent="0" lvl="0" marL="0" marR="0" rtl="0" algn="ctr">
              <a:lnSpc>
                <a:spcPct val="200000"/>
              </a:lnSpc>
              <a:spcBef>
                <a:spcPts val="0"/>
              </a:spcBef>
              <a:spcAft>
                <a:spcPts val="0"/>
              </a:spcAft>
              <a:buClr>
                <a:srgbClr val="C8B2EC"/>
              </a:buClr>
              <a:buSzPts val="800"/>
              <a:buFont typeface="Poppins"/>
              <a:buNone/>
            </a:pPr>
            <a:r>
              <a:rPr b="1" i="0" lang="en" sz="800" u="none" cap="none" strike="noStrike">
                <a:solidFill>
                  <a:srgbClr val="C8B2EC"/>
                </a:solidFill>
                <a:latin typeface="Poppins"/>
                <a:ea typeface="Poppins"/>
                <a:cs typeface="Poppins"/>
                <a:sym typeface="Poppins"/>
              </a:rPr>
              <a:t>ALL SIX</a:t>
            </a:r>
            <a:endParaRPr b="0" i="0" sz="800" u="none" cap="none" strike="noStrike">
              <a:solidFill>
                <a:schemeClr val="dk1"/>
              </a:solidFill>
              <a:latin typeface="Calibri"/>
              <a:ea typeface="Calibri"/>
              <a:cs typeface="Calibri"/>
              <a:sym typeface="Calibri"/>
            </a:endParaRPr>
          </a:p>
          <a:p>
            <a:pPr indent="0" lvl="0" marL="0" marR="0" rtl="0" algn="ctr">
              <a:lnSpc>
                <a:spcPct val="123076"/>
              </a:lnSpc>
              <a:spcBef>
                <a:spcPts val="600"/>
              </a:spcBef>
              <a:spcAft>
                <a:spcPts val="0"/>
              </a:spcAft>
              <a:buClr>
                <a:srgbClr val="FFFFFF"/>
              </a:buClr>
              <a:buSzPts val="1300"/>
              <a:buFont typeface="Poppins"/>
              <a:buNone/>
            </a:pPr>
            <a:r>
              <a:rPr b="1" i="0" lang="en" sz="1300" u="none" cap="none" strike="noStrike">
                <a:solidFill>
                  <a:srgbClr val="FFFFFF"/>
                </a:solidFill>
                <a:latin typeface="Poppins"/>
                <a:ea typeface="Poppins"/>
                <a:cs typeface="Poppins"/>
                <a:sym typeface="Poppins"/>
              </a:rPr>
              <a:t>One</a:t>
            </a:r>
            <a:endParaRPr b="0" i="0" sz="800" u="none" cap="none" strike="noStrike">
              <a:solidFill>
                <a:schemeClr val="dk1"/>
              </a:solidFill>
              <a:latin typeface="Calibri"/>
              <a:ea typeface="Calibri"/>
              <a:cs typeface="Calibri"/>
              <a:sym typeface="Calibri"/>
            </a:endParaRPr>
          </a:p>
          <a:p>
            <a:pPr indent="0" lvl="0" marL="0" marR="0" rtl="0" algn="ctr">
              <a:lnSpc>
                <a:spcPct val="123076"/>
              </a:lnSpc>
              <a:spcBef>
                <a:spcPts val="0"/>
              </a:spcBef>
              <a:spcAft>
                <a:spcPts val="0"/>
              </a:spcAft>
              <a:buClr>
                <a:srgbClr val="FFFFFF"/>
              </a:buClr>
              <a:buSzPts val="1300"/>
              <a:buFont typeface="Poppins"/>
              <a:buNone/>
            </a:pPr>
            <a:r>
              <a:rPr b="1" i="0" lang="en" sz="1300" u="none" cap="none" strike="noStrike">
                <a:solidFill>
                  <a:srgbClr val="FFFFFF"/>
                </a:solidFill>
                <a:latin typeface="Poppins"/>
                <a:ea typeface="Poppins"/>
                <a:cs typeface="Poppins"/>
                <a:sym typeface="Poppins"/>
              </a:rPr>
              <a:t>strategy</a:t>
            </a:r>
            <a:endParaRPr b="0" i="0" sz="800" u="none" cap="none" strike="noStrike">
              <a:solidFill>
                <a:schemeClr val="dk1"/>
              </a:solidFill>
              <a:latin typeface="Calibri"/>
              <a:ea typeface="Calibri"/>
              <a:cs typeface="Calibri"/>
              <a:sym typeface="Calibri"/>
            </a:endParaRPr>
          </a:p>
        </p:txBody>
      </p:sp>
      <p:sp>
        <p:nvSpPr>
          <p:cNvPr id="167" name="Google Shape;167;p20"/>
          <p:cNvSpPr/>
          <p:nvPr/>
        </p:nvSpPr>
        <p:spPr>
          <a:xfrm>
            <a:off x="502920" y="1481328"/>
            <a:ext cx="3063300" cy="822900"/>
          </a:xfrm>
          <a:prstGeom prst="roundRect">
            <a:avLst>
              <a:gd fmla="val 10000" name="adj"/>
            </a:avLst>
          </a:prstGeom>
          <a:solidFill>
            <a:srgbClr val="FFFFFF"/>
          </a:solidFill>
          <a:ln cap="flat" cmpd="sng" w="9525">
            <a:solidFill>
              <a:srgbClr val="E4E0F0"/>
            </a:solidFill>
            <a:prstDash val="solid"/>
            <a:round/>
            <a:headEnd len="sm" w="sm" type="none"/>
            <a:tailEnd len="sm" w="sm" type="none"/>
          </a:ln>
          <a:effectLst>
            <a:outerShdw blurRad="88900" rotWithShape="0" algn="bl" dir="5400000" dist="12700">
              <a:srgbClr val="6E6690">
                <a:alpha val="1608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8" name="Google Shape;168;p20"/>
          <p:cNvSpPr/>
          <p:nvPr/>
        </p:nvSpPr>
        <p:spPr>
          <a:xfrm>
            <a:off x="740664" y="1700784"/>
            <a:ext cx="100500" cy="100500"/>
          </a:xfrm>
          <a:prstGeom prst="ellipse">
            <a:avLst/>
          </a:prstGeom>
          <a:solidFill>
            <a:srgbClr val="90339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9" name="Google Shape;169;p20"/>
          <p:cNvSpPr/>
          <p:nvPr/>
        </p:nvSpPr>
        <p:spPr>
          <a:xfrm>
            <a:off x="941832" y="1627632"/>
            <a:ext cx="2404800" cy="2196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0B1440"/>
              </a:buClr>
              <a:buSzPts val="1200"/>
              <a:buFont typeface="Poppins"/>
              <a:buNone/>
            </a:pPr>
            <a:r>
              <a:rPr b="1" i="0" lang="en" sz="1200" u="none" cap="none" strike="noStrike">
                <a:solidFill>
                  <a:srgbClr val="0B1440"/>
                </a:solidFill>
                <a:latin typeface="Poppins"/>
                <a:ea typeface="Poppins"/>
                <a:cs typeface="Poppins"/>
                <a:sym typeface="Poppins"/>
              </a:rPr>
              <a:t>Tax efficiency</a:t>
            </a:r>
            <a:endParaRPr b="0" i="0" sz="1200" u="none" cap="none" strike="noStrike">
              <a:solidFill>
                <a:schemeClr val="dk1"/>
              </a:solidFill>
              <a:latin typeface="Calibri"/>
              <a:ea typeface="Calibri"/>
              <a:cs typeface="Calibri"/>
              <a:sym typeface="Calibri"/>
            </a:endParaRPr>
          </a:p>
        </p:txBody>
      </p:sp>
      <p:sp>
        <p:nvSpPr>
          <p:cNvPr id="170" name="Google Shape;170;p20"/>
          <p:cNvSpPr/>
          <p:nvPr/>
        </p:nvSpPr>
        <p:spPr>
          <a:xfrm>
            <a:off x="941832" y="1846500"/>
            <a:ext cx="2386500" cy="365700"/>
          </a:xfrm>
          <a:prstGeom prst="rect">
            <a:avLst/>
          </a:prstGeom>
          <a:noFill/>
          <a:ln>
            <a:noFill/>
          </a:ln>
        </p:spPr>
        <p:txBody>
          <a:bodyPr anchorCtr="0" anchor="ctr" bIns="0" lIns="0" spcFirstLastPara="1" rIns="0" wrap="square" tIns="0">
            <a:noAutofit/>
          </a:bodyPr>
          <a:lstStyle/>
          <a:p>
            <a:pPr indent="0" lvl="0" marL="0" marR="0" rtl="0" algn="l">
              <a:lnSpc>
                <a:spcPct val="129411"/>
              </a:lnSpc>
              <a:spcBef>
                <a:spcPts val="0"/>
              </a:spcBef>
              <a:spcAft>
                <a:spcPts val="0"/>
              </a:spcAft>
              <a:buClr>
                <a:srgbClr val="5B6280"/>
              </a:buClr>
              <a:buSzPts val="850"/>
              <a:buFont typeface="Poppins"/>
              <a:buNone/>
            </a:pPr>
            <a:r>
              <a:rPr b="0" i="0" lang="en" sz="850" u="none" cap="none" strike="noStrike">
                <a:solidFill>
                  <a:srgbClr val="5B6280"/>
                </a:solidFill>
                <a:latin typeface="Poppins"/>
                <a:ea typeface="Poppins"/>
                <a:cs typeface="Poppins"/>
                <a:sym typeface="Poppins"/>
              </a:rPr>
              <a:t>Income designed to reach you with minimal tax drag under current law.</a:t>
            </a:r>
            <a:endParaRPr b="0" i="0" sz="850" u="none" cap="none" strike="noStrike">
              <a:solidFill>
                <a:schemeClr val="dk1"/>
              </a:solidFill>
              <a:latin typeface="Calibri"/>
              <a:ea typeface="Calibri"/>
              <a:cs typeface="Calibri"/>
              <a:sym typeface="Calibri"/>
            </a:endParaRPr>
          </a:p>
        </p:txBody>
      </p:sp>
      <p:sp>
        <p:nvSpPr>
          <p:cNvPr id="171" name="Google Shape;171;p20"/>
          <p:cNvSpPr/>
          <p:nvPr/>
        </p:nvSpPr>
        <p:spPr>
          <a:xfrm>
            <a:off x="502920" y="2505456"/>
            <a:ext cx="3063300" cy="822900"/>
          </a:xfrm>
          <a:prstGeom prst="roundRect">
            <a:avLst>
              <a:gd fmla="val 10000" name="adj"/>
            </a:avLst>
          </a:prstGeom>
          <a:solidFill>
            <a:srgbClr val="FFFFFF"/>
          </a:solidFill>
          <a:ln cap="flat" cmpd="sng" w="9525">
            <a:solidFill>
              <a:srgbClr val="E4E0F0"/>
            </a:solidFill>
            <a:prstDash val="solid"/>
            <a:round/>
            <a:headEnd len="sm" w="sm" type="none"/>
            <a:tailEnd len="sm" w="sm" type="none"/>
          </a:ln>
          <a:effectLst>
            <a:outerShdw blurRad="88900" rotWithShape="0" algn="bl" dir="5400000" dist="12700">
              <a:srgbClr val="6E6690">
                <a:alpha val="1608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2" name="Google Shape;172;p20"/>
          <p:cNvSpPr/>
          <p:nvPr/>
        </p:nvSpPr>
        <p:spPr>
          <a:xfrm>
            <a:off x="740664" y="2724912"/>
            <a:ext cx="100500" cy="100500"/>
          </a:xfrm>
          <a:prstGeom prst="ellipse">
            <a:avLst/>
          </a:prstGeom>
          <a:solidFill>
            <a:srgbClr val="90339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3" name="Google Shape;173;p20"/>
          <p:cNvSpPr/>
          <p:nvPr/>
        </p:nvSpPr>
        <p:spPr>
          <a:xfrm>
            <a:off x="941832" y="2651760"/>
            <a:ext cx="2404800" cy="2196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0B1440"/>
              </a:buClr>
              <a:buSzPts val="1200"/>
              <a:buFont typeface="Poppins"/>
              <a:buNone/>
            </a:pPr>
            <a:r>
              <a:rPr b="1" i="0" lang="en" sz="1200" u="none" cap="none" strike="noStrike">
                <a:solidFill>
                  <a:srgbClr val="0B1440"/>
                </a:solidFill>
                <a:latin typeface="Poppins"/>
                <a:ea typeface="Poppins"/>
                <a:cs typeface="Poppins"/>
                <a:sym typeface="Poppins"/>
              </a:rPr>
              <a:t>Family protection</a:t>
            </a:r>
            <a:endParaRPr b="0" i="0" sz="1200" u="none" cap="none" strike="noStrike">
              <a:solidFill>
                <a:schemeClr val="dk1"/>
              </a:solidFill>
              <a:latin typeface="Calibri"/>
              <a:ea typeface="Calibri"/>
              <a:cs typeface="Calibri"/>
              <a:sym typeface="Calibri"/>
            </a:endParaRPr>
          </a:p>
        </p:txBody>
      </p:sp>
      <p:sp>
        <p:nvSpPr>
          <p:cNvPr id="174" name="Google Shape;174;p20"/>
          <p:cNvSpPr/>
          <p:nvPr/>
        </p:nvSpPr>
        <p:spPr>
          <a:xfrm>
            <a:off x="941832" y="2870628"/>
            <a:ext cx="2386500" cy="365700"/>
          </a:xfrm>
          <a:prstGeom prst="rect">
            <a:avLst/>
          </a:prstGeom>
          <a:noFill/>
          <a:ln>
            <a:noFill/>
          </a:ln>
        </p:spPr>
        <p:txBody>
          <a:bodyPr anchorCtr="0" anchor="ctr" bIns="0" lIns="0" spcFirstLastPara="1" rIns="0" wrap="square" tIns="0">
            <a:noAutofit/>
          </a:bodyPr>
          <a:lstStyle/>
          <a:p>
            <a:pPr indent="0" lvl="0" marL="0" marR="0" rtl="0" algn="l">
              <a:lnSpc>
                <a:spcPct val="129411"/>
              </a:lnSpc>
              <a:spcBef>
                <a:spcPts val="0"/>
              </a:spcBef>
              <a:spcAft>
                <a:spcPts val="0"/>
              </a:spcAft>
              <a:buClr>
                <a:srgbClr val="5B6280"/>
              </a:buClr>
              <a:buSzPts val="850"/>
              <a:buFont typeface="Poppins"/>
              <a:buNone/>
            </a:pPr>
            <a:r>
              <a:rPr b="0" i="0" lang="en" sz="850" u="none" cap="none" strike="noStrike">
                <a:solidFill>
                  <a:srgbClr val="5B6280"/>
                </a:solidFill>
                <a:latin typeface="Poppins"/>
                <a:ea typeface="Poppins"/>
                <a:cs typeface="Poppins"/>
                <a:sym typeface="Poppins"/>
              </a:rPr>
              <a:t>A death benefit that passes to your family income-tax-free.</a:t>
            </a:r>
            <a:endParaRPr b="0" i="0" sz="850" u="none" cap="none" strike="noStrike">
              <a:solidFill>
                <a:schemeClr val="dk1"/>
              </a:solidFill>
              <a:latin typeface="Calibri"/>
              <a:ea typeface="Calibri"/>
              <a:cs typeface="Calibri"/>
              <a:sym typeface="Calibri"/>
            </a:endParaRPr>
          </a:p>
        </p:txBody>
      </p:sp>
      <p:sp>
        <p:nvSpPr>
          <p:cNvPr id="175" name="Google Shape;175;p20"/>
          <p:cNvSpPr/>
          <p:nvPr/>
        </p:nvSpPr>
        <p:spPr>
          <a:xfrm>
            <a:off x="502920" y="3529584"/>
            <a:ext cx="3063300" cy="822900"/>
          </a:xfrm>
          <a:prstGeom prst="roundRect">
            <a:avLst>
              <a:gd fmla="val 10000" name="adj"/>
            </a:avLst>
          </a:prstGeom>
          <a:solidFill>
            <a:srgbClr val="FFFFFF"/>
          </a:solidFill>
          <a:ln cap="flat" cmpd="sng" w="9525">
            <a:solidFill>
              <a:srgbClr val="E4E0F0"/>
            </a:solidFill>
            <a:prstDash val="solid"/>
            <a:round/>
            <a:headEnd len="sm" w="sm" type="none"/>
            <a:tailEnd len="sm" w="sm" type="none"/>
          </a:ln>
          <a:effectLst>
            <a:outerShdw blurRad="88900" rotWithShape="0" algn="bl" dir="5400000" dist="12700">
              <a:srgbClr val="6E6690">
                <a:alpha val="1608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6" name="Google Shape;176;p20"/>
          <p:cNvSpPr/>
          <p:nvPr/>
        </p:nvSpPr>
        <p:spPr>
          <a:xfrm>
            <a:off x="740664" y="3749040"/>
            <a:ext cx="100500" cy="100500"/>
          </a:xfrm>
          <a:prstGeom prst="ellipse">
            <a:avLst/>
          </a:prstGeom>
          <a:solidFill>
            <a:srgbClr val="90339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7" name="Google Shape;177;p20"/>
          <p:cNvSpPr/>
          <p:nvPr/>
        </p:nvSpPr>
        <p:spPr>
          <a:xfrm>
            <a:off x="941832" y="3675888"/>
            <a:ext cx="2404800" cy="2196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0B1440"/>
              </a:buClr>
              <a:buSzPts val="1200"/>
              <a:buFont typeface="Poppins"/>
              <a:buNone/>
            </a:pPr>
            <a:r>
              <a:rPr b="1" i="0" lang="en" sz="1200" u="none" cap="none" strike="noStrike">
                <a:solidFill>
                  <a:srgbClr val="0B1440"/>
                </a:solidFill>
                <a:latin typeface="Poppins"/>
                <a:ea typeface="Poppins"/>
                <a:cs typeface="Poppins"/>
                <a:sym typeface="Poppins"/>
              </a:rPr>
              <a:t>Downside protection</a:t>
            </a:r>
            <a:endParaRPr b="0" i="0" sz="1200" u="none" cap="none" strike="noStrike">
              <a:solidFill>
                <a:schemeClr val="dk1"/>
              </a:solidFill>
              <a:latin typeface="Calibri"/>
              <a:ea typeface="Calibri"/>
              <a:cs typeface="Calibri"/>
              <a:sym typeface="Calibri"/>
            </a:endParaRPr>
          </a:p>
        </p:txBody>
      </p:sp>
      <p:sp>
        <p:nvSpPr>
          <p:cNvPr id="178" name="Google Shape;178;p20"/>
          <p:cNvSpPr/>
          <p:nvPr/>
        </p:nvSpPr>
        <p:spPr>
          <a:xfrm>
            <a:off x="941832" y="3894756"/>
            <a:ext cx="2386500" cy="365700"/>
          </a:xfrm>
          <a:prstGeom prst="rect">
            <a:avLst/>
          </a:prstGeom>
          <a:noFill/>
          <a:ln>
            <a:noFill/>
          </a:ln>
        </p:spPr>
        <p:txBody>
          <a:bodyPr anchorCtr="0" anchor="ctr" bIns="0" lIns="0" spcFirstLastPara="1" rIns="0" wrap="square" tIns="0">
            <a:noAutofit/>
          </a:bodyPr>
          <a:lstStyle/>
          <a:p>
            <a:pPr indent="0" lvl="0" marL="0" marR="0" rtl="0" algn="l">
              <a:lnSpc>
                <a:spcPct val="129411"/>
              </a:lnSpc>
              <a:spcBef>
                <a:spcPts val="0"/>
              </a:spcBef>
              <a:spcAft>
                <a:spcPts val="0"/>
              </a:spcAft>
              <a:buClr>
                <a:srgbClr val="5B6280"/>
              </a:buClr>
              <a:buSzPts val="850"/>
              <a:buFont typeface="Poppins"/>
              <a:buNone/>
            </a:pPr>
            <a:r>
              <a:rPr b="0" i="0" lang="en" sz="850" u="none" cap="none" strike="noStrike">
                <a:solidFill>
                  <a:srgbClr val="5B6280"/>
                </a:solidFill>
                <a:latin typeface="Poppins"/>
                <a:ea typeface="Poppins"/>
                <a:cs typeface="Poppins"/>
                <a:sym typeface="Poppins"/>
              </a:rPr>
              <a:t>When markets fall, you don't take the loss</a:t>
            </a:r>
            <a:r>
              <a:rPr lang="en" sz="850">
                <a:solidFill>
                  <a:srgbClr val="5B6280"/>
                </a:solidFill>
                <a:latin typeface="Poppins"/>
                <a:ea typeface="Poppins"/>
                <a:cs typeface="Poppins"/>
                <a:sym typeface="Poppins"/>
              </a:rPr>
              <a:t>,</a:t>
            </a:r>
            <a:r>
              <a:rPr b="0" i="0" lang="en" sz="850" u="none" cap="none" strike="noStrike">
                <a:solidFill>
                  <a:srgbClr val="5B6280"/>
                </a:solidFill>
                <a:latin typeface="Poppins"/>
                <a:ea typeface="Poppins"/>
                <a:cs typeface="Poppins"/>
                <a:sym typeface="Poppins"/>
              </a:rPr>
              <a:t> a down year credits 0%, never a negative.</a:t>
            </a:r>
            <a:endParaRPr b="0" i="0" sz="850" u="none" cap="none" strike="noStrike">
              <a:solidFill>
                <a:schemeClr val="dk1"/>
              </a:solidFill>
              <a:latin typeface="Calibri"/>
              <a:ea typeface="Calibri"/>
              <a:cs typeface="Calibri"/>
              <a:sym typeface="Calibri"/>
            </a:endParaRPr>
          </a:p>
        </p:txBody>
      </p:sp>
      <p:sp>
        <p:nvSpPr>
          <p:cNvPr id="179" name="Google Shape;179;p20"/>
          <p:cNvSpPr/>
          <p:nvPr/>
        </p:nvSpPr>
        <p:spPr>
          <a:xfrm>
            <a:off x="5577840" y="1481328"/>
            <a:ext cx="3063300" cy="822900"/>
          </a:xfrm>
          <a:prstGeom prst="roundRect">
            <a:avLst>
              <a:gd fmla="val 10000" name="adj"/>
            </a:avLst>
          </a:prstGeom>
          <a:solidFill>
            <a:srgbClr val="FFFFFF"/>
          </a:solidFill>
          <a:ln cap="flat" cmpd="sng" w="9525">
            <a:solidFill>
              <a:srgbClr val="E4E0F0"/>
            </a:solidFill>
            <a:prstDash val="solid"/>
            <a:round/>
            <a:headEnd len="sm" w="sm" type="none"/>
            <a:tailEnd len="sm" w="sm" type="none"/>
          </a:ln>
          <a:effectLst>
            <a:outerShdw blurRad="88900" rotWithShape="0" algn="bl" dir="5400000" dist="12700">
              <a:srgbClr val="6E6690">
                <a:alpha val="1608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0" name="Google Shape;180;p20"/>
          <p:cNvSpPr/>
          <p:nvPr/>
        </p:nvSpPr>
        <p:spPr>
          <a:xfrm>
            <a:off x="5815584" y="1700784"/>
            <a:ext cx="100500" cy="100500"/>
          </a:xfrm>
          <a:prstGeom prst="ellipse">
            <a:avLst/>
          </a:prstGeom>
          <a:solidFill>
            <a:srgbClr val="90339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1" name="Google Shape;181;p20"/>
          <p:cNvSpPr/>
          <p:nvPr/>
        </p:nvSpPr>
        <p:spPr>
          <a:xfrm>
            <a:off x="6016752" y="1627632"/>
            <a:ext cx="2404800" cy="2196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0B1440"/>
              </a:buClr>
              <a:buSzPts val="1200"/>
              <a:buFont typeface="Poppins"/>
              <a:buNone/>
            </a:pPr>
            <a:r>
              <a:rPr b="1" i="0" lang="en" sz="1200" u="none" cap="none" strike="noStrike">
                <a:solidFill>
                  <a:srgbClr val="0B1440"/>
                </a:solidFill>
                <a:latin typeface="Poppins"/>
                <a:ea typeface="Poppins"/>
                <a:cs typeface="Poppins"/>
                <a:sym typeface="Poppins"/>
              </a:rPr>
              <a:t>Lifetime income</a:t>
            </a:r>
            <a:endParaRPr b="0" i="0" sz="1200" u="none" cap="none" strike="noStrike">
              <a:solidFill>
                <a:schemeClr val="dk1"/>
              </a:solidFill>
              <a:latin typeface="Calibri"/>
              <a:ea typeface="Calibri"/>
              <a:cs typeface="Calibri"/>
              <a:sym typeface="Calibri"/>
            </a:endParaRPr>
          </a:p>
        </p:txBody>
      </p:sp>
      <p:sp>
        <p:nvSpPr>
          <p:cNvPr id="182" name="Google Shape;182;p20"/>
          <p:cNvSpPr/>
          <p:nvPr/>
        </p:nvSpPr>
        <p:spPr>
          <a:xfrm>
            <a:off x="6016752" y="1846500"/>
            <a:ext cx="2386500" cy="365700"/>
          </a:xfrm>
          <a:prstGeom prst="rect">
            <a:avLst/>
          </a:prstGeom>
          <a:noFill/>
          <a:ln>
            <a:noFill/>
          </a:ln>
        </p:spPr>
        <p:txBody>
          <a:bodyPr anchorCtr="0" anchor="ctr" bIns="0" lIns="0" spcFirstLastPara="1" rIns="0" wrap="square" tIns="0">
            <a:noAutofit/>
          </a:bodyPr>
          <a:lstStyle/>
          <a:p>
            <a:pPr indent="0" lvl="0" marL="0" marR="0" rtl="0" algn="l">
              <a:lnSpc>
                <a:spcPct val="129411"/>
              </a:lnSpc>
              <a:spcBef>
                <a:spcPts val="0"/>
              </a:spcBef>
              <a:spcAft>
                <a:spcPts val="0"/>
              </a:spcAft>
              <a:buClr>
                <a:srgbClr val="5B6280"/>
              </a:buClr>
              <a:buSzPts val="850"/>
              <a:buFont typeface="Poppins"/>
              <a:buNone/>
            </a:pPr>
            <a:r>
              <a:rPr b="0" i="0" lang="en" sz="850" u="none" cap="none" strike="noStrike">
                <a:solidFill>
                  <a:srgbClr val="5B6280"/>
                </a:solidFill>
                <a:latin typeface="Poppins"/>
                <a:ea typeface="Poppins"/>
                <a:cs typeface="Poppins"/>
                <a:sym typeface="Poppins"/>
              </a:rPr>
              <a:t>Income designed to last as long as you do.</a:t>
            </a:r>
            <a:endParaRPr b="0" i="0" sz="850" u="none" cap="none" strike="noStrike">
              <a:solidFill>
                <a:schemeClr val="dk1"/>
              </a:solidFill>
              <a:latin typeface="Calibri"/>
              <a:ea typeface="Calibri"/>
              <a:cs typeface="Calibri"/>
              <a:sym typeface="Calibri"/>
            </a:endParaRPr>
          </a:p>
        </p:txBody>
      </p:sp>
      <p:sp>
        <p:nvSpPr>
          <p:cNvPr id="183" name="Google Shape;183;p20"/>
          <p:cNvSpPr/>
          <p:nvPr/>
        </p:nvSpPr>
        <p:spPr>
          <a:xfrm>
            <a:off x="5577840" y="2505456"/>
            <a:ext cx="3063300" cy="822900"/>
          </a:xfrm>
          <a:prstGeom prst="roundRect">
            <a:avLst>
              <a:gd fmla="val 10000" name="adj"/>
            </a:avLst>
          </a:prstGeom>
          <a:solidFill>
            <a:srgbClr val="FFFFFF"/>
          </a:solidFill>
          <a:ln cap="flat" cmpd="sng" w="9525">
            <a:solidFill>
              <a:srgbClr val="E4E0F0"/>
            </a:solidFill>
            <a:prstDash val="solid"/>
            <a:round/>
            <a:headEnd len="sm" w="sm" type="none"/>
            <a:tailEnd len="sm" w="sm" type="none"/>
          </a:ln>
          <a:effectLst>
            <a:outerShdw blurRad="88900" rotWithShape="0" algn="bl" dir="5400000" dist="12700">
              <a:srgbClr val="6E6690">
                <a:alpha val="1608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4" name="Google Shape;184;p20"/>
          <p:cNvSpPr/>
          <p:nvPr/>
        </p:nvSpPr>
        <p:spPr>
          <a:xfrm>
            <a:off x="5815584" y="2724912"/>
            <a:ext cx="100500" cy="100500"/>
          </a:xfrm>
          <a:prstGeom prst="ellipse">
            <a:avLst/>
          </a:prstGeom>
          <a:solidFill>
            <a:srgbClr val="90339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5" name="Google Shape;185;p20"/>
          <p:cNvSpPr/>
          <p:nvPr/>
        </p:nvSpPr>
        <p:spPr>
          <a:xfrm>
            <a:off x="6016752" y="2651760"/>
            <a:ext cx="2404800" cy="2196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0B1440"/>
              </a:buClr>
              <a:buSzPts val="1200"/>
              <a:buFont typeface="Poppins"/>
              <a:buNone/>
            </a:pPr>
            <a:r>
              <a:rPr b="1" i="0" lang="en" sz="1200" u="none" cap="none" strike="noStrike">
                <a:solidFill>
                  <a:srgbClr val="0B1440"/>
                </a:solidFill>
                <a:latin typeface="Poppins"/>
                <a:ea typeface="Poppins"/>
                <a:cs typeface="Poppins"/>
                <a:sym typeface="Poppins"/>
              </a:rPr>
              <a:t>Access</a:t>
            </a:r>
            <a:endParaRPr b="0" i="0" sz="1200" u="none" cap="none" strike="noStrike">
              <a:solidFill>
                <a:schemeClr val="dk1"/>
              </a:solidFill>
              <a:latin typeface="Calibri"/>
              <a:ea typeface="Calibri"/>
              <a:cs typeface="Calibri"/>
              <a:sym typeface="Calibri"/>
            </a:endParaRPr>
          </a:p>
        </p:txBody>
      </p:sp>
      <p:sp>
        <p:nvSpPr>
          <p:cNvPr id="186" name="Google Shape;186;p20"/>
          <p:cNvSpPr/>
          <p:nvPr/>
        </p:nvSpPr>
        <p:spPr>
          <a:xfrm>
            <a:off x="6016750" y="2870625"/>
            <a:ext cx="2055300" cy="365700"/>
          </a:xfrm>
          <a:prstGeom prst="rect">
            <a:avLst/>
          </a:prstGeom>
          <a:noFill/>
          <a:ln>
            <a:noFill/>
          </a:ln>
        </p:spPr>
        <p:txBody>
          <a:bodyPr anchorCtr="0" anchor="ctr" bIns="0" lIns="0" spcFirstLastPara="1" rIns="0" wrap="square" tIns="0">
            <a:noAutofit/>
          </a:bodyPr>
          <a:lstStyle/>
          <a:p>
            <a:pPr indent="0" lvl="0" marL="0" marR="0" rtl="0" algn="l">
              <a:lnSpc>
                <a:spcPct val="129411"/>
              </a:lnSpc>
              <a:spcBef>
                <a:spcPts val="0"/>
              </a:spcBef>
              <a:spcAft>
                <a:spcPts val="0"/>
              </a:spcAft>
              <a:buClr>
                <a:srgbClr val="5B6280"/>
              </a:buClr>
              <a:buSzPts val="850"/>
              <a:buFont typeface="Poppins"/>
              <a:buNone/>
            </a:pPr>
            <a:r>
              <a:rPr b="0" i="0" lang="en" sz="850" u="none" cap="none" strike="noStrike">
                <a:solidFill>
                  <a:srgbClr val="5B6280"/>
                </a:solidFill>
                <a:latin typeface="Poppins"/>
                <a:ea typeface="Poppins"/>
                <a:cs typeface="Poppins"/>
                <a:sym typeface="Poppins"/>
              </a:rPr>
              <a:t>Cash value you can reach when life doesn't wait.</a:t>
            </a:r>
            <a:endParaRPr b="0" i="0" sz="850" u="none" cap="none" strike="noStrike">
              <a:solidFill>
                <a:schemeClr val="dk1"/>
              </a:solidFill>
              <a:latin typeface="Calibri"/>
              <a:ea typeface="Calibri"/>
              <a:cs typeface="Calibri"/>
              <a:sym typeface="Calibri"/>
            </a:endParaRPr>
          </a:p>
        </p:txBody>
      </p:sp>
      <p:sp>
        <p:nvSpPr>
          <p:cNvPr id="187" name="Google Shape;187;p20"/>
          <p:cNvSpPr/>
          <p:nvPr/>
        </p:nvSpPr>
        <p:spPr>
          <a:xfrm>
            <a:off x="5577840" y="3529584"/>
            <a:ext cx="3063300" cy="822900"/>
          </a:xfrm>
          <a:prstGeom prst="roundRect">
            <a:avLst>
              <a:gd fmla="val 10000" name="adj"/>
            </a:avLst>
          </a:prstGeom>
          <a:solidFill>
            <a:srgbClr val="FFFFFF"/>
          </a:solidFill>
          <a:ln cap="flat" cmpd="sng" w="9525">
            <a:solidFill>
              <a:srgbClr val="E4E0F0"/>
            </a:solidFill>
            <a:prstDash val="solid"/>
            <a:round/>
            <a:headEnd len="sm" w="sm" type="none"/>
            <a:tailEnd len="sm" w="sm" type="none"/>
          </a:ln>
          <a:effectLst>
            <a:outerShdw blurRad="88900" rotWithShape="0" algn="bl" dir="5400000" dist="12700">
              <a:srgbClr val="6E6690">
                <a:alpha val="1608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8" name="Google Shape;188;p20"/>
          <p:cNvSpPr/>
          <p:nvPr/>
        </p:nvSpPr>
        <p:spPr>
          <a:xfrm>
            <a:off x="5815584" y="3749040"/>
            <a:ext cx="100500" cy="100500"/>
          </a:xfrm>
          <a:prstGeom prst="ellipse">
            <a:avLst/>
          </a:prstGeom>
          <a:solidFill>
            <a:srgbClr val="90339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9" name="Google Shape;189;p20"/>
          <p:cNvSpPr/>
          <p:nvPr/>
        </p:nvSpPr>
        <p:spPr>
          <a:xfrm>
            <a:off x="6016752" y="3675888"/>
            <a:ext cx="2404800" cy="2196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0B1440"/>
              </a:buClr>
              <a:buSzPts val="1200"/>
              <a:buFont typeface="Poppins"/>
              <a:buNone/>
            </a:pPr>
            <a:r>
              <a:rPr b="1" i="0" lang="en" sz="1200" u="none" cap="none" strike="noStrike">
                <a:solidFill>
                  <a:srgbClr val="0B1440"/>
                </a:solidFill>
                <a:latin typeface="Poppins"/>
                <a:ea typeface="Poppins"/>
                <a:cs typeface="Poppins"/>
                <a:sym typeface="Poppins"/>
              </a:rPr>
              <a:t>Growth potential</a:t>
            </a:r>
            <a:endParaRPr b="0" i="0" sz="1200" u="none" cap="none" strike="noStrike">
              <a:solidFill>
                <a:schemeClr val="dk1"/>
              </a:solidFill>
              <a:latin typeface="Calibri"/>
              <a:ea typeface="Calibri"/>
              <a:cs typeface="Calibri"/>
              <a:sym typeface="Calibri"/>
            </a:endParaRPr>
          </a:p>
        </p:txBody>
      </p:sp>
      <p:sp>
        <p:nvSpPr>
          <p:cNvPr id="190" name="Google Shape;190;p20"/>
          <p:cNvSpPr/>
          <p:nvPr/>
        </p:nvSpPr>
        <p:spPr>
          <a:xfrm>
            <a:off x="6016752" y="3894756"/>
            <a:ext cx="2386500" cy="365700"/>
          </a:xfrm>
          <a:prstGeom prst="rect">
            <a:avLst/>
          </a:prstGeom>
          <a:noFill/>
          <a:ln>
            <a:noFill/>
          </a:ln>
        </p:spPr>
        <p:txBody>
          <a:bodyPr anchorCtr="0" anchor="ctr" bIns="0" lIns="0" spcFirstLastPara="1" rIns="0" wrap="square" tIns="0">
            <a:noAutofit/>
          </a:bodyPr>
          <a:lstStyle/>
          <a:p>
            <a:pPr indent="0" lvl="0" marL="0" marR="0" rtl="0" algn="l">
              <a:lnSpc>
                <a:spcPct val="129411"/>
              </a:lnSpc>
              <a:spcBef>
                <a:spcPts val="0"/>
              </a:spcBef>
              <a:spcAft>
                <a:spcPts val="0"/>
              </a:spcAft>
              <a:buClr>
                <a:srgbClr val="5B6280"/>
              </a:buClr>
              <a:buSzPts val="850"/>
              <a:buFont typeface="Poppins"/>
              <a:buNone/>
            </a:pPr>
            <a:r>
              <a:rPr b="0" i="0" lang="en" sz="850" u="none" cap="none" strike="noStrike">
                <a:solidFill>
                  <a:srgbClr val="5B6280"/>
                </a:solidFill>
                <a:latin typeface="Poppins"/>
                <a:ea typeface="Poppins"/>
                <a:cs typeface="Poppins"/>
                <a:sym typeface="Poppins"/>
              </a:rPr>
              <a:t>Index-linked growth that can keep pace with rising costs.</a:t>
            </a:r>
            <a:endParaRPr b="0" i="0" sz="850" u="none" cap="none" strike="noStrike">
              <a:solidFill>
                <a:schemeClr val="dk1"/>
              </a:solidFill>
              <a:latin typeface="Calibri"/>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7F5FC"/>
        </a:solidFill>
      </p:bgPr>
    </p:bg>
    <p:spTree>
      <p:nvGrpSpPr>
        <p:cNvPr id="195" name="Shape 195"/>
        <p:cNvGrpSpPr/>
        <p:nvPr/>
      </p:nvGrpSpPr>
      <p:grpSpPr>
        <a:xfrm>
          <a:off x="0" y="0"/>
          <a:ext cx="0" cy="0"/>
          <a:chOff x="0" y="0"/>
          <a:chExt cx="0" cy="0"/>
        </a:xfrm>
      </p:grpSpPr>
      <p:pic>
        <p:nvPicPr>
          <p:cNvPr descr="assets/logo_mark_color.png" id="196" name="Google Shape;196;p21"/>
          <p:cNvPicPr preferRelativeResize="0"/>
          <p:nvPr/>
        </p:nvPicPr>
        <p:blipFill rotWithShape="1">
          <a:blip r:embed="rId3">
            <a:alphaModFix/>
          </a:blip>
          <a:srcRect b="0" l="0" r="0" t="0"/>
          <a:stretch/>
        </p:blipFill>
        <p:spPr>
          <a:xfrm>
            <a:off x="411480" y="4590288"/>
            <a:ext cx="205740" cy="237745"/>
          </a:xfrm>
          <a:prstGeom prst="rect">
            <a:avLst/>
          </a:prstGeom>
          <a:noFill/>
          <a:ln>
            <a:noFill/>
          </a:ln>
        </p:spPr>
      </p:pic>
      <p:sp>
        <p:nvSpPr>
          <p:cNvPr id="197" name="Google Shape;197;p21"/>
          <p:cNvSpPr/>
          <p:nvPr/>
        </p:nvSpPr>
        <p:spPr>
          <a:xfrm>
            <a:off x="7589520" y="4599432"/>
            <a:ext cx="1143000" cy="228600"/>
          </a:xfrm>
          <a:prstGeom prst="rect">
            <a:avLst/>
          </a:prstGeom>
          <a:noFill/>
          <a:ln>
            <a:noFill/>
          </a:ln>
        </p:spPr>
        <p:txBody>
          <a:bodyPr anchorCtr="0" anchor="ctr" bIns="0" lIns="0" spcFirstLastPara="1" rIns="0" wrap="square" tIns="0">
            <a:noAutofit/>
          </a:bodyPr>
          <a:lstStyle/>
          <a:p>
            <a:pPr indent="0" lvl="0" marL="0" marR="0" rtl="0" algn="r">
              <a:spcBef>
                <a:spcPts val="0"/>
              </a:spcBef>
              <a:spcAft>
                <a:spcPts val="0"/>
              </a:spcAft>
              <a:buClr>
                <a:srgbClr val="5B6280"/>
              </a:buClr>
              <a:buSzPts val="800"/>
              <a:buFont typeface="Poppins"/>
              <a:buNone/>
            </a:pPr>
            <a:r>
              <a:rPr b="0" i="0" lang="en" sz="800" u="none" cap="none" strike="noStrike">
                <a:solidFill>
                  <a:srgbClr val="5B6280"/>
                </a:solidFill>
                <a:latin typeface="Poppins"/>
                <a:ea typeface="Poppins"/>
                <a:cs typeface="Poppins"/>
                <a:sym typeface="Poppins"/>
              </a:rPr>
              <a:t>07 / 16</a:t>
            </a:r>
            <a:endParaRPr b="0" i="0" sz="800" u="none" cap="none" strike="noStrike">
              <a:solidFill>
                <a:schemeClr val="dk1"/>
              </a:solidFill>
              <a:latin typeface="Calibri"/>
              <a:ea typeface="Calibri"/>
              <a:cs typeface="Calibri"/>
              <a:sym typeface="Calibri"/>
            </a:endParaRPr>
          </a:p>
        </p:txBody>
      </p:sp>
      <p:sp>
        <p:nvSpPr>
          <p:cNvPr id="198" name="Google Shape;198;p21"/>
          <p:cNvSpPr/>
          <p:nvPr/>
        </p:nvSpPr>
        <p:spPr>
          <a:xfrm>
            <a:off x="502920" y="384048"/>
            <a:ext cx="8138100" cy="1830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903397"/>
              </a:buClr>
              <a:buSzPts val="900"/>
              <a:buFont typeface="Poppins"/>
              <a:buNone/>
            </a:pPr>
            <a:r>
              <a:rPr b="1" i="0" lang="en" sz="900" u="none" cap="none" strike="noStrike">
                <a:solidFill>
                  <a:srgbClr val="903397"/>
                </a:solidFill>
                <a:latin typeface="Poppins"/>
                <a:ea typeface="Poppins"/>
                <a:cs typeface="Poppins"/>
                <a:sym typeface="Poppins"/>
              </a:rPr>
              <a:t>THE FOUNDATION</a:t>
            </a:r>
            <a:endParaRPr b="0" i="0" sz="900" u="none" cap="none" strike="noStrike">
              <a:solidFill>
                <a:schemeClr val="dk1"/>
              </a:solidFill>
              <a:latin typeface="Calibri"/>
              <a:ea typeface="Calibri"/>
              <a:cs typeface="Calibri"/>
              <a:sym typeface="Calibri"/>
            </a:endParaRPr>
          </a:p>
        </p:txBody>
      </p:sp>
      <p:sp>
        <p:nvSpPr>
          <p:cNvPr id="199" name="Google Shape;199;p21"/>
          <p:cNvSpPr/>
          <p:nvPr/>
        </p:nvSpPr>
        <p:spPr>
          <a:xfrm>
            <a:off x="502920" y="603504"/>
            <a:ext cx="8138100" cy="502800"/>
          </a:xfrm>
          <a:prstGeom prst="rect">
            <a:avLst/>
          </a:prstGeom>
          <a:noFill/>
          <a:ln>
            <a:noFill/>
          </a:ln>
        </p:spPr>
        <p:txBody>
          <a:bodyPr anchorCtr="0" anchor="ctr" bIns="0" lIns="0" spcFirstLastPara="1" rIns="0" wrap="square" tIns="0">
            <a:noAutofit/>
          </a:bodyPr>
          <a:lstStyle/>
          <a:p>
            <a:pPr indent="0" lvl="0" marL="0" marR="0" rtl="0" algn="l">
              <a:lnSpc>
                <a:spcPct val="111111"/>
              </a:lnSpc>
              <a:spcBef>
                <a:spcPts val="0"/>
              </a:spcBef>
              <a:spcAft>
                <a:spcPts val="0"/>
              </a:spcAft>
              <a:buClr>
                <a:srgbClr val="0B1440"/>
              </a:buClr>
              <a:buSzPts val="2700"/>
              <a:buFont typeface="Poppins"/>
              <a:buNone/>
            </a:pPr>
            <a:r>
              <a:rPr b="1" i="0" lang="en" sz="2700" u="none" cap="none" strike="noStrike">
                <a:solidFill>
                  <a:srgbClr val="0B1440"/>
                </a:solidFill>
                <a:latin typeface="Poppins"/>
                <a:ea typeface="Poppins"/>
                <a:cs typeface="Poppins"/>
                <a:sym typeface="Poppins"/>
              </a:rPr>
              <a:t>What is Indexed Universal Life?</a:t>
            </a:r>
            <a:endParaRPr b="0" i="0" sz="2700" u="none" cap="none" strike="noStrike">
              <a:solidFill>
                <a:schemeClr val="dk1"/>
              </a:solidFill>
              <a:latin typeface="Calibri"/>
              <a:ea typeface="Calibri"/>
              <a:cs typeface="Calibri"/>
              <a:sym typeface="Calibri"/>
            </a:endParaRPr>
          </a:p>
        </p:txBody>
      </p:sp>
      <p:sp>
        <p:nvSpPr>
          <p:cNvPr id="200" name="Google Shape;200;p21"/>
          <p:cNvSpPr/>
          <p:nvPr/>
        </p:nvSpPr>
        <p:spPr>
          <a:xfrm>
            <a:off x="502920" y="1152144"/>
            <a:ext cx="8138100" cy="365700"/>
          </a:xfrm>
          <a:prstGeom prst="rect">
            <a:avLst/>
          </a:prstGeom>
          <a:noFill/>
          <a:ln>
            <a:noFill/>
          </a:ln>
        </p:spPr>
        <p:txBody>
          <a:bodyPr anchorCtr="0" anchor="ctr" bIns="0" lIns="0" spcFirstLastPara="1" rIns="0" wrap="square" tIns="0">
            <a:noAutofit/>
          </a:bodyPr>
          <a:lstStyle/>
          <a:p>
            <a:pPr indent="0" lvl="0" marL="0" marR="0" rtl="0" algn="l">
              <a:lnSpc>
                <a:spcPct val="145454"/>
              </a:lnSpc>
              <a:spcBef>
                <a:spcPts val="0"/>
              </a:spcBef>
              <a:spcAft>
                <a:spcPts val="0"/>
              </a:spcAft>
              <a:buClr>
                <a:srgbClr val="5B6280"/>
              </a:buClr>
              <a:buSzPts val="1100"/>
              <a:buFont typeface="Poppins"/>
              <a:buNone/>
            </a:pPr>
            <a:r>
              <a:rPr b="0" i="0" lang="en" sz="1100" u="none" cap="none" strike="noStrike">
                <a:solidFill>
                  <a:srgbClr val="5B6280"/>
                </a:solidFill>
                <a:latin typeface="Poppins"/>
                <a:ea typeface="Poppins"/>
                <a:cs typeface="Poppins"/>
                <a:sym typeface="Poppins"/>
              </a:rPr>
              <a:t>A permanent life insurance policy with a cash value account that grows based on an index — without being invested in the market.</a:t>
            </a:r>
            <a:endParaRPr b="0" i="0" sz="1100" u="none" cap="none" strike="noStrike">
              <a:solidFill>
                <a:schemeClr val="dk1"/>
              </a:solidFill>
              <a:latin typeface="Calibri"/>
              <a:ea typeface="Calibri"/>
              <a:cs typeface="Calibri"/>
              <a:sym typeface="Calibri"/>
            </a:endParaRPr>
          </a:p>
        </p:txBody>
      </p:sp>
      <p:sp>
        <p:nvSpPr>
          <p:cNvPr id="201" name="Google Shape;201;p21"/>
          <p:cNvSpPr/>
          <p:nvPr/>
        </p:nvSpPr>
        <p:spPr>
          <a:xfrm>
            <a:off x="502920" y="1783080"/>
            <a:ext cx="4023300" cy="1079100"/>
          </a:xfrm>
          <a:prstGeom prst="roundRect">
            <a:avLst>
              <a:gd fmla="val 7627" name="adj"/>
            </a:avLst>
          </a:prstGeom>
          <a:solidFill>
            <a:srgbClr val="FFFFFF"/>
          </a:solidFill>
          <a:ln cap="flat" cmpd="sng" w="9525">
            <a:solidFill>
              <a:srgbClr val="E4E0F0"/>
            </a:solidFill>
            <a:prstDash val="solid"/>
            <a:round/>
            <a:headEnd len="sm" w="sm" type="none"/>
            <a:tailEnd len="sm" w="sm" type="none"/>
          </a:ln>
          <a:effectLst>
            <a:outerShdw blurRad="88900" rotWithShape="0" algn="bl" dir="5400000" dist="12700">
              <a:srgbClr val="6E6690">
                <a:alpha val="1608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2" name="Google Shape;202;p21"/>
          <p:cNvSpPr/>
          <p:nvPr/>
        </p:nvSpPr>
        <p:spPr>
          <a:xfrm>
            <a:off x="758952" y="1929384"/>
            <a:ext cx="3520500" cy="2559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903397"/>
              </a:buClr>
              <a:buSzPts val="1200"/>
              <a:buFont typeface="Poppins"/>
              <a:buNone/>
            </a:pPr>
            <a:r>
              <a:rPr b="1" i="0" lang="en" sz="1200" u="none" cap="none" strike="noStrike">
                <a:solidFill>
                  <a:srgbClr val="903397"/>
                </a:solidFill>
                <a:latin typeface="Poppins"/>
                <a:ea typeface="Poppins"/>
                <a:cs typeface="Poppins"/>
                <a:sym typeface="Poppins"/>
              </a:rPr>
              <a:t>Cash value tracks an index</a:t>
            </a:r>
            <a:endParaRPr b="0" i="0" sz="1200" u="none" cap="none" strike="noStrike">
              <a:solidFill>
                <a:schemeClr val="dk1"/>
              </a:solidFill>
              <a:latin typeface="Calibri"/>
              <a:ea typeface="Calibri"/>
              <a:cs typeface="Calibri"/>
              <a:sym typeface="Calibri"/>
            </a:endParaRPr>
          </a:p>
        </p:txBody>
      </p:sp>
      <p:sp>
        <p:nvSpPr>
          <p:cNvPr id="203" name="Google Shape;203;p21"/>
          <p:cNvSpPr/>
          <p:nvPr/>
        </p:nvSpPr>
        <p:spPr>
          <a:xfrm>
            <a:off x="758952" y="2221992"/>
            <a:ext cx="3520500" cy="548700"/>
          </a:xfrm>
          <a:prstGeom prst="rect">
            <a:avLst/>
          </a:prstGeom>
          <a:noFill/>
          <a:ln>
            <a:noFill/>
          </a:ln>
        </p:spPr>
        <p:txBody>
          <a:bodyPr anchorCtr="0" anchor="ctr" bIns="0" lIns="0" spcFirstLastPara="1" rIns="0" wrap="square" tIns="0">
            <a:noAutofit/>
          </a:bodyPr>
          <a:lstStyle/>
          <a:p>
            <a:pPr indent="0" lvl="0" marL="0" marR="0" rtl="0" algn="l">
              <a:lnSpc>
                <a:spcPct val="136842"/>
              </a:lnSpc>
              <a:spcBef>
                <a:spcPts val="0"/>
              </a:spcBef>
              <a:spcAft>
                <a:spcPts val="0"/>
              </a:spcAft>
              <a:buClr>
                <a:srgbClr val="5B6280"/>
              </a:buClr>
              <a:buSzPts val="950"/>
              <a:buFont typeface="Poppins"/>
              <a:buNone/>
            </a:pPr>
            <a:r>
              <a:rPr b="0" i="0" lang="en" sz="950" u="none" cap="none" strike="noStrike">
                <a:solidFill>
                  <a:srgbClr val="5B6280"/>
                </a:solidFill>
                <a:latin typeface="Poppins"/>
                <a:ea typeface="Poppins"/>
                <a:cs typeface="Poppins"/>
                <a:sym typeface="Poppins"/>
              </a:rPr>
              <a:t>Growth is credited based on the movement of an index such as the S&amp;P 500. Your money is not invested in the market itself.</a:t>
            </a:r>
            <a:endParaRPr b="0" i="0" sz="950" u="none" cap="none" strike="noStrike">
              <a:solidFill>
                <a:schemeClr val="dk1"/>
              </a:solidFill>
              <a:latin typeface="Calibri"/>
              <a:ea typeface="Calibri"/>
              <a:cs typeface="Calibri"/>
              <a:sym typeface="Calibri"/>
            </a:endParaRPr>
          </a:p>
        </p:txBody>
      </p:sp>
      <p:sp>
        <p:nvSpPr>
          <p:cNvPr id="204" name="Google Shape;204;p21"/>
          <p:cNvSpPr/>
          <p:nvPr/>
        </p:nvSpPr>
        <p:spPr>
          <a:xfrm>
            <a:off x="4617720" y="1783080"/>
            <a:ext cx="4023300" cy="1079100"/>
          </a:xfrm>
          <a:prstGeom prst="roundRect">
            <a:avLst>
              <a:gd fmla="val 7627" name="adj"/>
            </a:avLst>
          </a:prstGeom>
          <a:solidFill>
            <a:srgbClr val="FFFFFF"/>
          </a:solidFill>
          <a:ln cap="flat" cmpd="sng" w="9525">
            <a:solidFill>
              <a:srgbClr val="E4E0F0"/>
            </a:solidFill>
            <a:prstDash val="solid"/>
            <a:round/>
            <a:headEnd len="sm" w="sm" type="none"/>
            <a:tailEnd len="sm" w="sm" type="none"/>
          </a:ln>
          <a:effectLst>
            <a:outerShdw blurRad="88900" rotWithShape="0" algn="bl" dir="5400000" dist="12700">
              <a:srgbClr val="6E6690">
                <a:alpha val="1608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5" name="Google Shape;205;p21"/>
          <p:cNvSpPr/>
          <p:nvPr/>
        </p:nvSpPr>
        <p:spPr>
          <a:xfrm>
            <a:off x="4873752" y="1929384"/>
            <a:ext cx="3520500" cy="2559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903397"/>
              </a:buClr>
              <a:buSzPts val="1200"/>
              <a:buFont typeface="Poppins"/>
              <a:buNone/>
            </a:pPr>
            <a:r>
              <a:rPr b="1" i="0" lang="en" sz="1200" u="none" cap="none" strike="noStrike">
                <a:solidFill>
                  <a:srgbClr val="903397"/>
                </a:solidFill>
                <a:latin typeface="Poppins"/>
                <a:ea typeface="Poppins"/>
                <a:cs typeface="Poppins"/>
                <a:sym typeface="Poppins"/>
              </a:rPr>
              <a:t>When the market drops, you don't</a:t>
            </a:r>
            <a:endParaRPr b="0" i="0" sz="1200" u="none" cap="none" strike="noStrike">
              <a:solidFill>
                <a:schemeClr val="dk1"/>
              </a:solidFill>
              <a:latin typeface="Calibri"/>
              <a:ea typeface="Calibri"/>
              <a:cs typeface="Calibri"/>
              <a:sym typeface="Calibri"/>
            </a:endParaRPr>
          </a:p>
        </p:txBody>
      </p:sp>
      <p:sp>
        <p:nvSpPr>
          <p:cNvPr id="206" name="Google Shape;206;p21"/>
          <p:cNvSpPr/>
          <p:nvPr/>
        </p:nvSpPr>
        <p:spPr>
          <a:xfrm>
            <a:off x="4873752" y="2221992"/>
            <a:ext cx="3520500" cy="548700"/>
          </a:xfrm>
          <a:prstGeom prst="rect">
            <a:avLst/>
          </a:prstGeom>
          <a:noFill/>
          <a:ln>
            <a:noFill/>
          </a:ln>
        </p:spPr>
        <p:txBody>
          <a:bodyPr anchorCtr="0" anchor="ctr" bIns="0" lIns="0" spcFirstLastPara="1" rIns="0" wrap="square" tIns="0">
            <a:noAutofit/>
          </a:bodyPr>
          <a:lstStyle/>
          <a:p>
            <a:pPr indent="0" lvl="0" marL="0" marR="0" rtl="0" algn="l">
              <a:lnSpc>
                <a:spcPct val="136842"/>
              </a:lnSpc>
              <a:spcBef>
                <a:spcPts val="0"/>
              </a:spcBef>
              <a:spcAft>
                <a:spcPts val="0"/>
              </a:spcAft>
              <a:buClr>
                <a:srgbClr val="5B6280"/>
              </a:buClr>
              <a:buSzPts val="950"/>
              <a:buFont typeface="Poppins"/>
              <a:buNone/>
            </a:pPr>
            <a:r>
              <a:rPr b="0" i="0" lang="en" sz="950" u="none" cap="none" strike="noStrike">
                <a:solidFill>
                  <a:srgbClr val="5B6280"/>
                </a:solidFill>
                <a:latin typeface="Poppins"/>
                <a:ea typeface="Poppins"/>
                <a:cs typeface="Poppins"/>
                <a:sym typeface="Poppins"/>
              </a:rPr>
              <a:t>The market's losses are not passed on to you. A negative index year credits 0%, not a negative — though policy charges still apply.</a:t>
            </a:r>
            <a:endParaRPr b="0" i="0" sz="950" u="none" cap="none" strike="noStrike">
              <a:solidFill>
                <a:schemeClr val="dk1"/>
              </a:solidFill>
              <a:latin typeface="Calibri"/>
              <a:ea typeface="Calibri"/>
              <a:cs typeface="Calibri"/>
              <a:sym typeface="Calibri"/>
            </a:endParaRPr>
          </a:p>
        </p:txBody>
      </p:sp>
      <p:sp>
        <p:nvSpPr>
          <p:cNvPr id="207" name="Google Shape;207;p21"/>
          <p:cNvSpPr/>
          <p:nvPr/>
        </p:nvSpPr>
        <p:spPr>
          <a:xfrm>
            <a:off x="502920" y="2971800"/>
            <a:ext cx="4023300" cy="1079100"/>
          </a:xfrm>
          <a:prstGeom prst="roundRect">
            <a:avLst>
              <a:gd fmla="val 7627" name="adj"/>
            </a:avLst>
          </a:prstGeom>
          <a:solidFill>
            <a:srgbClr val="FFFFFF"/>
          </a:solidFill>
          <a:ln cap="flat" cmpd="sng" w="9525">
            <a:solidFill>
              <a:srgbClr val="E4E0F0"/>
            </a:solidFill>
            <a:prstDash val="solid"/>
            <a:round/>
            <a:headEnd len="sm" w="sm" type="none"/>
            <a:tailEnd len="sm" w="sm" type="none"/>
          </a:ln>
          <a:effectLst>
            <a:outerShdw blurRad="88900" rotWithShape="0" algn="bl" dir="5400000" dist="12700">
              <a:srgbClr val="6E6690">
                <a:alpha val="1608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8" name="Google Shape;208;p21"/>
          <p:cNvSpPr/>
          <p:nvPr/>
        </p:nvSpPr>
        <p:spPr>
          <a:xfrm>
            <a:off x="758952" y="3118104"/>
            <a:ext cx="3520500" cy="2559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903397"/>
              </a:buClr>
              <a:buSzPts val="1200"/>
              <a:buFont typeface="Poppins"/>
              <a:buNone/>
            </a:pPr>
            <a:r>
              <a:rPr b="1" i="0" lang="en" sz="1200" u="none" cap="none" strike="noStrike">
                <a:solidFill>
                  <a:srgbClr val="903397"/>
                </a:solidFill>
                <a:latin typeface="Poppins"/>
                <a:ea typeface="Poppins"/>
                <a:cs typeface="Poppins"/>
                <a:sym typeface="Poppins"/>
              </a:rPr>
              <a:t>The trade-off is the upside</a:t>
            </a:r>
            <a:endParaRPr b="0" i="0" sz="1200" u="none" cap="none" strike="noStrike">
              <a:solidFill>
                <a:schemeClr val="dk1"/>
              </a:solidFill>
              <a:latin typeface="Calibri"/>
              <a:ea typeface="Calibri"/>
              <a:cs typeface="Calibri"/>
              <a:sym typeface="Calibri"/>
            </a:endParaRPr>
          </a:p>
        </p:txBody>
      </p:sp>
      <p:sp>
        <p:nvSpPr>
          <p:cNvPr id="209" name="Google Shape;209;p21"/>
          <p:cNvSpPr/>
          <p:nvPr/>
        </p:nvSpPr>
        <p:spPr>
          <a:xfrm>
            <a:off x="758952" y="3410712"/>
            <a:ext cx="3520500" cy="548700"/>
          </a:xfrm>
          <a:prstGeom prst="rect">
            <a:avLst/>
          </a:prstGeom>
          <a:noFill/>
          <a:ln>
            <a:noFill/>
          </a:ln>
        </p:spPr>
        <p:txBody>
          <a:bodyPr anchorCtr="0" anchor="ctr" bIns="0" lIns="0" spcFirstLastPara="1" rIns="0" wrap="square" tIns="0">
            <a:noAutofit/>
          </a:bodyPr>
          <a:lstStyle/>
          <a:p>
            <a:pPr indent="0" lvl="0" marL="0" marR="0" rtl="0" algn="l">
              <a:lnSpc>
                <a:spcPct val="136842"/>
              </a:lnSpc>
              <a:spcBef>
                <a:spcPts val="0"/>
              </a:spcBef>
              <a:spcAft>
                <a:spcPts val="0"/>
              </a:spcAft>
              <a:buClr>
                <a:srgbClr val="5B6280"/>
              </a:buClr>
              <a:buSzPts val="950"/>
              <a:buFont typeface="Poppins"/>
              <a:buNone/>
            </a:pPr>
            <a:r>
              <a:rPr b="0" i="0" lang="en" sz="950" u="none" cap="none" strike="noStrike">
                <a:solidFill>
                  <a:srgbClr val="5B6280"/>
                </a:solidFill>
                <a:latin typeface="Poppins"/>
                <a:ea typeface="Poppins"/>
                <a:cs typeface="Poppins"/>
                <a:sym typeface="Poppins"/>
              </a:rPr>
              <a:t>In exchange for that protection, gains are limited by a cap, participation rate, or spread set by the insurer.</a:t>
            </a:r>
            <a:endParaRPr b="0" i="0" sz="950" u="none" cap="none" strike="noStrike">
              <a:solidFill>
                <a:schemeClr val="dk1"/>
              </a:solidFill>
              <a:latin typeface="Calibri"/>
              <a:ea typeface="Calibri"/>
              <a:cs typeface="Calibri"/>
              <a:sym typeface="Calibri"/>
            </a:endParaRPr>
          </a:p>
        </p:txBody>
      </p:sp>
      <p:sp>
        <p:nvSpPr>
          <p:cNvPr id="210" name="Google Shape;210;p21"/>
          <p:cNvSpPr/>
          <p:nvPr/>
        </p:nvSpPr>
        <p:spPr>
          <a:xfrm>
            <a:off x="4617720" y="2971800"/>
            <a:ext cx="4023300" cy="1079100"/>
          </a:xfrm>
          <a:prstGeom prst="roundRect">
            <a:avLst>
              <a:gd fmla="val 7627" name="adj"/>
            </a:avLst>
          </a:prstGeom>
          <a:solidFill>
            <a:srgbClr val="FFFFFF"/>
          </a:solidFill>
          <a:ln cap="flat" cmpd="sng" w="9525">
            <a:solidFill>
              <a:srgbClr val="E4E0F0"/>
            </a:solidFill>
            <a:prstDash val="solid"/>
            <a:round/>
            <a:headEnd len="sm" w="sm" type="none"/>
            <a:tailEnd len="sm" w="sm" type="none"/>
          </a:ln>
          <a:effectLst>
            <a:outerShdw blurRad="88900" rotWithShape="0" algn="bl" dir="5400000" dist="12700">
              <a:srgbClr val="6E6690">
                <a:alpha val="1608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1" name="Google Shape;211;p21"/>
          <p:cNvSpPr/>
          <p:nvPr/>
        </p:nvSpPr>
        <p:spPr>
          <a:xfrm>
            <a:off x="4873752" y="3118104"/>
            <a:ext cx="3520500" cy="2559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903397"/>
              </a:buClr>
              <a:buSzPts val="1200"/>
              <a:buFont typeface="Poppins"/>
              <a:buNone/>
            </a:pPr>
            <a:r>
              <a:rPr b="1" i="0" lang="en" sz="1200" u="none" cap="none" strike="noStrike">
                <a:solidFill>
                  <a:srgbClr val="903397"/>
                </a:solidFill>
                <a:latin typeface="Poppins"/>
                <a:ea typeface="Poppins"/>
                <a:cs typeface="Poppins"/>
                <a:sym typeface="Poppins"/>
              </a:rPr>
              <a:t>More than a death benefit</a:t>
            </a:r>
            <a:endParaRPr b="0" i="0" sz="1200" u="none" cap="none" strike="noStrike">
              <a:solidFill>
                <a:schemeClr val="dk1"/>
              </a:solidFill>
              <a:latin typeface="Calibri"/>
              <a:ea typeface="Calibri"/>
              <a:cs typeface="Calibri"/>
              <a:sym typeface="Calibri"/>
            </a:endParaRPr>
          </a:p>
        </p:txBody>
      </p:sp>
      <p:sp>
        <p:nvSpPr>
          <p:cNvPr id="212" name="Google Shape;212;p21"/>
          <p:cNvSpPr/>
          <p:nvPr/>
        </p:nvSpPr>
        <p:spPr>
          <a:xfrm>
            <a:off x="4873752" y="3410712"/>
            <a:ext cx="3520500" cy="548700"/>
          </a:xfrm>
          <a:prstGeom prst="rect">
            <a:avLst/>
          </a:prstGeom>
          <a:noFill/>
          <a:ln>
            <a:noFill/>
          </a:ln>
        </p:spPr>
        <p:txBody>
          <a:bodyPr anchorCtr="0" anchor="ctr" bIns="0" lIns="0" spcFirstLastPara="1" rIns="0" wrap="square" tIns="0">
            <a:noAutofit/>
          </a:bodyPr>
          <a:lstStyle/>
          <a:p>
            <a:pPr indent="0" lvl="0" marL="0" marR="0" rtl="0" algn="l">
              <a:lnSpc>
                <a:spcPct val="136842"/>
              </a:lnSpc>
              <a:spcBef>
                <a:spcPts val="0"/>
              </a:spcBef>
              <a:spcAft>
                <a:spcPts val="0"/>
              </a:spcAft>
              <a:buClr>
                <a:srgbClr val="5B6280"/>
              </a:buClr>
              <a:buSzPts val="950"/>
              <a:buFont typeface="Poppins"/>
              <a:buNone/>
            </a:pPr>
            <a:r>
              <a:rPr b="0" i="0" lang="en" sz="950" u="none" cap="none" strike="noStrike">
                <a:solidFill>
                  <a:srgbClr val="5B6280"/>
                </a:solidFill>
                <a:latin typeface="Poppins"/>
                <a:ea typeface="Poppins"/>
                <a:cs typeface="Poppins"/>
                <a:sym typeface="Poppins"/>
              </a:rPr>
              <a:t>Cash value you may access during life, a death benefit that passes income-tax-free, plus living benefits if you become seriously ill or injured.</a:t>
            </a:r>
            <a:endParaRPr b="0" i="0" sz="950" u="none" cap="none" strike="noStrike">
              <a:solidFill>
                <a:schemeClr val="dk1"/>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7F5FC"/>
        </a:solidFill>
      </p:bgPr>
    </p:bg>
    <p:spTree>
      <p:nvGrpSpPr>
        <p:cNvPr id="217" name="Shape 217"/>
        <p:cNvGrpSpPr/>
        <p:nvPr/>
      </p:nvGrpSpPr>
      <p:grpSpPr>
        <a:xfrm>
          <a:off x="0" y="0"/>
          <a:ext cx="0" cy="0"/>
          <a:chOff x="0" y="0"/>
          <a:chExt cx="0" cy="0"/>
        </a:xfrm>
      </p:grpSpPr>
      <p:pic>
        <p:nvPicPr>
          <p:cNvPr descr="assets/logo_mark_color.png" id="218" name="Google Shape;218;p22"/>
          <p:cNvPicPr preferRelativeResize="0"/>
          <p:nvPr/>
        </p:nvPicPr>
        <p:blipFill rotWithShape="1">
          <a:blip r:embed="rId3">
            <a:alphaModFix/>
          </a:blip>
          <a:srcRect b="0" l="0" r="0" t="0"/>
          <a:stretch/>
        </p:blipFill>
        <p:spPr>
          <a:xfrm>
            <a:off x="411480" y="4590288"/>
            <a:ext cx="205740" cy="237745"/>
          </a:xfrm>
          <a:prstGeom prst="rect">
            <a:avLst/>
          </a:prstGeom>
          <a:noFill/>
          <a:ln>
            <a:noFill/>
          </a:ln>
        </p:spPr>
      </p:pic>
      <p:sp>
        <p:nvSpPr>
          <p:cNvPr id="219" name="Google Shape;219;p22"/>
          <p:cNvSpPr/>
          <p:nvPr/>
        </p:nvSpPr>
        <p:spPr>
          <a:xfrm>
            <a:off x="7589520" y="4599432"/>
            <a:ext cx="1143000" cy="228600"/>
          </a:xfrm>
          <a:prstGeom prst="rect">
            <a:avLst/>
          </a:prstGeom>
          <a:noFill/>
          <a:ln>
            <a:noFill/>
          </a:ln>
        </p:spPr>
        <p:txBody>
          <a:bodyPr anchorCtr="0" anchor="ctr" bIns="0" lIns="0" spcFirstLastPara="1" rIns="0" wrap="square" tIns="0">
            <a:noAutofit/>
          </a:bodyPr>
          <a:lstStyle/>
          <a:p>
            <a:pPr indent="0" lvl="0" marL="0" marR="0" rtl="0" algn="r">
              <a:spcBef>
                <a:spcPts val="0"/>
              </a:spcBef>
              <a:spcAft>
                <a:spcPts val="0"/>
              </a:spcAft>
              <a:buClr>
                <a:srgbClr val="5B6280"/>
              </a:buClr>
              <a:buSzPts val="800"/>
              <a:buFont typeface="Poppins"/>
              <a:buNone/>
            </a:pPr>
            <a:r>
              <a:rPr b="0" i="0" lang="en" sz="800" u="none" cap="none" strike="noStrike">
                <a:solidFill>
                  <a:srgbClr val="5B6280"/>
                </a:solidFill>
                <a:latin typeface="Poppins"/>
                <a:ea typeface="Poppins"/>
                <a:cs typeface="Poppins"/>
                <a:sym typeface="Poppins"/>
              </a:rPr>
              <a:t>08 / 16</a:t>
            </a:r>
            <a:endParaRPr b="0" i="0" sz="800" u="none" cap="none" strike="noStrike">
              <a:solidFill>
                <a:schemeClr val="dk1"/>
              </a:solidFill>
              <a:latin typeface="Calibri"/>
              <a:ea typeface="Calibri"/>
              <a:cs typeface="Calibri"/>
              <a:sym typeface="Calibri"/>
            </a:endParaRPr>
          </a:p>
        </p:txBody>
      </p:sp>
      <p:sp>
        <p:nvSpPr>
          <p:cNvPr id="220" name="Google Shape;220;p22"/>
          <p:cNvSpPr/>
          <p:nvPr/>
        </p:nvSpPr>
        <p:spPr>
          <a:xfrm>
            <a:off x="502920" y="384048"/>
            <a:ext cx="8138100" cy="1830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903397"/>
              </a:buClr>
              <a:buSzPts val="900"/>
              <a:buFont typeface="Poppins"/>
              <a:buNone/>
            </a:pPr>
            <a:r>
              <a:rPr b="1" i="0" lang="en" sz="900" u="none" cap="none" strike="noStrike">
                <a:solidFill>
                  <a:srgbClr val="903397"/>
                </a:solidFill>
                <a:latin typeface="Poppins"/>
                <a:ea typeface="Poppins"/>
                <a:cs typeface="Poppins"/>
                <a:sym typeface="Poppins"/>
              </a:rPr>
              <a:t>HOW IT WORKS</a:t>
            </a:r>
            <a:endParaRPr b="0" i="0" sz="900" u="none" cap="none" strike="noStrike">
              <a:solidFill>
                <a:schemeClr val="dk1"/>
              </a:solidFill>
              <a:latin typeface="Calibri"/>
              <a:ea typeface="Calibri"/>
              <a:cs typeface="Calibri"/>
              <a:sym typeface="Calibri"/>
            </a:endParaRPr>
          </a:p>
        </p:txBody>
      </p:sp>
      <p:sp>
        <p:nvSpPr>
          <p:cNvPr id="221" name="Google Shape;221;p22"/>
          <p:cNvSpPr/>
          <p:nvPr/>
        </p:nvSpPr>
        <p:spPr>
          <a:xfrm>
            <a:off x="502920" y="603504"/>
            <a:ext cx="8138100" cy="502800"/>
          </a:xfrm>
          <a:prstGeom prst="rect">
            <a:avLst/>
          </a:prstGeom>
          <a:noFill/>
          <a:ln>
            <a:noFill/>
          </a:ln>
        </p:spPr>
        <p:txBody>
          <a:bodyPr anchorCtr="0" anchor="ctr" bIns="0" lIns="0" spcFirstLastPara="1" rIns="0" wrap="square" tIns="0">
            <a:noAutofit/>
          </a:bodyPr>
          <a:lstStyle/>
          <a:p>
            <a:pPr indent="0" lvl="0" marL="0" marR="0" rtl="0" algn="l">
              <a:lnSpc>
                <a:spcPct val="111111"/>
              </a:lnSpc>
              <a:spcBef>
                <a:spcPts val="0"/>
              </a:spcBef>
              <a:spcAft>
                <a:spcPts val="0"/>
              </a:spcAft>
              <a:buClr>
                <a:srgbClr val="0B1440"/>
              </a:buClr>
              <a:buSzPts val="2700"/>
              <a:buFont typeface="Poppins"/>
              <a:buNone/>
            </a:pPr>
            <a:r>
              <a:rPr b="1" i="0" lang="en" sz="2700" u="none" cap="none" strike="noStrike">
                <a:solidFill>
                  <a:srgbClr val="0B1440"/>
                </a:solidFill>
                <a:latin typeface="Poppins"/>
                <a:ea typeface="Poppins"/>
                <a:cs typeface="Poppins"/>
                <a:sym typeface="Poppins"/>
              </a:rPr>
              <a:t>The 10-pay structure</a:t>
            </a:r>
            <a:endParaRPr b="0" i="0" sz="2700" u="none" cap="none" strike="noStrike">
              <a:solidFill>
                <a:schemeClr val="dk1"/>
              </a:solidFill>
              <a:latin typeface="Calibri"/>
              <a:ea typeface="Calibri"/>
              <a:cs typeface="Calibri"/>
              <a:sym typeface="Calibri"/>
            </a:endParaRPr>
          </a:p>
        </p:txBody>
      </p:sp>
      <p:sp>
        <p:nvSpPr>
          <p:cNvPr id="222" name="Google Shape;222;p22"/>
          <p:cNvSpPr/>
          <p:nvPr/>
        </p:nvSpPr>
        <p:spPr>
          <a:xfrm>
            <a:off x="502920" y="1152144"/>
            <a:ext cx="8138100" cy="365700"/>
          </a:xfrm>
          <a:prstGeom prst="rect">
            <a:avLst/>
          </a:prstGeom>
          <a:noFill/>
          <a:ln>
            <a:noFill/>
          </a:ln>
        </p:spPr>
        <p:txBody>
          <a:bodyPr anchorCtr="0" anchor="ctr" bIns="0" lIns="0" spcFirstLastPara="1" rIns="0" wrap="square" tIns="0">
            <a:noAutofit/>
          </a:bodyPr>
          <a:lstStyle/>
          <a:p>
            <a:pPr indent="0" lvl="0" marL="0" marR="0" rtl="0" algn="l">
              <a:lnSpc>
                <a:spcPct val="145454"/>
              </a:lnSpc>
              <a:spcBef>
                <a:spcPts val="0"/>
              </a:spcBef>
              <a:spcAft>
                <a:spcPts val="0"/>
              </a:spcAft>
              <a:buClr>
                <a:srgbClr val="5B6280"/>
              </a:buClr>
              <a:buSzPts val="1100"/>
              <a:buFont typeface="Poppins"/>
              <a:buNone/>
            </a:pPr>
            <a:r>
              <a:rPr b="0" i="0" lang="en" sz="1100" u="none" cap="none" strike="noStrike">
                <a:solidFill>
                  <a:srgbClr val="5B6280"/>
                </a:solidFill>
                <a:latin typeface="Poppins"/>
                <a:ea typeface="Poppins"/>
                <a:cs typeface="Poppins"/>
                <a:sym typeface="Poppins"/>
              </a:rPr>
              <a:t>You fund 30–50% of the premium for five years. The bank covers the remainder, plus all of years 6–10.</a:t>
            </a:r>
            <a:endParaRPr b="0" i="0" sz="1100" u="none" cap="none" strike="noStrike">
              <a:solidFill>
                <a:schemeClr val="dk1"/>
              </a:solidFill>
              <a:latin typeface="Calibri"/>
              <a:ea typeface="Calibri"/>
              <a:cs typeface="Calibri"/>
              <a:sym typeface="Calibri"/>
            </a:endParaRPr>
          </a:p>
        </p:txBody>
      </p:sp>
      <p:sp>
        <p:nvSpPr>
          <p:cNvPr id="223" name="Google Shape;223;p22"/>
          <p:cNvSpPr/>
          <p:nvPr/>
        </p:nvSpPr>
        <p:spPr>
          <a:xfrm>
            <a:off x="1965960" y="1664208"/>
            <a:ext cx="3054000" cy="2013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B44434"/>
              </a:buClr>
              <a:buSzPts val="850"/>
              <a:buFont typeface="Poppins"/>
              <a:buNone/>
            </a:pPr>
            <a:r>
              <a:rPr b="1" i="0" lang="en" sz="850" u="none" cap="none" strike="noStrike">
                <a:solidFill>
                  <a:srgbClr val="B44434"/>
                </a:solidFill>
                <a:latin typeface="Poppins"/>
                <a:ea typeface="Poppins"/>
                <a:cs typeface="Poppins"/>
                <a:sym typeface="Poppins"/>
              </a:rPr>
              <a:t>YOU + BANK</a:t>
            </a:r>
            <a:endParaRPr b="0" i="0" sz="850" u="none" cap="none" strike="noStrike">
              <a:solidFill>
                <a:schemeClr val="dk1"/>
              </a:solidFill>
              <a:latin typeface="Calibri"/>
              <a:ea typeface="Calibri"/>
              <a:cs typeface="Calibri"/>
              <a:sym typeface="Calibri"/>
            </a:endParaRPr>
          </a:p>
        </p:txBody>
      </p:sp>
      <p:sp>
        <p:nvSpPr>
          <p:cNvPr id="224" name="Google Shape;224;p22"/>
          <p:cNvSpPr/>
          <p:nvPr/>
        </p:nvSpPr>
        <p:spPr>
          <a:xfrm>
            <a:off x="5394960" y="1664208"/>
            <a:ext cx="3054000" cy="2013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903397"/>
              </a:buClr>
              <a:buSzPts val="850"/>
              <a:buFont typeface="Poppins"/>
              <a:buNone/>
            </a:pPr>
            <a:r>
              <a:rPr b="1" i="0" lang="en" sz="850" u="none" cap="none" strike="noStrike">
                <a:solidFill>
                  <a:srgbClr val="903397"/>
                </a:solidFill>
                <a:latin typeface="Poppins"/>
                <a:ea typeface="Poppins"/>
                <a:cs typeface="Poppins"/>
                <a:sym typeface="Poppins"/>
              </a:rPr>
              <a:t>BANK ONLY</a:t>
            </a:r>
            <a:endParaRPr b="0" i="0" sz="850" u="none" cap="none" strike="noStrike">
              <a:solidFill>
                <a:schemeClr val="dk1"/>
              </a:solidFill>
              <a:latin typeface="Calibri"/>
              <a:ea typeface="Calibri"/>
              <a:cs typeface="Calibri"/>
              <a:sym typeface="Calibri"/>
            </a:endParaRPr>
          </a:p>
        </p:txBody>
      </p:sp>
      <p:sp>
        <p:nvSpPr>
          <p:cNvPr id="225" name="Google Shape;225;p22"/>
          <p:cNvSpPr/>
          <p:nvPr/>
        </p:nvSpPr>
        <p:spPr>
          <a:xfrm>
            <a:off x="502920" y="2020824"/>
            <a:ext cx="1326000" cy="2559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0B1440"/>
              </a:buClr>
              <a:buSzPts val="1200"/>
              <a:buFont typeface="Poppins"/>
              <a:buNone/>
            </a:pPr>
            <a:r>
              <a:rPr b="1" i="0" lang="en" sz="1200" u="none" cap="none" strike="noStrike">
                <a:solidFill>
                  <a:srgbClr val="0B1440"/>
                </a:solidFill>
                <a:latin typeface="Poppins"/>
                <a:ea typeface="Poppins"/>
                <a:cs typeface="Poppins"/>
                <a:sym typeface="Poppins"/>
              </a:rPr>
              <a:t>You</a:t>
            </a:r>
            <a:endParaRPr b="0" i="0" sz="1200" u="none" cap="none" strike="noStrike">
              <a:solidFill>
                <a:schemeClr val="dk1"/>
              </a:solidFill>
              <a:latin typeface="Calibri"/>
              <a:ea typeface="Calibri"/>
              <a:cs typeface="Calibri"/>
              <a:sym typeface="Calibri"/>
            </a:endParaRPr>
          </a:p>
        </p:txBody>
      </p:sp>
      <p:sp>
        <p:nvSpPr>
          <p:cNvPr id="226" name="Google Shape;226;p22"/>
          <p:cNvSpPr/>
          <p:nvPr/>
        </p:nvSpPr>
        <p:spPr>
          <a:xfrm>
            <a:off x="502920" y="2551176"/>
            <a:ext cx="1326000" cy="2559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0B1440"/>
              </a:buClr>
              <a:buSzPts val="1200"/>
              <a:buFont typeface="Poppins"/>
              <a:buNone/>
            </a:pPr>
            <a:r>
              <a:rPr b="1" i="0" lang="en" sz="1200" u="none" cap="none" strike="noStrike">
                <a:solidFill>
                  <a:srgbClr val="0B1440"/>
                </a:solidFill>
                <a:latin typeface="Poppins"/>
                <a:ea typeface="Poppins"/>
                <a:cs typeface="Poppins"/>
                <a:sym typeface="Poppins"/>
              </a:rPr>
              <a:t>The Bank</a:t>
            </a:r>
            <a:endParaRPr b="0" i="0" sz="1200" u="none" cap="none" strike="noStrike">
              <a:solidFill>
                <a:schemeClr val="dk1"/>
              </a:solidFill>
              <a:latin typeface="Calibri"/>
              <a:ea typeface="Calibri"/>
              <a:cs typeface="Calibri"/>
              <a:sym typeface="Calibri"/>
            </a:endParaRPr>
          </a:p>
        </p:txBody>
      </p:sp>
      <p:sp>
        <p:nvSpPr>
          <p:cNvPr id="227" name="Google Shape;227;p22"/>
          <p:cNvSpPr/>
          <p:nvPr/>
        </p:nvSpPr>
        <p:spPr>
          <a:xfrm>
            <a:off x="502920" y="2999232"/>
            <a:ext cx="1326000" cy="2559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5B6280"/>
              </a:buClr>
              <a:buSzPts val="1200"/>
              <a:buFont typeface="Poppins"/>
              <a:buNone/>
            </a:pPr>
            <a:r>
              <a:rPr b="1" i="0" lang="en" sz="1200" u="none" cap="none" strike="noStrike">
                <a:solidFill>
                  <a:srgbClr val="5B6280"/>
                </a:solidFill>
                <a:latin typeface="Poppins"/>
                <a:ea typeface="Poppins"/>
                <a:cs typeface="Poppins"/>
                <a:sym typeface="Poppins"/>
              </a:rPr>
              <a:t>Years</a:t>
            </a:r>
            <a:endParaRPr b="0" i="0" sz="1200" u="none" cap="none" strike="noStrike">
              <a:solidFill>
                <a:schemeClr val="dk1"/>
              </a:solidFill>
              <a:latin typeface="Calibri"/>
              <a:ea typeface="Calibri"/>
              <a:cs typeface="Calibri"/>
              <a:sym typeface="Calibri"/>
            </a:endParaRPr>
          </a:p>
        </p:txBody>
      </p:sp>
      <p:sp>
        <p:nvSpPr>
          <p:cNvPr id="228" name="Google Shape;228;p22"/>
          <p:cNvSpPr/>
          <p:nvPr/>
        </p:nvSpPr>
        <p:spPr>
          <a:xfrm>
            <a:off x="1965960" y="1993392"/>
            <a:ext cx="310800" cy="310800"/>
          </a:xfrm>
          <a:prstGeom prst="ellipse">
            <a:avLst/>
          </a:prstGeom>
          <a:solidFill>
            <a:srgbClr val="DF665B"/>
          </a:solidFill>
          <a:ln cap="flat" cmpd="sng" w="15875">
            <a:solidFill>
              <a:srgbClr val="F0968D"/>
            </a:solidFill>
            <a:prstDash val="solid"/>
            <a:round/>
            <a:headEnd len="sm" w="sm" type="none"/>
            <a:tailEnd len="sm" w="sm" type="none"/>
          </a:ln>
        </p:spPr>
        <p:txBody>
          <a:bodyPr anchorCtr="0" anchor="ctr" bIns="0" lIns="0" spcFirstLastPara="1" rIns="0" wrap="square" tIns="0">
            <a:noAutofit/>
          </a:bodyPr>
          <a:lstStyle/>
          <a:p>
            <a:pPr indent="0" lvl="0" marL="0" marR="0" rtl="0" algn="ctr">
              <a:spcBef>
                <a:spcPts val="0"/>
              </a:spcBef>
              <a:spcAft>
                <a:spcPts val="0"/>
              </a:spcAft>
              <a:buClr>
                <a:srgbClr val="051044"/>
              </a:buClr>
              <a:buSzPts val="800"/>
              <a:buFont typeface="Poppins"/>
              <a:buNone/>
            </a:pPr>
            <a:r>
              <a:rPr b="1" i="0" lang="en" sz="800" u="none" cap="none" strike="noStrike">
                <a:solidFill>
                  <a:srgbClr val="051044"/>
                </a:solidFill>
                <a:latin typeface="Poppins"/>
                <a:ea typeface="Poppins"/>
                <a:cs typeface="Poppins"/>
                <a:sym typeface="Poppins"/>
              </a:rPr>
              <a:t>$</a:t>
            </a:r>
            <a:endParaRPr b="0" i="0" sz="800" u="none" cap="none" strike="noStrike">
              <a:solidFill>
                <a:schemeClr val="dk1"/>
              </a:solidFill>
              <a:latin typeface="Calibri"/>
              <a:ea typeface="Calibri"/>
              <a:cs typeface="Calibri"/>
              <a:sym typeface="Calibri"/>
            </a:endParaRPr>
          </a:p>
        </p:txBody>
      </p:sp>
      <p:sp>
        <p:nvSpPr>
          <p:cNvPr id="229" name="Google Shape;229;p22"/>
          <p:cNvSpPr/>
          <p:nvPr/>
        </p:nvSpPr>
        <p:spPr>
          <a:xfrm>
            <a:off x="1965960" y="2523744"/>
            <a:ext cx="310800" cy="310800"/>
          </a:xfrm>
          <a:prstGeom prst="ellipse">
            <a:avLst/>
          </a:prstGeom>
          <a:solidFill>
            <a:srgbClr val="C8B2EC"/>
          </a:solidFill>
          <a:ln cap="flat" cmpd="sng" w="15875">
            <a:solidFill>
              <a:srgbClr val="E3D6F5"/>
            </a:solidFill>
            <a:prstDash val="solid"/>
            <a:round/>
            <a:headEnd len="sm" w="sm" type="none"/>
            <a:tailEnd len="sm" w="sm" type="none"/>
          </a:ln>
        </p:spPr>
        <p:txBody>
          <a:bodyPr anchorCtr="0" anchor="ctr" bIns="0" lIns="0" spcFirstLastPara="1" rIns="0" wrap="square" tIns="0">
            <a:noAutofit/>
          </a:bodyPr>
          <a:lstStyle/>
          <a:p>
            <a:pPr indent="0" lvl="0" marL="0" marR="0" rtl="0" algn="ctr">
              <a:spcBef>
                <a:spcPts val="0"/>
              </a:spcBef>
              <a:spcAft>
                <a:spcPts val="0"/>
              </a:spcAft>
              <a:buClr>
                <a:srgbClr val="051044"/>
              </a:buClr>
              <a:buSzPts val="800"/>
              <a:buFont typeface="Poppins"/>
              <a:buNone/>
            </a:pPr>
            <a:r>
              <a:rPr b="1" i="0" lang="en" sz="800" u="none" cap="none" strike="noStrike">
                <a:solidFill>
                  <a:srgbClr val="051044"/>
                </a:solidFill>
                <a:latin typeface="Poppins"/>
                <a:ea typeface="Poppins"/>
                <a:cs typeface="Poppins"/>
                <a:sym typeface="Poppins"/>
              </a:rPr>
              <a:t>$</a:t>
            </a:r>
            <a:endParaRPr b="0" i="0" sz="800" u="none" cap="none" strike="noStrike">
              <a:solidFill>
                <a:schemeClr val="dk1"/>
              </a:solidFill>
              <a:latin typeface="Calibri"/>
              <a:ea typeface="Calibri"/>
              <a:cs typeface="Calibri"/>
              <a:sym typeface="Calibri"/>
            </a:endParaRPr>
          </a:p>
        </p:txBody>
      </p:sp>
      <p:sp>
        <p:nvSpPr>
          <p:cNvPr id="230" name="Google Shape;230;p22"/>
          <p:cNvSpPr/>
          <p:nvPr/>
        </p:nvSpPr>
        <p:spPr>
          <a:xfrm>
            <a:off x="1856232" y="2999232"/>
            <a:ext cx="530400" cy="2196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5B6280"/>
              </a:buClr>
              <a:buSzPts val="950"/>
              <a:buFont typeface="Poppins"/>
              <a:buNone/>
            </a:pPr>
            <a:r>
              <a:rPr b="1" i="0" lang="en" sz="950" u="none" cap="none" strike="noStrike">
                <a:solidFill>
                  <a:srgbClr val="5B6280"/>
                </a:solidFill>
                <a:latin typeface="Poppins"/>
                <a:ea typeface="Poppins"/>
                <a:cs typeface="Poppins"/>
                <a:sym typeface="Poppins"/>
              </a:rPr>
              <a:t>Y1</a:t>
            </a:r>
            <a:endParaRPr b="0" i="0" sz="950" u="none" cap="none" strike="noStrike">
              <a:solidFill>
                <a:schemeClr val="dk1"/>
              </a:solidFill>
              <a:latin typeface="Calibri"/>
              <a:ea typeface="Calibri"/>
              <a:cs typeface="Calibri"/>
              <a:sym typeface="Calibri"/>
            </a:endParaRPr>
          </a:p>
        </p:txBody>
      </p:sp>
      <p:sp>
        <p:nvSpPr>
          <p:cNvPr id="231" name="Google Shape;231;p22"/>
          <p:cNvSpPr/>
          <p:nvPr/>
        </p:nvSpPr>
        <p:spPr>
          <a:xfrm>
            <a:off x="2651760" y="1993392"/>
            <a:ext cx="310800" cy="310800"/>
          </a:xfrm>
          <a:prstGeom prst="ellipse">
            <a:avLst/>
          </a:prstGeom>
          <a:solidFill>
            <a:srgbClr val="DF665B"/>
          </a:solidFill>
          <a:ln cap="flat" cmpd="sng" w="15875">
            <a:solidFill>
              <a:srgbClr val="F0968D"/>
            </a:solidFill>
            <a:prstDash val="solid"/>
            <a:round/>
            <a:headEnd len="sm" w="sm" type="none"/>
            <a:tailEnd len="sm" w="sm" type="none"/>
          </a:ln>
        </p:spPr>
        <p:txBody>
          <a:bodyPr anchorCtr="0" anchor="ctr" bIns="0" lIns="0" spcFirstLastPara="1" rIns="0" wrap="square" tIns="0">
            <a:noAutofit/>
          </a:bodyPr>
          <a:lstStyle/>
          <a:p>
            <a:pPr indent="0" lvl="0" marL="0" marR="0" rtl="0" algn="ctr">
              <a:spcBef>
                <a:spcPts val="0"/>
              </a:spcBef>
              <a:spcAft>
                <a:spcPts val="0"/>
              </a:spcAft>
              <a:buClr>
                <a:srgbClr val="051044"/>
              </a:buClr>
              <a:buSzPts val="800"/>
              <a:buFont typeface="Poppins"/>
              <a:buNone/>
            </a:pPr>
            <a:r>
              <a:rPr b="1" i="0" lang="en" sz="800" u="none" cap="none" strike="noStrike">
                <a:solidFill>
                  <a:srgbClr val="051044"/>
                </a:solidFill>
                <a:latin typeface="Poppins"/>
                <a:ea typeface="Poppins"/>
                <a:cs typeface="Poppins"/>
                <a:sym typeface="Poppins"/>
              </a:rPr>
              <a:t>$</a:t>
            </a:r>
            <a:endParaRPr b="0" i="0" sz="800" u="none" cap="none" strike="noStrike">
              <a:solidFill>
                <a:schemeClr val="dk1"/>
              </a:solidFill>
              <a:latin typeface="Calibri"/>
              <a:ea typeface="Calibri"/>
              <a:cs typeface="Calibri"/>
              <a:sym typeface="Calibri"/>
            </a:endParaRPr>
          </a:p>
        </p:txBody>
      </p:sp>
      <p:sp>
        <p:nvSpPr>
          <p:cNvPr id="232" name="Google Shape;232;p22"/>
          <p:cNvSpPr/>
          <p:nvPr/>
        </p:nvSpPr>
        <p:spPr>
          <a:xfrm>
            <a:off x="2651760" y="2523744"/>
            <a:ext cx="310800" cy="310800"/>
          </a:xfrm>
          <a:prstGeom prst="ellipse">
            <a:avLst/>
          </a:prstGeom>
          <a:solidFill>
            <a:srgbClr val="C8B2EC"/>
          </a:solidFill>
          <a:ln cap="flat" cmpd="sng" w="15875">
            <a:solidFill>
              <a:srgbClr val="E3D6F5"/>
            </a:solidFill>
            <a:prstDash val="solid"/>
            <a:round/>
            <a:headEnd len="sm" w="sm" type="none"/>
            <a:tailEnd len="sm" w="sm" type="none"/>
          </a:ln>
        </p:spPr>
        <p:txBody>
          <a:bodyPr anchorCtr="0" anchor="ctr" bIns="0" lIns="0" spcFirstLastPara="1" rIns="0" wrap="square" tIns="0">
            <a:noAutofit/>
          </a:bodyPr>
          <a:lstStyle/>
          <a:p>
            <a:pPr indent="0" lvl="0" marL="0" marR="0" rtl="0" algn="ctr">
              <a:spcBef>
                <a:spcPts val="0"/>
              </a:spcBef>
              <a:spcAft>
                <a:spcPts val="0"/>
              </a:spcAft>
              <a:buClr>
                <a:srgbClr val="051044"/>
              </a:buClr>
              <a:buSzPts val="800"/>
              <a:buFont typeface="Poppins"/>
              <a:buNone/>
            </a:pPr>
            <a:r>
              <a:rPr b="1" i="0" lang="en" sz="800" u="none" cap="none" strike="noStrike">
                <a:solidFill>
                  <a:srgbClr val="051044"/>
                </a:solidFill>
                <a:latin typeface="Poppins"/>
                <a:ea typeface="Poppins"/>
                <a:cs typeface="Poppins"/>
                <a:sym typeface="Poppins"/>
              </a:rPr>
              <a:t>$</a:t>
            </a:r>
            <a:endParaRPr b="0" i="0" sz="800" u="none" cap="none" strike="noStrike">
              <a:solidFill>
                <a:schemeClr val="dk1"/>
              </a:solidFill>
              <a:latin typeface="Calibri"/>
              <a:ea typeface="Calibri"/>
              <a:cs typeface="Calibri"/>
              <a:sym typeface="Calibri"/>
            </a:endParaRPr>
          </a:p>
        </p:txBody>
      </p:sp>
      <p:sp>
        <p:nvSpPr>
          <p:cNvPr id="233" name="Google Shape;233;p22"/>
          <p:cNvSpPr/>
          <p:nvPr/>
        </p:nvSpPr>
        <p:spPr>
          <a:xfrm>
            <a:off x="2542032" y="2999232"/>
            <a:ext cx="530400" cy="2196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5B6280"/>
              </a:buClr>
              <a:buSzPts val="950"/>
              <a:buFont typeface="Poppins"/>
              <a:buNone/>
            </a:pPr>
            <a:r>
              <a:rPr b="1" i="0" lang="en" sz="950" u="none" cap="none" strike="noStrike">
                <a:solidFill>
                  <a:srgbClr val="5B6280"/>
                </a:solidFill>
                <a:latin typeface="Poppins"/>
                <a:ea typeface="Poppins"/>
                <a:cs typeface="Poppins"/>
                <a:sym typeface="Poppins"/>
              </a:rPr>
              <a:t>Y2</a:t>
            </a:r>
            <a:endParaRPr b="0" i="0" sz="950" u="none" cap="none" strike="noStrike">
              <a:solidFill>
                <a:schemeClr val="dk1"/>
              </a:solidFill>
              <a:latin typeface="Calibri"/>
              <a:ea typeface="Calibri"/>
              <a:cs typeface="Calibri"/>
              <a:sym typeface="Calibri"/>
            </a:endParaRPr>
          </a:p>
        </p:txBody>
      </p:sp>
      <p:sp>
        <p:nvSpPr>
          <p:cNvPr id="234" name="Google Shape;234;p22"/>
          <p:cNvSpPr/>
          <p:nvPr/>
        </p:nvSpPr>
        <p:spPr>
          <a:xfrm>
            <a:off x="3337560" y="1993392"/>
            <a:ext cx="310800" cy="310800"/>
          </a:xfrm>
          <a:prstGeom prst="ellipse">
            <a:avLst/>
          </a:prstGeom>
          <a:solidFill>
            <a:srgbClr val="DF665B"/>
          </a:solidFill>
          <a:ln cap="flat" cmpd="sng" w="15875">
            <a:solidFill>
              <a:srgbClr val="F0968D"/>
            </a:solidFill>
            <a:prstDash val="solid"/>
            <a:round/>
            <a:headEnd len="sm" w="sm" type="none"/>
            <a:tailEnd len="sm" w="sm" type="none"/>
          </a:ln>
        </p:spPr>
        <p:txBody>
          <a:bodyPr anchorCtr="0" anchor="ctr" bIns="0" lIns="0" spcFirstLastPara="1" rIns="0" wrap="square" tIns="0">
            <a:noAutofit/>
          </a:bodyPr>
          <a:lstStyle/>
          <a:p>
            <a:pPr indent="0" lvl="0" marL="0" marR="0" rtl="0" algn="ctr">
              <a:spcBef>
                <a:spcPts val="0"/>
              </a:spcBef>
              <a:spcAft>
                <a:spcPts val="0"/>
              </a:spcAft>
              <a:buClr>
                <a:srgbClr val="051044"/>
              </a:buClr>
              <a:buSzPts val="800"/>
              <a:buFont typeface="Poppins"/>
              <a:buNone/>
            </a:pPr>
            <a:r>
              <a:rPr b="1" i="0" lang="en" sz="800" u="none" cap="none" strike="noStrike">
                <a:solidFill>
                  <a:srgbClr val="051044"/>
                </a:solidFill>
                <a:latin typeface="Poppins"/>
                <a:ea typeface="Poppins"/>
                <a:cs typeface="Poppins"/>
                <a:sym typeface="Poppins"/>
              </a:rPr>
              <a:t>$</a:t>
            </a:r>
            <a:endParaRPr b="0" i="0" sz="800" u="none" cap="none" strike="noStrike">
              <a:solidFill>
                <a:schemeClr val="dk1"/>
              </a:solidFill>
              <a:latin typeface="Calibri"/>
              <a:ea typeface="Calibri"/>
              <a:cs typeface="Calibri"/>
              <a:sym typeface="Calibri"/>
            </a:endParaRPr>
          </a:p>
        </p:txBody>
      </p:sp>
      <p:sp>
        <p:nvSpPr>
          <p:cNvPr id="235" name="Google Shape;235;p22"/>
          <p:cNvSpPr/>
          <p:nvPr/>
        </p:nvSpPr>
        <p:spPr>
          <a:xfrm>
            <a:off x="3337560" y="2523744"/>
            <a:ext cx="310800" cy="310800"/>
          </a:xfrm>
          <a:prstGeom prst="ellipse">
            <a:avLst/>
          </a:prstGeom>
          <a:solidFill>
            <a:srgbClr val="C8B2EC"/>
          </a:solidFill>
          <a:ln cap="flat" cmpd="sng" w="15875">
            <a:solidFill>
              <a:srgbClr val="E3D6F5"/>
            </a:solidFill>
            <a:prstDash val="solid"/>
            <a:round/>
            <a:headEnd len="sm" w="sm" type="none"/>
            <a:tailEnd len="sm" w="sm" type="none"/>
          </a:ln>
        </p:spPr>
        <p:txBody>
          <a:bodyPr anchorCtr="0" anchor="ctr" bIns="0" lIns="0" spcFirstLastPara="1" rIns="0" wrap="square" tIns="0">
            <a:noAutofit/>
          </a:bodyPr>
          <a:lstStyle/>
          <a:p>
            <a:pPr indent="0" lvl="0" marL="0" marR="0" rtl="0" algn="ctr">
              <a:spcBef>
                <a:spcPts val="0"/>
              </a:spcBef>
              <a:spcAft>
                <a:spcPts val="0"/>
              </a:spcAft>
              <a:buClr>
                <a:srgbClr val="051044"/>
              </a:buClr>
              <a:buSzPts val="800"/>
              <a:buFont typeface="Poppins"/>
              <a:buNone/>
            </a:pPr>
            <a:r>
              <a:rPr b="1" i="0" lang="en" sz="800" u="none" cap="none" strike="noStrike">
                <a:solidFill>
                  <a:srgbClr val="051044"/>
                </a:solidFill>
                <a:latin typeface="Poppins"/>
                <a:ea typeface="Poppins"/>
                <a:cs typeface="Poppins"/>
                <a:sym typeface="Poppins"/>
              </a:rPr>
              <a:t>$</a:t>
            </a:r>
            <a:endParaRPr b="0" i="0" sz="800" u="none" cap="none" strike="noStrike">
              <a:solidFill>
                <a:schemeClr val="dk1"/>
              </a:solidFill>
              <a:latin typeface="Calibri"/>
              <a:ea typeface="Calibri"/>
              <a:cs typeface="Calibri"/>
              <a:sym typeface="Calibri"/>
            </a:endParaRPr>
          </a:p>
        </p:txBody>
      </p:sp>
      <p:sp>
        <p:nvSpPr>
          <p:cNvPr id="236" name="Google Shape;236;p22"/>
          <p:cNvSpPr/>
          <p:nvPr/>
        </p:nvSpPr>
        <p:spPr>
          <a:xfrm>
            <a:off x="3227832" y="2999232"/>
            <a:ext cx="530400" cy="2196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5B6280"/>
              </a:buClr>
              <a:buSzPts val="950"/>
              <a:buFont typeface="Poppins"/>
              <a:buNone/>
            </a:pPr>
            <a:r>
              <a:rPr b="1" i="0" lang="en" sz="950" u="none" cap="none" strike="noStrike">
                <a:solidFill>
                  <a:srgbClr val="5B6280"/>
                </a:solidFill>
                <a:latin typeface="Poppins"/>
                <a:ea typeface="Poppins"/>
                <a:cs typeface="Poppins"/>
                <a:sym typeface="Poppins"/>
              </a:rPr>
              <a:t>Y3</a:t>
            </a:r>
            <a:endParaRPr b="0" i="0" sz="950" u="none" cap="none" strike="noStrike">
              <a:solidFill>
                <a:schemeClr val="dk1"/>
              </a:solidFill>
              <a:latin typeface="Calibri"/>
              <a:ea typeface="Calibri"/>
              <a:cs typeface="Calibri"/>
              <a:sym typeface="Calibri"/>
            </a:endParaRPr>
          </a:p>
        </p:txBody>
      </p:sp>
      <p:sp>
        <p:nvSpPr>
          <p:cNvPr id="237" name="Google Shape;237;p22"/>
          <p:cNvSpPr/>
          <p:nvPr/>
        </p:nvSpPr>
        <p:spPr>
          <a:xfrm>
            <a:off x="4023360" y="1993392"/>
            <a:ext cx="310800" cy="310800"/>
          </a:xfrm>
          <a:prstGeom prst="ellipse">
            <a:avLst/>
          </a:prstGeom>
          <a:solidFill>
            <a:srgbClr val="DF665B"/>
          </a:solidFill>
          <a:ln cap="flat" cmpd="sng" w="15875">
            <a:solidFill>
              <a:srgbClr val="F0968D"/>
            </a:solidFill>
            <a:prstDash val="solid"/>
            <a:round/>
            <a:headEnd len="sm" w="sm" type="none"/>
            <a:tailEnd len="sm" w="sm" type="none"/>
          </a:ln>
        </p:spPr>
        <p:txBody>
          <a:bodyPr anchorCtr="0" anchor="ctr" bIns="0" lIns="0" spcFirstLastPara="1" rIns="0" wrap="square" tIns="0">
            <a:noAutofit/>
          </a:bodyPr>
          <a:lstStyle/>
          <a:p>
            <a:pPr indent="0" lvl="0" marL="0" marR="0" rtl="0" algn="ctr">
              <a:spcBef>
                <a:spcPts val="0"/>
              </a:spcBef>
              <a:spcAft>
                <a:spcPts val="0"/>
              </a:spcAft>
              <a:buClr>
                <a:srgbClr val="051044"/>
              </a:buClr>
              <a:buSzPts val="800"/>
              <a:buFont typeface="Poppins"/>
              <a:buNone/>
            </a:pPr>
            <a:r>
              <a:rPr b="1" i="0" lang="en" sz="800" u="none" cap="none" strike="noStrike">
                <a:solidFill>
                  <a:srgbClr val="051044"/>
                </a:solidFill>
                <a:latin typeface="Poppins"/>
                <a:ea typeface="Poppins"/>
                <a:cs typeface="Poppins"/>
                <a:sym typeface="Poppins"/>
              </a:rPr>
              <a:t>$</a:t>
            </a:r>
            <a:endParaRPr b="0" i="0" sz="800" u="none" cap="none" strike="noStrike">
              <a:solidFill>
                <a:schemeClr val="dk1"/>
              </a:solidFill>
              <a:latin typeface="Calibri"/>
              <a:ea typeface="Calibri"/>
              <a:cs typeface="Calibri"/>
              <a:sym typeface="Calibri"/>
            </a:endParaRPr>
          </a:p>
        </p:txBody>
      </p:sp>
      <p:sp>
        <p:nvSpPr>
          <p:cNvPr id="238" name="Google Shape;238;p22"/>
          <p:cNvSpPr/>
          <p:nvPr/>
        </p:nvSpPr>
        <p:spPr>
          <a:xfrm>
            <a:off x="4023360" y="2523744"/>
            <a:ext cx="310800" cy="310800"/>
          </a:xfrm>
          <a:prstGeom prst="ellipse">
            <a:avLst/>
          </a:prstGeom>
          <a:solidFill>
            <a:srgbClr val="C8B2EC"/>
          </a:solidFill>
          <a:ln cap="flat" cmpd="sng" w="15875">
            <a:solidFill>
              <a:srgbClr val="E3D6F5"/>
            </a:solidFill>
            <a:prstDash val="solid"/>
            <a:round/>
            <a:headEnd len="sm" w="sm" type="none"/>
            <a:tailEnd len="sm" w="sm" type="none"/>
          </a:ln>
        </p:spPr>
        <p:txBody>
          <a:bodyPr anchorCtr="0" anchor="ctr" bIns="0" lIns="0" spcFirstLastPara="1" rIns="0" wrap="square" tIns="0">
            <a:noAutofit/>
          </a:bodyPr>
          <a:lstStyle/>
          <a:p>
            <a:pPr indent="0" lvl="0" marL="0" marR="0" rtl="0" algn="ctr">
              <a:spcBef>
                <a:spcPts val="0"/>
              </a:spcBef>
              <a:spcAft>
                <a:spcPts val="0"/>
              </a:spcAft>
              <a:buClr>
                <a:srgbClr val="051044"/>
              </a:buClr>
              <a:buSzPts val="800"/>
              <a:buFont typeface="Poppins"/>
              <a:buNone/>
            </a:pPr>
            <a:r>
              <a:rPr b="1" i="0" lang="en" sz="800" u="none" cap="none" strike="noStrike">
                <a:solidFill>
                  <a:srgbClr val="051044"/>
                </a:solidFill>
                <a:latin typeface="Poppins"/>
                <a:ea typeface="Poppins"/>
                <a:cs typeface="Poppins"/>
                <a:sym typeface="Poppins"/>
              </a:rPr>
              <a:t>$</a:t>
            </a:r>
            <a:endParaRPr b="0" i="0" sz="800" u="none" cap="none" strike="noStrike">
              <a:solidFill>
                <a:schemeClr val="dk1"/>
              </a:solidFill>
              <a:latin typeface="Calibri"/>
              <a:ea typeface="Calibri"/>
              <a:cs typeface="Calibri"/>
              <a:sym typeface="Calibri"/>
            </a:endParaRPr>
          </a:p>
        </p:txBody>
      </p:sp>
      <p:sp>
        <p:nvSpPr>
          <p:cNvPr id="239" name="Google Shape;239;p22"/>
          <p:cNvSpPr/>
          <p:nvPr/>
        </p:nvSpPr>
        <p:spPr>
          <a:xfrm>
            <a:off x="3913632" y="2999232"/>
            <a:ext cx="530400" cy="2196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5B6280"/>
              </a:buClr>
              <a:buSzPts val="950"/>
              <a:buFont typeface="Poppins"/>
              <a:buNone/>
            </a:pPr>
            <a:r>
              <a:rPr b="1" i="0" lang="en" sz="950" u="none" cap="none" strike="noStrike">
                <a:solidFill>
                  <a:srgbClr val="5B6280"/>
                </a:solidFill>
                <a:latin typeface="Poppins"/>
                <a:ea typeface="Poppins"/>
                <a:cs typeface="Poppins"/>
                <a:sym typeface="Poppins"/>
              </a:rPr>
              <a:t>Y4</a:t>
            </a:r>
            <a:endParaRPr b="0" i="0" sz="950" u="none" cap="none" strike="noStrike">
              <a:solidFill>
                <a:schemeClr val="dk1"/>
              </a:solidFill>
              <a:latin typeface="Calibri"/>
              <a:ea typeface="Calibri"/>
              <a:cs typeface="Calibri"/>
              <a:sym typeface="Calibri"/>
            </a:endParaRPr>
          </a:p>
        </p:txBody>
      </p:sp>
      <p:sp>
        <p:nvSpPr>
          <p:cNvPr id="240" name="Google Shape;240;p22"/>
          <p:cNvSpPr/>
          <p:nvPr/>
        </p:nvSpPr>
        <p:spPr>
          <a:xfrm>
            <a:off x="4709160" y="1993392"/>
            <a:ext cx="310800" cy="310800"/>
          </a:xfrm>
          <a:prstGeom prst="ellipse">
            <a:avLst/>
          </a:prstGeom>
          <a:solidFill>
            <a:srgbClr val="DF665B"/>
          </a:solidFill>
          <a:ln cap="flat" cmpd="sng" w="15875">
            <a:solidFill>
              <a:srgbClr val="F0968D"/>
            </a:solidFill>
            <a:prstDash val="solid"/>
            <a:round/>
            <a:headEnd len="sm" w="sm" type="none"/>
            <a:tailEnd len="sm" w="sm" type="none"/>
          </a:ln>
        </p:spPr>
        <p:txBody>
          <a:bodyPr anchorCtr="0" anchor="ctr" bIns="0" lIns="0" spcFirstLastPara="1" rIns="0" wrap="square" tIns="0">
            <a:noAutofit/>
          </a:bodyPr>
          <a:lstStyle/>
          <a:p>
            <a:pPr indent="0" lvl="0" marL="0" marR="0" rtl="0" algn="ctr">
              <a:spcBef>
                <a:spcPts val="0"/>
              </a:spcBef>
              <a:spcAft>
                <a:spcPts val="0"/>
              </a:spcAft>
              <a:buClr>
                <a:srgbClr val="051044"/>
              </a:buClr>
              <a:buSzPts val="800"/>
              <a:buFont typeface="Poppins"/>
              <a:buNone/>
            </a:pPr>
            <a:r>
              <a:rPr b="1" i="0" lang="en" sz="800" u="none" cap="none" strike="noStrike">
                <a:solidFill>
                  <a:srgbClr val="051044"/>
                </a:solidFill>
                <a:latin typeface="Poppins"/>
                <a:ea typeface="Poppins"/>
                <a:cs typeface="Poppins"/>
                <a:sym typeface="Poppins"/>
              </a:rPr>
              <a:t>$</a:t>
            </a:r>
            <a:endParaRPr b="0" i="0" sz="800" u="none" cap="none" strike="noStrike">
              <a:solidFill>
                <a:schemeClr val="dk1"/>
              </a:solidFill>
              <a:latin typeface="Calibri"/>
              <a:ea typeface="Calibri"/>
              <a:cs typeface="Calibri"/>
              <a:sym typeface="Calibri"/>
            </a:endParaRPr>
          </a:p>
        </p:txBody>
      </p:sp>
      <p:sp>
        <p:nvSpPr>
          <p:cNvPr id="241" name="Google Shape;241;p22"/>
          <p:cNvSpPr/>
          <p:nvPr/>
        </p:nvSpPr>
        <p:spPr>
          <a:xfrm>
            <a:off x="4709160" y="2523744"/>
            <a:ext cx="310800" cy="310800"/>
          </a:xfrm>
          <a:prstGeom prst="ellipse">
            <a:avLst/>
          </a:prstGeom>
          <a:solidFill>
            <a:srgbClr val="C8B2EC"/>
          </a:solidFill>
          <a:ln cap="flat" cmpd="sng" w="15875">
            <a:solidFill>
              <a:srgbClr val="E3D6F5"/>
            </a:solidFill>
            <a:prstDash val="solid"/>
            <a:round/>
            <a:headEnd len="sm" w="sm" type="none"/>
            <a:tailEnd len="sm" w="sm" type="none"/>
          </a:ln>
        </p:spPr>
        <p:txBody>
          <a:bodyPr anchorCtr="0" anchor="ctr" bIns="0" lIns="0" spcFirstLastPara="1" rIns="0" wrap="square" tIns="0">
            <a:noAutofit/>
          </a:bodyPr>
          <a:lstStyle/>
          <a:p>
            <a:pPr indent="0" lvl="0" marL="0" marR="0" rtl="0" algn="ctr">
              <a:spcBef>
                <a:spcPts val="0"/>
              </a:spcBef>
              <a:spcAft>
                <a:spcPts val="0"/>
              </a:spcAft>
              <a:buClr>
                <a:srgbClr val="051044"/>
              </a:buClr>
              <a:buSzPts val="800"/>
              <a:buFont typeface="Poppins"/>
              <a:buNone/>
            </a:pPr>
            <a:r>
              <a:rPr b="1" i="0" lang="en" sz="800" u="none" cap="none" strike="noStrike">
                <a:solidFill>
                  <a:srgbClr val="051044"/>
                </a:solidFill>
                <a:latin typeface="Poppins"/>
                <a:ea typeface="Poppins"/>
                <a:cs typeface="Poppins"/>
                <a:sym typeface="Poppins"/>
              </a:rPr>
              <a:t>$</a:t>
            </a:r>
            <a:endParaRPr b="0" i="0" sz="800" u="none" cap="none" strike="noStrike">
              <a:solidFill>
                <a:schemeClr val="dk1"/>
              </a:solidFill>
              <a:latin typeface="Calibri"/>
              <a:ea typeface="Calibri"/>
              <a:cs typeface="Calibri"/>
              <a:sym typeface="Calibri"/>
            </a:endParaRPr>
          </a:p>
        </p:txBody>
      </p:sp>
      <p:sp>
        <p:nvSpPr>
          <p:cNvPr id="242" name="Google Shape;242;p22"/>
          <p:cNvSpPr/>
          <p:nvPr/>
        </p:nvSpPr>
        <p:spPr>
          <a:xfrm>
            <a:off x="4599432" y="2999232"/>
            <a:ext cx="530400" cy="2196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5B6280"/>
              </a:buClr>
              <a:buSzPts val="950"/>
              <a:buFont typeface="Poppins"/>
              <a:buNone/>
            </a:pPr>
            <a:r>
              <a:rPr b="1" i="0" lang="en" sz="950" u="none" cap="none" strike="noStrike">
                <a:solidFill>
                  <a:srgbClr val="5B6280"/>
                </a:solidFill>
                <a:latin typeface="Poppins"/>
                <a:ea typeface="Poppins"/>
                <a:cs typeface="Poppins"/>
                <a:sym typeface="Poppins"/>
              </a:rPr>
              <a:t>Y5</a:t>
            </a:r>
            <a:endParaRPr b="0" i="0" sz="950" u="none" cap="none" strike="noStrike">
              <a:solidFill>
                <a:schemeClr val="dk1"/>
              </a:solidFill>
              <a:latin typeface="Calibri"/>
              <a:ea typeface="Calibri"/>
              <a:cs typeface="Calibri"/>
              <a:sym typeface="Calibri"/>
            </a:endParaRPr>
          </a:p>
        </p:txBody>
      </p:sp>
      <p:sp>
        <p:nvSpPr>
          <p:cNvPr id="243" name="Google Shape;243;p22"/>
          <p:cNvSpPr/>
          <p:nvPr/>
        </p:nvSpPr>
        <p:spPr>
          <a:xfrm>
            <a:off x="5394960" y="2523744"/>
            <a:ext cx="310800" cy="310800"/>
          </a:xfrm>
          <a:prstGeom prst="ellipse">
            <a:avLst/>
          </a:prstGeom>
          <a:solidFill>
            <a:srgbClr val="C8B2EC"/>
          </a:solidFill>
          <a:ln cap="flat" cmpd="sng" w="15875">
            <a:solidFill>
              <a:srgbClr val="E3D6F5"/>
            </a:solidFill>
            <a:prstDash val="solid"/>
            <a:round/>
            <a:headEnd len="sm" w="sm" type="none"/>
            <a:tailEnd len="sm" w="sm" type="none"/>
          </a:ln>
        </p:spPr>
        <p:txBody>
          <a:bodyPr anchorCtr="0" anchor="ctr" bIns="0" lIns="0" spcFirstLastPara="1" rIns="0" wrap="square" tIns="0">
            <a:noAutofit/>
          </a:bodyPr>
          <a:lstStyle/>
          <a:p>
            <a:pPr indent="0" lvl="0" marL="0" marR="0" rtl="0" algn="ctr">
              <a:spcBef>
                <a:spcPts val="0"/>
              </a:spcBef>
              <a:spcAft>
                <a:spcPts val="0"/>
              </a:spcAft>
              <a:buClr>
                <a:srgbClr val="051044"/>
              </a:buClr>
              <a:buSzPts val="800"/>
              <a:buFont typeface="Poppins"/>
              <a:buNone/>
            </a:pPr>
            <a:r>
              <a:rPr b="1" i="0" lang="en" sz="800" u="none" cap="none" strike="noStrike">
                <a:solidFill>
                  <a:srgbClr val="051044"/>
                </a:solidFill>
                <a:latin typeface="Poppins"/>
                <a:ea typeface="Poppins"/>
                <a:cs typeface="Poppins"/>
                <a:sym typeface="Poppins"/>
              </a:rPr>
              <a:t>$</a:t>
            </a:r>
            <a:endParaRPr b="0" i="0" sz="800" u="none" cap="none" strike="noStrike">
              <a:solidFill>
                <a:schemeClr val="dk1"/>
              </a:solidFill>
              <a:latin typeface="Calibri"/>
              <a:ea typeface="Calibri"/>
              <a:cs typeface="Calibri"/>
              <a:sym typeface="Calibri"/>
            </a:endParaRPr>
          </a:p>
        </p:txBody>
      </p:sp>
      <p:sp>
        <p:nvSpPr>
          <p:cNvPr id="244" name="Google Shape;244;p22"/>
          <p:cNvSpPr/>
          <p:nvPr/>
        </p:nvSpPr>
        <p:spPr>
          <a:xfrm>
            <a:off x="5285232" y="2999232"/>
            <a:ext cx="530400" cy="2196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5B6280"/>
              </a:buClr>
              <a:buSzPts val="950"/>
              <a:buFont typeface="Poppins"/>
              <a:buNone/>
            </a:pPr>
            <a:r>
              <a:rPr b="1" i="0" lang="en" sz="950" u="none" cap="none" strike="noStrike">
                <a:solidFill>
                  <a:srgbClr val="5B6280"/>
                </a:solidFill>
                <a:latin typeface="Poppins"/>
                <a:ea typeface="Poppins"/>
                <a:cs typeface="Poppins"/>
                <a:sym typeface="Poppins"/>
              </a:rPr>
              <a:t>Y6</a:t>
            </a:r>
            <a:endParaRPr b="0" i="0" sz="950" u="none" cap="none" strike="noStrike">
              <a:solidFill>
                <a:schemeClr val="dk1"/>
              </a:solidFill>
              <a:latin typeface="Calibri"/>
              <a:ea typeface="Calibri"/>
              <a:cs typeface="Calibri"/>
              <a:sym typeface="Calibri"/>
            </a:endParaRPr>
          </a:p>
        </p:txBody>
      </p:sp>
      <p:sp>
        <p:nvSpPr>
          <p:cNvPr id="245" name="Google Shape;245;p22"/>
          <p:cNvSpPr/>
          <p:nvPr/>
        </p:nvSpPr>
        <p:spPr>
          <a:xfrm>
            <a:off x="6080760" y="2523744"/>
            <a:ext cx="310800" cy="310800"/>
          </a:xfrm>
          <a:prstGeom prst="ellipse">
            <a:avLst/>
          </a:prstGeom>
          <a:solidFill>
            <a:srgbClr val="C8B2EC"/>
          </a:solidFill>
          <a:ln cap="flat" cmpd="sng" w="15875">
            <a:solidFill>
              <a:srgbClr val="E3D6F5"/>
            </a:solidFill>
            <a:prstDash val="solid"/>
            <a:round/>
            <a:headEnd len="sm" w="sm" type="none"/>
            <a:tailEnd len="sm" w="sm" type="none"/>
          </a:ln>
        </p:spPr>
        <p:txBody>
          <a:bodyPr anchorCtr="0" anchor="ctr" bIns="0" lIns="0" spcFirstLastPara="1" rIns="0" wrap="square" tIns="0">
            <a:noAutofit/>
          </a:bodyPr>
          <a:lstStyle/>
          <a:p>
            <a:pPr indent="0" lvl="0" marL="0" marR="0" rtl="0" algn="ctr">
              <a:spcBef>
                <a:spcPts val="0"/>
              </a:spcBef>
              <a:spcAft>
                <a:spcPts val="0"/>
              </a:spcAft>
              <a:buClr>
                <a:srgbClr val="051044"/>
              </a:buClr>
              <a:buSzPts val="800"/>
              <a:buFont typeface="Poppins"/>
              <a:buNone/>
            </a:pPr>
            <a:r>
              <a:rPr b="1" i="0" lang="en" sz="800" u="none" cap="none" strike="noStrike">
                <a:solidFill>
                  <a:srgbClr val="051044"/>
                </a:solidFill>
                <a:latin typeface="Poppins"/>
                <a:ea typeface="Poppins"/>
                <a:cs typeface="Poppins"/>
                <a:sym typeface="Poppins"/>
              </a:rPr>
              <a:t>$</a:t>
            </a:r>
            <a:endParaRPr b="0" i="0" sz="800" u="none" cap="none" strike="noStrike">
              <a:solidFill>
                <a:schemeClr val="dk1"/>
              </a:solidFill>
              <a:latin typeface="Calibri"/>
              <a:ea typeface="Calibri"/>
              <a:cs typeface="Calibri"/>
              <a:sym typeface="Calibri"/>
            </a:endParaRPr>
          </a:p>
        </p:txBody>
      </p:sp>
      <p:sp>
        <p:nvSpPr>
          <p:cNvPr id="246" name="Google Shape;246;p22"/>
          <p:cNvSpPr/>
          <p:nvPr/>
        </p:nvSpPr>
        <p:spPr>
          <a:xfrm>
            <a:off x="5971032" y="2999232"/>
            <a:ext cx="530400" cy="2196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5B6280"/>
              </a:buClr>
              <a:buSzPts val="950"/>
              <a:buFont typeface="Poppins"/>
              <a:buNone/>
            </a:pPr>
            <a:r>
              <a:rPr b="1" i="0" lang="en" sz="950" u="none" cap="none" strike="noStrike">
                <a:solidFill>
                  <a:srgbClr val="5B6280"/>
                </a:solidFill>
                <a:latin typeface="Poppins"/>
                <a:ea typeface="Poppins"/>
                <a:cs typeface="Poppins"/>
                <a:sym typeface="Poppins"/>
              </a:rPr>
              <a:t>Y7</a:t>
            </a:r>
            <a:endParaRPr b="0" i="0" sz="950" u="none" cap="none" strike="noStrike">
              <a:solidFill>
                <a:schemeClr val="dk1"/>
              </a:solidFill>
              <a:latin typeface="Calibri"/>
              <a:ea typeface="Calibri"/>
              <a:cs typeface="Calibri"/>
              <a:sym typeface="Calibri"/>
            </a:endParaRPr>
          </a:p>
        </p:txBody>
      </p:sp>
      <p:sp>
        <p:nvSpPr>
          <p:cNvPr id="247" name="Google Shape;247;p22"/>
          <p:cNvSpPr/>
          <p:nvPr/>
        </p:nvSpPr>
        <p:spPr>
          <a:xfrm>
            <a:off x="6766560" y="2523744"/>
            <a:ext cx="310800" cy="310800"/>
          </a:xfrm>
          <a:prstGeom prst="ellipse">
            <a:avLst/>
          </a:prstGeom>
          <a:solidFill>
            <a:srgbClr val="C8B2EC"/>
          </a:solidFill>
          <a:ln cap="flat" cmpd="sng" w="15875">
            <a:solidFill>
              <a:srgbClr val="E3D6F5"/>
            </a:solidFill>
            <a:prstDash val="solid"/>
            <a:round/>
            <a:headEnd len="sm" w="sm" type="none"/>
            <a:tailEnd len="sm" w="sm" type="none"/>
          </a:ln>
        </p:spPr>
        <p:txBody>
          <a:bodyPr anchorCtr="0" anchor="ctr" bIns="0" lIns="0" spcFirstLastPara="1" rIns="0" wrap="square" tIns="0">
            <a:noAutofit/>
          </a:bodyPr>
          <a:lstStyle/>
          <a:p>
            <a:pPr indent="0" lvl="0" marL="0" marR="0" rtl="0" algn="ctr">
              <a:spcBef>
                <a:spcPts val="0"/>
              </a:spcBef>
              <a:spcAft>
                <a:spcPts val="0"/>
              </a:spcAft>
              <a:buClr>
                <a:srgbClr val="051044"/>
              </a:buClr>
              <a:buSzPts val="800"/>
              <a:buFont typeface="Poppins"/>
              <a:buNone/>
            </a:pPr>
            <a:r>
              <a:rPr b="1" i="0" lang="en" sz="800" u="none" cap="none" strike="noStrike">
                <a:solidFill>
                  <a:srgbClr val="051044"/>
                </a:solidFill>
                <a:latin typeface="Poppins"/>
                <a:ea typeface="Poppins"/>
                <a:cs typeface="Poppins"/>
                <a:sym typeface="Poppins"/>
              </a:rPr>
              <a:t>$</a:t>
            </a:r>
            <a:endParaRPr b="0" i="0" sz="800" u="none" cap="none" strike="noStrike">
              <a:solidFill>
                <a:schemeClr val="dk1"/>
              </a:solidFill>
              <a:latin typeface="Calibri"/>
              <a:ea typeface="Calibri"/>
              <a:cs typeface="Calibri"/>
              <a:sym typeface="Calibri"/>
            </a:endParaRPr>
          </a:p>
        </p:txBody>
      </p:sp>
      <p:sp>
        <p:nvSpPr>
          <p:cNvPr id="248" name="Google Shape;248;p22"/>
          <p:cNvSpPr/>
          <p:nvPr/>
        </p:nvSpPr>
        <p:spPr>
          <a:xfrm>
            <a:off x="6656832" y="2999232"/>
            <a:ext cx="530400" cy="2196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5B6280"/>
              </a:buClr>
              <a:buSzPts val="950"/>
              <a:buFont typeface="Poppins"/>
              <a:buNone/>
            </a:pPr>
            <a:r>
              <a:rPr b="1" i="0" lang="en" sz="950" u="none" cap="none" strike="noStrike">
                <a:solidFill>
                  <a:srgbClr val="5B6280"/>
                </a:solidFill>
                <a:latin typeface="Poppins"/>
                <a:ea typeface="Poppins"/>
                <a:cs typeface="Poppins"/>
                <a:sym typeface="Poppins"/>
              </a:rPr>
              <a:t>Y8</a:t>
            </a:r>
            <a:endParaRPr b="0" i="0" sz="950" u="none" cap="none" strike="noStrike">
              <a:solidFill>
                <a:schemeClr val="dk1"/>
              </a:solidFill>
              <a:latin typeface="Calibri"/>
              <a:ea typeface="Calibri"/>
              <a:cs typeface="Calibri"/>
              <a:sym typeface="Calibri"/>
            </a:endParaRPr>
          </a:p>
        </p:txBody>
      </p:sp>
      <p:sp>
        <p:nvSpPr>
          <p:cNvPr id="249" name="Google Shape;249;p22"/>
          <p:cNvSpPr/>
          <p:nvPr/>
        </p:nvSpPr>
        <p:spPr>
          <a:xfrm>
            <a:off x="7452360" y="2523744"/>
            <a:ext cx="310800" cy="310800"/>
          </a:xfrm>
          <a:prstGeom prst="ellipse">
            <a:avLst/>
          </a:prstGeom>
          <a:solidFill>
            <a:srgbClr val="C8B2EC"/>
          </a:solidFill>
          <a:ln cap="flat" cmpd="sng" w="15875">
            <a:solidFill>
              <a:srgbClr val="E3D6F5"/>
            </a:solidFill>
            <a:prstDash val="solid"/>
            <a:round/>
            <a:headEnd len="sm" w="sm" type="none"/>
            <a:tailEnd len="sm" w="sm" type="none"/>
          </a:ln>
        </p:spPr>
        <p:txBody>
          <a:bodyPr anchorCtr="0" anchor="ctr" bIns="0" lIns="0" spcFirstLastPara="1" rIns="0" wrap="square" tIns="0">
            <a:noAutofit/>
          </a:bodyPr>
          <a:lstStyle/>
          <a:p>
            <a:pPr indent="0" lvl="0" marL="0" marR="0" rtl="0" algn="ctr">
              <a:spcBef>
                <a:spcPts val="0"/>
              </a:spcBef>
              <a:spcAft>
                <a:spcPts val="0"/>
              </a:spcAft>
              <a:buClr>
                <a:srgbClr val="051044"/>
              </a:buClr>
              <a:buSzPts val="800"/>
              <a:buFont typeface="Poppins"/>
              <a:buNone/>
            </a:pPr>
            <a:r>
              <a:rPr b="1" i="0" lang="en" sz="800" u="none" cap="none" strike="noStrike">
                <a:solidFill>
                  <a:srgbClr val="051044"/>
                </a:solidFill>
                <a:latin typeface="Poppins"/>
                <a:ea typeface="Poppins"/>
                <a:cs typeface="Poppins"/>
                <a:sym typeface="Poppins"/>
              </a:rPr>
              <a:t>$</a:t>
            </a:r>
            <a:endParaRPr b="0" i="0" sz="800" u="none" cap="none" strike="noStrike">
              <a:solidFill>
                <a:schemeClr val="dk1"/>
              </a:solidFill>
              <a:latin typeface="Calibri"/>
              <a:ea typeface="Calibri"/>
              <a:cs typeface="Calibri"/>
              <a:sym typeface="Calibri"/>
            </a:endParaRPr>
          </a:p>
        </p:txBody>
      </p:sp>
      <p:sp>
        <p:nvSpPr>
          <p:cNvPr id="250" name="Google Shape;250;p22"/>
          <p:cNvSpPr/>
          <p:nvPr/>
        </p:nvSpPr>
        <p:spPr>
          <a:xfrm>
            <a:off x="7342632" y="2999232"/>
            <a:ext cx="530400" cy="2196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5B6280"/>
              </a:buClr>
              <a:buSzPts val="950"/>
              <a:buFont typeface="Poppins"/>
              <a:buNone/>
            </a:pPr>
            <a:r>
              <a:rPr b="1" i="0" lang="en" sz="950" u="none" cap="none" strike="noStrike">
                <a:solidFill>
                  <a:srgbClr val="5B6280"/>
                </a:solidFill>
                <a:latin typeface="Poppins"/>
                <a:ea typeface="Poppins"/>
                <a:cs typeface="Poppins"/>
                <a:sym typeface="Poppins"/>
              </a:rPr>
              <a:t>Y9</a:t>
            </a:r>
            <a:endParaRPr b="0" i="0" sz="950" u="none" cap="none" strike="noStrike">
              <a:solidFill>
                <a:schemeClr val="dk1"/>
              </a:solidFill>
              <a:latin typeface="Calibri"/>
              <a:ea typeface="Calibri"/>
              <a:cs typeface="Calibri"/>
              <a:sym typeface="Calibri"/>
            </a:endParaRPr>
          </a:p>
        </p:txBody>
      </p:sp>
      <p:sp>
        <p:nvSpPr>
          <p:cNvPr id="251" name="Google Shape;251;p22"/>
          <p:cNvSpPr/>
          <p:nvPr/>
        </p:nvSpPr>
        <p:spPr>
          <a:xfrm>
            <a:off x="8138160" y="2523744"/>
            <a:ext cx="310800" cy="310800"/>
          </a:xfrm>
          <a:prstGeom prst="ellipse">
            <a:avLst/>
          </a:prstGeom>
          <a:solidFill>
            <a:srgbClr val="C8B2EC"/>
          </a:solidFill>
          <a:ln cap="flat" cmpd="sng" w="15875">
            <a:solidFill>
              <a:srgbClr val="E3D6F5"/>
            </a:solidFill>
            <a:prstDash val="solid"/>
            <a:round/>
            <a:headEnd len="sm" w="sm" type="none"/>
            <a:tailEnd len="sm" w="sm" type="none"/>
          </a:ln>
        </p:spPr>
        <p:txBody>
          <a:bodyPr anchorCtr="0" anchor="ctr" bIns="0" lIns="0" spcFirstLastPara="1" rIns="0" wrap="square" tIns="0">
            <a:noAutofit/>
          </a:bodyPr>
          <a:lstStyle/>
          <a:p>
            <a:pPr indent="0" lvl="0" marL="0" marR="0" rtl="0" algn="ctr">
              <a:spcBef>
                <a:spcPts val="0"/>
              </a:spcBef>
              <a:spcAft>
                <a:spcPts val="0"/>
              </a:spcAft>
              <a:buClr>
                <a:srgbClr val="051044"/>
              </a:buClr>
              <a:buSzPts val="800"/>
              <a:buFont typeface="Poppins"/>
              <a:buNone/>
            </a:pPr>
            <a:r>
              <a:rPr b="1" i="0" lang="en" sz="800" u="none" cap="none" strike="noStrike">
                <a:solidFill>
                  <a:srgbClr val="051044"/>
                </a:solidFill>
                <a:latin typeface="Poppins"/>
                <a:ea typeface="Poppins"/>
                <a:cs typeface="Poppins"/>
                <a:sym typeface="Poppins"/>
              </a:rPr>
              <a:t>$</a:t>
            </a:r>
            <a:endParaRPr b="0" i="0" sz="800" u="none" cap="none" strike="noStrike">
              <a:solidFill>
                <a:schemeClr val="dk1"/>
              </a:solidFill>
              <a:latin typeface="Calibri"/>
              <a:ea typeface="Calibri"/>
              <a:cs typeface="Calibri"/>
              <a:sym typeface="Calibri"/>
            </a:endParaRPr>
          </a:p>
        </p:txBody>
      </p:sp>
      <p:sp>
        <p:nvSpPr>
          <p:cNvPr id="252" name="Google Shape;252;p22"/>
          <p:cNvSpPr/>
          <p:nvPr/>
        </p:nvSpPr>
        <p:spPr>
          <a:xfrm>
            <a:off x="8028432" y="2999232"/>
            <a:ext cx="530400" cy="2196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5B6280"/>
              </a:buClr>
              <a:buSzPts val="950"/>
              <a:buFont typeface="Poppins"/>
              <a:buNone/>
            </a:pPr>
            <a:r>
              <a:rPr b="1" i="0" lang="en" sz="950" u="none" cap="none" strike="noStrike">
                <a:solidFill>
                  <a:srgbClr val="5B6280"/>
                </a:solidFill>
                <a:latin typeface="Poppins"/>
                <a:ea typeface="Poppins"/>
                <a:cs typeface="Poppins"/>
                <a:sym typeface="Poppins"/>
              </a:rPr>
              <a:t>Y10</a:t>
            </a:r>
            <a:endParaRPr b="0" i="0" sz="950" u="none" cap="none" strike="noStrike">
              <a:solidFill>
                <a:schemeClr val="dk1"/>
              </a:solidFill>
              <a:latin typeface="Calibri"/>
              <a:ea typeface="Calibri"/>
              <a:cs typeface="Calibri"/>
              <a:sym typeface="Calibri"/>
            </a:endParaRPr>
          </a:p>
        </p:txBody>
      </p:sp>
      <p:cxnSp>
        <p:nvCxnSpPr>
          <p:cNvPr id="253" name="Google Shape;253;p22"/>
          <p:cNvCxnSpPr/>
          <p:nvPr/>
        </p:nvCxnSpPr>
        <p:spPr>
          <a:xfrm>
            <a:off x="5207508" y="1627632"/>
            <a:ext cx="0" cy="1627500"/>
          </a:xfrm>
          <a:prstGeom prst="straightConnector1">
            <a:avLst/>
          </a:prstGeom>
          <a:noFill/>
          <a:ln cap="flat" cmpd="sng" w="12700">
            <a:solidFill>
              <a:srgbClr val="D6D2E6"/>
            </a:solidFill>
            <a:prstDash val="dash"/>
            <a:round/>
            <a:headEnd len="sm" w="sm" type="none"/>
            <a:tailEnd len="sm" w="sm" type="none"/>
          </a:ln>
        </p:spPr>
      </p:cxnSp>
      <p:sp>
        <p:nvSpPr>
          <p:cNvPr id="254" name="Google Shape;254;p22"/>
          <p:cNvSpPr/>
          <p:nvPr/>
        </p:nvSpPr>
        <p:spPr>
          <a:xfrm>
            <a:off x="502920" y="3456432"/>
            <a:ext cx="8138100" cy="1115700"/>
          </a:xfrm>
          <a:prstGeom prst="roundRect">
            <a:avLst>
              <a:gd fmla="val 7377" name="adj"/>
            </a:avLst>
          </a:prstGeom>
          <a:solidFill>
            <a:srgbClr val="FFFFFF"/>
          </a:solidFill>
          <a:ln cap="flat" cmpd="sng" w="9525">
            <a:solidFill>
              <a:srgbClr val="E4E0F0"/>
            </a:solidFill>
            <a:prstDash val="solid"/>
            <a:round/>
            <a:headEnd len="sm" w="sm" type="none"/>
            <a:tailEnd len="sm" w="sm" type="none"/>
          </a:ln>
          <a:effectLst>
            <a:outerShdw blurRad="88900" rotWithShape="0" algn="bl" dir="5400000" dist="12700">
              <a:srgbClr val="6E6690">
                <a:alpha val="1608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5" name="Google Shape;255;p22"/>
          <p:cNvSpPr/>
          <p:nvPr/>
        </p:nvSpPr>
        <p:spPr>
          <a:xfrm>
            <a:off x="777240" y="3621024"/>
            <a:ext cx="310800" cy="310800"/>
          </a:xfrm>
          <a:prstGeom prst="ellipse">
            <a:avLst/>
          </a:prstGeom>
          <a:solidFill>
            <a:srgbClr val="DF665B"/>
          </a:solidFill>
          <a:ln cap="flat" cmpd="sng" w="15875">
            <a:solidFill>
              <a:srgbClr val="F0968D"/>
            </a:solidFill>
            <a:prstDash val="solid"/>
            <a:round/>
            <a:headEnd len="sm" w="sm" type="none"/>
            <a:tailEnd len="sm" w="sm" type="none"/>
          </a:ln>
        </p:spPr>
        <p:txBody>
          <a:bodyPr anchorCtr="0" anchor="ctr" bIns="0" lIns="0" spcFirstLastPara="1" rIns="0" wrap="square" tIns="0">
            <a:noAutofit/>
          </a:bodyPr>
          <a:lstStyle/>
          <a:p>
            <a:pPr indent="0" lvl="0" marL="0" marR="0" rtl="0" algn="ctr">
              <a:spcBef>
                <a:spcPts val="0"/>
              </a:spcBef>
              <a:spcAft>
                <a:spcPts val="0"/>
              </a:spcAft>
              <a:buClr>
                <a:srgbClr val="051044"/>
              </a:buClr>
              <a:buSzPts val="800"/>
              <a:buFont typeface="Poppins"/>
              <a:buNone/>
            </a:pPr>
            <a:r>
              <a:rPr b="1" i="0" lang="en" sz="800" u="none" cap="none" strike="noStrike">
                <a:solidFill>
                  <a:srgbClr val="051044"/>
                </a:solidFill>
                <a:latin typeface="Poppins"/>
                <a:ea typeface="Poppins"/>
                <a:cs typeface="Poppins"/>
                <a:sym typeface="Poppins"/>
              </a:rPr>
              <a:t>$</a:t>
            </a:r>
            <a:endParaRPr b="0" i="0" sz="800" u="none" cap="none" strike="noStrike">
              <a:solidFill>
                <a:schemeClr val="dk1"/>
              </a:solidFill>
              <a:latin typeface="Calibri"/>
              <a:ea typeface="Calibri"/>
              <a:cs typeface="Calibri"/>
              <a:sym typeface="Calibri"/>
            </a:endParaRPr>
          </a:p>
        </p:txBody>
      </p:sp>
      <p:sp>
        <p:nvSpPr>
          <p:cNvPr id="256" name="Google Shape;256;p22"/>
          <p:cNvSpPr/>
          <p:nvPr/>
        </p:nvSpPr>
        <p:spPr>
          <a:xfrm>
            <a:off x="1234440" y="3602736"/>
            <a:ext cx="2286000" cy="1830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903397"/>
              </a:buClr>
              <a:buSzPts val="800"/>
              <a:buFont typeface="Poppins"/>
              <a:buNone/>
            </a:pPr>
            <a:r>
              <a:rPr b="1" i="0" lang="en" sz="800" u="none" cap="none" strike="noStrike">
                <a:solidFill>
                  <a:srgbClr val="903397"/>
                </a:solidFill>
                <a:latin typeface="Poppins"/>
                <a:ea typeface="Poppins"/>
                <a:cs typeface="Poppins"/>
                <a:sym typeface="Poppins"/>
              </a:rPr>
              <a:t>YOU PAY</a:t>
            </a:r>
            <a:endParaRPr b="0" i="0" sz="800" u="none" cap="none" strike="noStrike">
              <a:solidFill>
                <a:schemeClr val="dk1"/>
              </a:solidFill>
              <a:latin typeface="Calibri"/>
              <a:ea typeface="Calibri"/>
              <a:cs typeface="Calibri"/>
              <a:sym typeface="Calibri"/>
            </a:endParaRPr>
          </a:p>
        </p:txBody>
      </p:sp>
      <p:sp>
        <p:nvSpPr>
          <p:cNvPr id="257" name="Google Shape;257;p22"/>
          <p:cNvSpPr/>
          <p:nvPr/>
        </p:nvSpPr>
        <p:spPr>
          <a:xfrm>
            <a:off x="1234440" y="3794760"/>
            <a:ext cx="2240400" cy="2196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5B6280"/>
              </a:buClr>
              <a:buSzPts val="850"/>
              <a:buFont typeface="Poppins"/>
              <a:buNone/>
            </a:pPr>
            <a:r>
              <a:rPr b="0" i="0" lang="en" sz="850" u="none" cap="none" strike="noStrike">
                <a:solidFill>
                  <a:srgbClr val="5B6280"/>
                </a:solidFill>
                <a:latin typeface="Poppins"/>
                <a:ea typeface="Poppins"/>
                <a:cs typeface="Poppins"/>
                <a:sym typeface="Poppins"/>
              </a:rPr>
              <a:t>Years 1–5, 30–50% of premium</a:t>
            </a:r>
            <a:endParaRPr b="0" i="0" sz="850" u="none" cap="none" strike="noStrike">
              <a:solidFill>
                <a:schemeClr val="dk1"/>
              </a:solidFill>
              <a:latin typeface="Calibri"/>
              <a:ea typeface="Calibri"/>
              <a:cs typeface="Calibri"/>
              <a:sym typeface="Calibri"/>
            </a:endParaRPr>
          </a:p>
        </p:txBody>
      </p:sp>
      <p:sp>
        <p:nvSpPr>
          <p:cNvPr id="258" name="Google Shape;258;p22"/>
          <p:cNvSpPr/>
          <p:nvPr/>
        </p:nvSpPr>
        <p:spPr>
          <a:xfrm>
            <a:off x="1234440" y="4041648"/>
            <a:ext cx="2331600" cy="3291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B44434"/>
              </a:buClr>
              <a:buSzPts val="1500"/>
              <a:buFont typeface="Poppins"/>
              <a:buNone/>
            </a:pPr>
            <a:r>
              <a:rPr b="1" i="0" lang="en" sz="1500" u="none" cap="none" strike="noStrike">
                <a:solidFill>
                  <a:srgbClr val="B44434"/>
                </a:solidFill>
                <a:latin typeface="Poppins"/>
                <a:ea typeface="Poppins"/>
                <a:cs typeface="Poppins"/>
                <a:sym typeface="Poppins"/>
              </a:rPr>
              <a:t>5 contributions</a:t>
            </a:r>
            <a:endParaRPr b="0" i="0" sz="1500" u="none" cap="none" strike="noStrike">
              <a:solidFill>
                <a:schemeClr val="dk1"/>
              </a:solidFill>
              <a:latin typeface="Calibri"/>
              <a:ea typeface="Calibri"/>
              <a:cs typeface="Calibri"/>
              <a:sym typeface="Calibri"/>
            </a:endParaRPr>
          </a:p>
        </p:txBody>
      </p:sp>
      <p:cxnSp>
        <p:nvCxnSpPr>
          <p:cNvPr id="259" name="Google Shape;259;p22"/>
          <p:cNvCxnSpPr/>
          <p:nvPr/>
        </p:nvCxnSpPr>
        <p:spPr>
          <a:xfrm>
            <a:off x="3227832" y="3621024"/>
            <a:ext cx="0" cy="749700"/>
          </a:xfrm>
          <a:prstGeom prst="straightConnector1">
            <a:avLst/>
          </a:prstGeom>
          <a:noFill/>
          <a:ln cap="flat" cmpd="sng" w="12700">
            <a:solidFill>
              <a:srgbClr val="D6D2E6"/>
            </a:solidFill>
            <a:prstDash val="solid"/>
            <a:round/>
            <a:headEnd len="sm" w="sm" type="none"/>
            <a:tailEnd len="sm" w="sm" type="none"/>
          </a:ln>
        </p:spPr>
      </p:cxnSp>
      <p:sp>
        <p:nvSpPr>
          <p:cNvPr id="260" name="Google Shape;260;p22"/>
          <p:cNvSpPr/>
          <p:nvPr/>
        </p:nvSpPr>
        <p:spPr>
          <a:xfrm>
            <a:off x="3520440" y="3621024"/>
            <a:ext cx="310800" cy="310800"/>
          </a:xfrm>
          <a:prstGeom prst="ellipse">
            <a:avLst/>
          </a:prstGeom>
          <a:solidFill>
            <a:srgbClr val="C8B2EC"/>
          </a:solidFill>
          <a:ln cap="flat" cmpd="sng" w="15875">
            <a:solidFill>
              <a:srgbClr val="E3D6F5"/>
            </a:solidFill>
            <a:prstDash val="solid"/>
            <a:round/>
            <a:headEnd len="sm" w="sm" type="none"/>
            <a:tailEnd len="sm" w="sm" type="none"/>
          </a:ln>
        </p:spPr>
        <p:txBody>
          <a:bodyPr anchorCtr="0" anchor="ctr" bIns="0" lIns="0" spcFirstLastPara="1" rIns="0" wrap="square" tIns="0">
            <a:noAutofit/>
          </a:bodyPr>
          <a:lstStyle/>
          <a:p>
            <a:pPr indent="0" lvl="0" marL="0" marR="0" rtl="0" algn="ctr">
              <a:spcBef>
                <a:spcPts val="0"/>
              </a:spcBef>
              <a:spcAft>
                <a:spcPts val="0"/>
              </a:spcAft>
              <a:buClr>
                <a:srgbClr val="051044"/>
              </a:buClr>
              <a:buSzPts val="800"/>
              <a:buFont typeface="Poppins"/>
              <a:buNone/>
            </a:pPr>
            <a:r>
              <a:rPr b="1" i="0" lang="en" sz="800" u="none" cap="none" strike="noStrike">
                <a:solidFill>
                  <a:srgbClr val="051044"/>
                </a:solidFill>
                <a:latin typeface="Poppins"/>
                <a:ea typeface="Poppins"/>
                <a:cs typeface="Poppins"/>
                <a:sym typeface="Poppins"/>
              </a:rPr>
              <a:t>$</a:t>
            </a:r>
            <a:endParaRPr b="0" i="0" sz="800" u="none" cap="none" strike="noStrike">
              <a:solidFill>
                <a:schemeClr val="dk1"/>
              </a:solidFill>
              <a:latin typeface="Calibri"/>
              <a:ea typeface="Calibri"/>
              <a:cs typeface="Calibri"/>
              <a:sym typeface="Calibri"/>
            </a:endParaRPr>
          </a:p>
        </p:txBody>
      </p:sp>
      <p:sp>
        <p:nvSpPr>
          <p:cNvPr id="261" name="Google Shape;261;p22"/>
          <p:cNvSpPr/>
          <p:nvPr/>
        </p:nvSpPr>
        <p:spPr>
          <a:xfrm>
            <a:off x="3977640" y="3602736"/>
            <a:ext cx="2286000" cy="1830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903397"/>
              </a:buClr>
              <a:buSzPts val="800"/>
              <a:buFont typeface="Poppins"/>
              <a:buNone/>
            </a:pPr>
            <a:r>
              <a:rPr b="1" i="0" lang="en" sz="800" u="none" cap="none" strike="noStrike">
                <a:solidFill>
                  <a:srgbClr val="903397"/>
                </a:solidFill>
                <a:latin typeface="Poppins"/>
                <a:ea typeface="Poppins"/>
                <a:cs typeface="Poppins"/>
                <a:sym typeface="Poppins"/>
              </a:rPr>
              <a:t>BANK PAYS</a:t>
            </a:r>
            <a:endParaRPr b="0" i="0" sz="800" u="none" cap="none" strike="noStrike">
              <a:solidFill>
                <a:schemeClr val="dk1"/>
              </a:solidFill>
              <a:latin typeface="Calibri"/>
              <a:ea typeface="Calibri"/>
              <a:cs typeface="Calibri"/>
              <a:sym typeface="Calibri"/>
            </a:endParaRPr>
          </a:p>
        </p:txBody>
      </p:sp>
      <p:sp>
        <p:nvSpPr>
          <p:cNvPr id="262" name="Google Shape;262;p22"/>
          <p:cNvSpPr/>
          <p:nvPr/>
        </p:nvSpPr>
        <p:spPr>
          <a:xfrm>
            <a:off x="3977640" y="3794760"/>
            <a:ext cx="2240400" cy="2196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5B6280"/>
              </a:buClr>
              <a:buSzPts val="850"/>
              <a:buFont typeface="Poppins"/>
              <a:buNone/>
            </a:pPr>
            <a:r>
              <a:rPr b="0" i="0" lang="en" sz="850" u="none" cap="none" strike="noStrike">
                <a:solidFill>
                  <a:srgbClr val="5B6280"/>
                </a:solidFill>
                <a:latin typeface="Poppins"/>
                <a:ea typeface="Poppins"/>
                <a:cs typeface="Poppins"/>
                <a:sym typeface="Poppins"/>
              </a:rPr>
              <a:t>Remainder Y1–5, plus all of Y6–10</a:t>
            </a:r>
            <a:endParaRPr b="0" i="0" sz="850" u="none" cap="none" strike="noStrike">
              <a:solidFill>
                <a:schemeClr val="dk1"/>
              </a:solidFill>
              <a:latin typeface="Calibri"/>
              <a:ea typeface="Calibri"/>
              <a:cs typeface="Calibri"/>
              <a:sym typeface="Calibri"/>
            </a:endParaRPr>
          </a:p>
        </p:txBody>
      </p:sp>
      <p:sp>
        <p:nvSpPr>
          <p:cNvPr id="263" name="Google Shape;263;p22"/>
          <p:cNvSpPr/>
          <p:nvPr/>
        </p:nvSpPr>
        <p:spPr>
          <a:xfrm>
            <a:off x="3977640" y="4041648"/>
            <a:ext cx="2331600" cy="3291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903397"/>
              </a:buClr>
              <a:buSzPts val="1500"/>
              <a:buFont typeface="Poppins"/>
              <a:buNone/>
            </a:pPr>
            <a:r>
              <a:rPr b="1" i="0" lang="en" sz="1500" u="none" cap="none" strike="noStrike">
                <a:solidFill>
                  <a:srgbClr val="903397"/>
                </a:solidFill>
                <a:latin typeface="Poppins"/>
                <a:ea typeface="Poppins"/>
                <a:cs typeface="Poppins"/>
                <a:sym typeface="Poppins"/>
              </a:rPr>
              <a:t>10 contributions</a:t>
            </a:r>
            <a:endParaRPr b="0" i="0" sz="1500" u="none" cap="none" strike="noStrike">
              <a:solidFill>
                <a:schemeClr val="dk1"/>
              </a:solidFill>
              <a:latin typeface="Calibri"/>
              <a:ea typeface="Calibri"/>
              <a:cs typeface="Calibri"/>
              <a:sym typeface="Calibri"/>
            </a:endParaRPr>
          </a:p>
        </p:txBody>
      </p:sp>
      <p:cxnSp>
        <p:nvCxnSpPr>
          <p:cNvPr id="264" name="Google Shape;264;p22"/>
          <p:cNvCxnSpPr/>
          <p:nvPr/>
        </p:nvCxnSpPr>
        <p:spPr>
          <a:xfrm>
            <a:off x="5879592" y="3621024"/>
            <a:ext cx="0" cy="749700"/>
          </a:xfrm>
          <a:prstGeom prst="straightConnector1">
            <a:avLst/>
          </a:prstGeom>
          <a:noFill/>
          <a:ln cap="flat" cmpd="sng" w="12700">
            <a:solidFill>
              <a:srgbClr val="D6D2E6"/>
            </a:solidFill>
            <a:prstDash val="solid"/>
            <a:round/>
            <a:headEnd len="sm" w="sm" type="none"/>
            <a:tailEnd len="sm" w="sm" type="none"/>
          </a:ln>
        </p:spPr>
      </p:cxnSp>
      <p:sp>
        <p:nvSpPr>
          <p:cNvPr id="265" name="Google Shape;265;p22"/>
          <p:cNvSpPr/>
          <p:nvPr/>
        </p:nvSpPr>
        <p:spPr>
          <a:xfrm>
            <a:off x="6172200" y="3602736"/>
            <a:ext cx="2286000" cy="1830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903397"/>
              </a:buClr>
              <a:buSzPts val="800"/>
              <a:buFont typeface="Poppins"/>
              <a:buNone/>
            </a:pPr>
            <a:r>
              <a:rPr b="1" i="0" lang="en" sz="800" u="none" cap="none" strike="noStrike">
                <a:solidFill>
                  <a:srgbClr val="903397"/>
                </a:solidFill>
                <a:latin typeface="Poppins"/>
                <a:ea typeface="Poppins"/>
                <a:cs typeface="Poppins"/>
                <a:sym typeface="Poppins"/>
              </a:rPr>
              <a:t>THE LEVERAGE</a:t>
            </a:r>
            <a:endParaRPr b="0" i="0" sz="800" u="none" cap="none" strike="noStrike">
              <a:solidFill>
                <a:schemeClr val="dk1"/>
              </a:solidFill>
              <a:latin typeface="Calibri"/>
              <a:ea typeface="Calibri"/>
              <a:cs typeface="Calibri"/>
              <a:sym typeface="Calibri"/>
            </a:endParaRPr>
          </a:p>
        </p:txBody>
      </p:sp>
      <p:sp>
        <p:nvSpPr>
          <p:cNvPr id="266" name="Google Shape;266;p22"/>
          <p:cNvSpPr/>
          <p:nvPr/>
        </p:nvSpPr>
        <p:spPr>
          <a:xfrm>
            <a:off x="6172200" y="3794760"/>
            <a:ext cx="2240400" cy="2196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5B6280"/>
              </a:buClr>
              <a:buSzPts val="850"/>
              <a:buFont typeface="Poppins"/>
              <a:buNone/>
            </a:pPr>
            <a:r>
              <a:rPr b="0" i="0" lang="en" sz="850" u="none" cap="none" strike="noStrike">
                <a:solidFill>
                  <a:srgbClr val="5B6280"/>
                </a:solidFill>
                <a:latin typeface="Poppins"/>
                <a:ea typeface="Poppins"/>
                <a:cs typeface="Poppins"/>
                <a:sym typeface="Poppins"/>
              </a:rPr>
              <a:t>Bank funds the majority of premium</a:t>
            </a:r>
            <a:endParaRPr b="0" i="0" sz="850" u="none" cap="none" strike="noStrike">
              <a:solidFill>
                <a:schemeClr val="dk1"/>
              </a:solidFill>
              <a:latin typeface="Calibri"/>
              <a:ea typeface="Calibri"/>
              <a:cs typeface="Calibri"/>
              <a:sym typeface="Calibri"/>
            </a:endParaRPr>
          </a:p>
        </p:txBody>
      </p:sp>
      <p:sp>
        <p:nvSpPr>
          <p:cNvPr id="267" name="Google Shape;267;p22"/>
          <p:cNvSpPr/>
          <p:nvPr/>
        </p:nvSpPr>
        <p:spPr>
          <a:xfrm>
            <a:off x="6172200" y="4075436"/>
            <a:ext cx="2331600" cy="3291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0B1440"/>
              </a:buClr>
              <a:buSzPts val="1500"/>
              <a:buFont typeface="Poppins"/>
              <a:buNone/>
            </a:pPr>
            <a:r>
              <a:rPr b="1" i="0" lang="en" sz="1500" u="none" cap="none" strike="noStrike">
                <a:solidFill>
                  <a:srgbClr val="0B1440"/>
                </a:solidFill>
                <a:latin typeface="Poppins"/>
                <a:ea typeface="Poppins"/>
                <a:cs typeface="Poppins"/>
                <a:sym typeface="Poppins"/>
              </a:rPr>
              <a:t>Up to $5.67 </a:t>
            </a:r>
            <a:r>
              <a:rPr b="1" lang="en" sz="1500">
                <a:solidFill>
                  <a:srgbClr val="0B1440"/>
                </a:solidFill>
                <a:latin typeface="Poppins"/>
                <a:ea typeface="Poppins"/>
                <a:cs typeface="Poppins"/>
                <a:sym typeface="Poppins"/>
              </a:rPr>
              <a:t>for every client </a:t>
            </a:r>
            <a:r>
              <a:rPr b="1" i="0" lang="en" sz="1500" u="none" cap="none" strike="noStrike">
                <a:solidFill>
                  <a:srgbClr val="0B1440"/>
                </a:solidFill>
                <a:latin typeface="Poppins"/>
                <a:ea typeface="Poppins"/>
                <a:cs typeface="Poppins"/>
                <a:sym typeface="Poppins"/>
              </a:rPr>
              <a:t>$1</a:t>
            </a:r>
            <a:endParaRPr b="0" i="0" sz="1500" u="none" cap="none" strike="noStrike">
              <a:solidFill>
                <a:schemeClr val="dk1"/>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7F5FC"/>
        </a:solidFill>
      </p:bgPr>
    </p:bg>
    <p:spTree>
      <p:nvGrpSpPr>
        <p:cNvPr id="272" name="Shape 272"/>
        <p:cNvGrpSpPr/>
        <p:nvPr/>
      </p:nvGrpSpPr>
      <p:grpSpPr>
        <a:xfrm>
          <a:off x="0" y="0"/>
          <a:ext cx="0" cy="0"/>
          <a:chOff x="0" y="0"/>
          <a:chExt cx="0" cy="0"/>
        </a:xfrm>
      </p:grpSpPr>
      <p:pic>
        <p:nvPicPr>
          <p:cNvPr descr="assets/logo_mark_color.png" id="273" name="Google Shape;273;p23"/>
          <p:cNvPicPr preferRelativeResize="0"/>
          <p:nvPr/>
        </p:nvPicPr>
        <p:blipFill rotWithShape="1">
          <a:blip r:embed="rId3">
            <a:alphaModFix/>
          </a:blip>
          <a:srcRect b="0" l="0" r="0" t="0"/>
          <a:stretch/>
        </p:blipFill>
        <p:spPr>
          <a:xfrm>
            <a:off x="411480" y="4590288"/>
            <a:ext cx="205740" cy="237745"/>
          </a:xfrm>
          <a:prstGeom prst="rect">
            <a:avLst/>
          </a:prstGeom>
          <a:noFill/>
          <a:ln>
            <a:noFill/>
          </a:ln>
        </p:spPr>
      </p:pic>
      <p:sp>
        <p:nvSpPr>
          <p:cNvPr id="274" name="Google Shape;274;p23"/>
          <p:cNvSpPr/>
          <p:nvPr/>
        </p:nvSpPr>
        <p:spPr>
          <a:xfrm>
            <a:off x="7589520" y="4599432"/>
            <a:ext cx="1143000" cy="228600"/>
          </a:xfrm>
          <a:prstGeom prst="rect">
            <a:avLst/>
          </a:prstGeom>
          <a:noFill/>
          <a:ln>
            <a:noFill/>
          </a:ln>
        </p:spPr>
        <p:txBody>
          <a:bodyPr anchorCtr="0" anchor="ctr" bIns="0" lIns="0" spcFirstLastPara="1" rIns="0" wrap="square" tIns="0">
            <a:noAutofit/>
          </a:bodyPr>
          <a:lstStyle/>
          <a:p>
            <a:pPr indent="0" lvl="0" marL="0" marR="0" rtl="0" algn="r">
              <a:spcBef>
                <a:spcPts val="0"/>
              </a:spcBef>
              <a:spcAft>
                <a:spcPts val="0"/>
              </a:spcAft>
              <a:buClr>
                <a:srgbClr val="5B6280"/>
              </a:buClr>
              <a:buSzPts val="800"/>
              <a:buFont typeface="Poppins"/>
              <a:buNone/>
            </a:pPr>
            <a:r>
              <a:rPr b="0" i="0" lang="en" sz="800" u="none" cap="none" strike="noStrike">
                <a:solidFill>
                  <a:srgbClr val="5B6280"/>
                </a:solidFill>
                <a:latin typeface="Poppins"/>
                <a:ea typeface="Poppins"/>
                <a:cs typeface="Poppins"/>
                <a:sym typeface="Poppins"/>
              </a:rPr>
              <a:t>09 / 16</a:t>
            </a:r>
            <a:endParaRPr b="0" i="0" sz="800" u="none" cap="none" strike="noStrike">
              <a:solidFill>
                <a:schemeClr val="dk1"/>
              </a:solidFill>
              <a:latin typeface="Calibri"/>
              <a:ea typeface="Calibri"/>
              <a:cs typeface="Calibri"/>
              <a:sym typeface="Calibri"/>
            </a:endParaRPr>
          </a:p>
        </p:txBody>
      </p:sp>
      <p:sp>
        <p:nvSpPr>
          <p:cNvPr id="275" name="Google Shape;275;p23"/>
          <p:cNvSpPr/>
          <p:nvPr/>
        </p:nvSpPr>
        <p:spPr>
          <a:xfrm>
            <a:off x="502920" y="384048"/>
            <a:ext cx="8138100" cy="1830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903397"/>
              </a:buClr>
              <a:buSzPts val="900"/>
              <a:buFont typeface="Poppins"/>
              <a:buNone/>
            </a:pPr>
            <a:r>
              <a:rPr b="1" i="0" lang="en" sz="900" u="none" cap="none" strike="noStrike">
                <a:solidFill>
                  <a:srgbClr val="903397"/>
                </a:solidFill>
                <a:latin typeface="Poppins"/>
                <a:ea typeface="Poppins"/>
                <a:cs typeface="Poppins"/>
                <a:sym typeface="Poppins"/>
              </a:rPr>
              <a:t>THE STREAM ADVANTAGE</a:t>
            </a:r>
            <a:endParaRPr b="0" i="0" sz="900" u="none" cap="none" strike="noStrike">
              <a:solidFill>
                <a:schemeClr val="dk1"/>
              </a:solidFill>
              <a:latin typeface="Calibri"/>
              <a:ea typeface="Calibri"/>
              <a:cs typeface="Calibri"/>
              <a:sym typeface="Calibri"/>
            </a:endParaRPr>
          </a:p>
        </p:txBody>
      </p:sp>
      <p:sp>
        <p:nvSpPr>
          <p:cNvPr id="276" name="Google Shape;276;p23"/>
          <p:cNvSpPr/>
          <p:nvPr/>
        </p:nvSpPr>
        <p:spPr>
          <a:xfrm>
            <a:off x="502920" y="603504"/>
            <a:ext cx="8138100" cy="457200"/>
          </a:xfrm>
          <a:prstGeom prst="rect">
            <a:avLst/>
          </a:prstGeom>
          <a:noFill/>
          <a:ln>
            <a:noFill/>
          </a:ln>
        </p:spPr>
        <p:txBody>
          <a:bodyPr anchorCtr="0" anchor="ctr" bIns="0" lIns="0" spcFirstLastPara="1" rIns="0" wrap="square" tIns="0">
            <a:noAutofit/>
          </a:bodyPr>
          <a:lstStyle/>
          <a:p>
            <a:pPr indent="0" lvl="0" marL="0" marR="0" rtl="0" algn="l">
              <a:lnSpc>
                <a:spcPct val="111111"/>
              </a:lnSpc>
              <a:spcBef>
                <a:spcPts val="0"/>
              </a:spcBef>
              <a:spcAft>
                <a:spcPts val="0"/>
              </a:spcAft>
              <a:buClr>
                <a:srgbClr val="0B1440"/>
              </a:buClr>
              <a:buSzPts val="2700"/>
              <a:buFont typeface="Poppins"/>
              <a:buNone/>
            </a:pPr>
            <a:r>
              <a:rPr b="1" i="0" lang="en" sz="2700" u="none" cap="none" strike="noStrike">
                <a:solidFill>
                  <a:srgbClr val="0B1440"/>
                </a:solidFill>
                <a:latin typeface="Poppins"/>
                <a:ea typeface="Poppins"/>
                <a:cs typeface="Poppins"/>
                <a:sym typeface="Poppins"/>
              </a:rPr>
              <a:t>More premium working for you, sooner</a:t>
            </a:r>
            <a:endParaRPr b="0" i="0" sz="2700" u="none" cap="none" strike="noStrike">
              <a:solidFill>
                <a:schemeClr val="dk1"/>
              </a:solidFill>
              <a:latin typeface="Calibri"/>
              <a:ea typeface="Calibri"/>
              <a:cs typeface="Calibri"/>
              <a:sym typeface="Calibri"/>
            </a:endParaRPr>
          </a:p>
        </p:txBody>
      </p:sp>
      <p:sp>
        <p:nvSpPr>
          <p:cNvPr id="277" name="Google Shape;277;p23"/>
          <p:cNvSpPr/>
          <p:nvPr/>
        </p:nvSpPr>
        <p:spPr>
          <a:xfrm>
            <a:off x="502920" y="1078992"/>
            <a:ext cx="8138100" cy="365700"/>
          </a:xfrm>
          <a:prstGeom prst="rect">
            <a:avLst/>
          </a:prstGeom>
          <a:noFill/>
          <a:ln>
            <a:noFill/>
          </a:ln>
        </p:spPr>
        <p:txBody>
          <a:bodyPr anchorCtr="0" anchor="ctr" bIns="0" lIns="0" spcFirstLastPara="1" rIns="0" wrap="square" tIns="0">
            <a:noAutofit/>
          </a:bodyPr>
          <a:lstStyle/>
          <a:p>
            <a:pPr indent="0" lvl="0" marL="0" marR="0" rtl="0" algn="l">
              <a:lnSpc>
                <a:spcPct val="145454"/>
              </a:lnSpc>
              <a:spcBef>
                <a:spcPts val="0"/>
              </a:spcBef>
              <a:spcAft>
                <a:spcPts val="0"/>
              </a:spcAft>
              <a:buClr>
                <a:srgbClr val="5B6280"/>
              </a:buClr>
              <a:buSzPts val="1100"/>
              <a:buFont typeface="Poppins"/>
              <a:buNone/>
            </a:pPr>
            <a:r>
              <a:rPr b="0" i="0" lang="en" sz="1100" u="none" cap="none" strike="noStrike">
                <a:solidFill>
                  <a:srgbClr val="5B6280"/>
                </a:solidFill>
                <a:latin typeface="Poppins"/>
                <a:ea typeface="Poppins"/>
                <a:cs typeface="Poppins"/>
                <a:sym typeface="Poppins"/>
              </a:rPr>
              <a:t>The younger you start, the more the bank works for you.</a:t>
            </a:r>
            <a:endParaRPr b="0" i="0" sz="1100" u="none" cap="none" strike="noStrike">
              <a:solidFill>
                <a:schemeClr val="dk1"/>
              </a:solidFill>
              <a:latin typeface="Calibri"/>
              <a:ea typeface="Calibri"/>
              <a:cs typeface="Calibri"/>
              <a:sym typeface="Calibri"/>
            </a:endParaRPr>
          </a:p>
        </p:txBody>
      </p:sp>
      <p:sp>
        <p:nvSpPr>
          <p:cNvPr id="278" name="Google Shape;278;p23"/>
          <p:cNvSpPr/>
          <p:nvPr/>
        </p:nvSpPr>
        <p:spPr>
          <a:xfrm>
            <a:off x="502920" y="1536192"/>
            <a:ext cx="3291900" cy="2084700"/>
          </a:xfrm>
          <a:prstGeom prst="roundRect">
            <a:avLst>
              <a:gd fmla="val 3947" name="adj"/>
            </a:avLst>
          </a:prstGeom>
          <a:solidFill>
            <a:srgbClr val="FFFFFF"/>
          </a:solidFill>
          <a:ln cap="flat" cmpd="sng" w="9525">
            <a:solidFill>
              <a:srgbClr val="903397"/>
            </a:solidFill>
            <a:prstDash val="solid"/>
            <a:round/>
            <a:headEnd len="sm" w="sm" type="none"/>
            <a:tailEnd len="sm" w="sm" type="none"/>
          </a:ln>
          <a:effectLst>
            <a:outerShdw blurRad="88900" rotWithShape="0" algn="bl" dir="5400000" dist="12700">
              <a:srgbClr val="6E6690">
                <a:alpha val="1608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9" name="Google Shape;279;p23"/>
          <p:cNvSpPr/>
          <p:nvPr/>
        </p:nvSpPr>
        <p:spPr>
          <a:xfrm>
            <a:off x="822960" y="1755648"/>
            <a:ext cx="1828800" cy="2196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5B6280"/>
              </a:buClr>
              <a:buSzPts val="1100"/>
              <a:buFont typeface="Poppins"/>
              <a:buNone/>
            </a:pPr>
            <a:r>
              <a:rPr b="0" i="0" lang="en" sz="1100" u="none" cap="none" strike="noStrike">
                <a:solidFill>
                  <a:srgbClr val="5B6280"/>
                </a:solidFill>
                <a:latin typeface="Poppins"/>
                <a:ea typeface="Poppins"/>
                <a:cs typeface="Poppins"/>
                <a:sym typeface="Poppins"/>
              </a:rPr>
              <a:t>Up to</a:t>
            </a:r>
            <a:endParaRPr b="0" i="0" sz="1100" u="none" cap="none" strike="noStrike">
              <a:solidFill>
                <a:schemeClr val="dk1"/>
              </a:solidFill>
              <a:latin typeface="Calibri"/>
              <a:ea typeface="Calibri"/>
              <a:cs typeface="Calibri"/>
              <a:sym typeface="Calibri"/>
            </a:endParaRPr>
          </a:p>
        </p:txBody>
      </p:sp>
      <p:sp>
        <p:nvSpPr>
          <p:cNvPr id="280" name="Google Shape;280;p23"/>
          <p:cNvSpPr/>
          <p:nvPr/>
        </p:nvSpPr>
        <p:spPr>
          <a:xfrm>
            <a:off x="822960" y="1956816"/>
            <a:ext cx="2743200" cy="8229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903397"/>
              </a:buClr>
              <a:buSzPts val="5200"/>
              <a:buFont typeface="Poppins"/>
              <a:buNone/>
            </a:pPr>
            <a:r>
              <a:rPr b="1" i="0" lang="en" sz="5200" u="none" cap="none" strike="noStrike">
                <a:solidFill>
                  <a:srgbClr val="903397"/>
                </a:solidFill>
                <a:latin typeface="Poppins"/>
                <a:ea typeface="Poppins"/>
                <a:cs typeface="Poppins"/>
                <a:sym typeface="Poppins"/>
              </a:rPr>
              <a:t>$5.67</a:t>
            </a:r>
            <a:endParaRPr b="0" i="0" sz="5200" u="none" cap="none" strike="noStrike">
              <a:solidFill>
                <a:schemeClr val="dk1"/>
              </a:solidFill>
              <a:latin typeface="Calibri"/>
              <a:ea typeface="Calibri"/>
              <a:cs typeface="Calibri"/>
              <a:sym typeface="Calibri"/>
            </a:endParaRPr>
          </a:p>
        </p:txBody>
      </p:sp>
      <p:sp>
        <p:nvSpPr>
          <p:cNvPr id="281" name="Google Shape;281;p23"/>
          <p:cNvSpPr/>
          <p:nvPr/>
        </p:nvSpPr>
        <p:spPr>
          <a:xfrm>
            <a:off x="822960" y="2816352"/>
            <a:ext cx="2606100" cy="548700"/>
          </a:xfrm>
          <a:prstGeom prst="rect">
            <a:avLst/>
          </a:prstGeom>
          <a:noFill/>
          <a:ln>
            <a:noFill/>
          </a:ln>
        </p:spPr>
        <p:txBody>
          <a:bodyPr anchorCtr="0" anchor="ctr" bIns="0" lIns="0" spcFirstLastPara="1" rIns="0" wrap="square" tIns="0">
            <a:noAutofit/>
          </a:bodyPr>
          <a:lstStyle/>
          <a:p>
            <a:pPr indent="0" lvl="0" marL="0" marR="0" rtl="0" algn="l">
              <a:lnSpc>
                <a:spcPct val="145454"/>
              </a:lnSpc>
              <a:spcBef>
                <a:spcPts val="0"/>
              </a:spcBef>
              <a:spcAft>
                <a:spcPts val="0"/>
              </a:spcAft>
              <a:buClr>
                <a:srgbClr val="0B1440"/>
              </a:buClr>
              <a:buSzPts val="1100"/>
              <a:buFont typeface="Poppins"/>
              <a:buNone/>
            </a:pPr>
            <a:r>
              <a:rPr b="0" i="0" lang="en" sz="1100" u="none" cap="none" strike="noStrike">
                <a:solidFill>
                  <a:srgbClr val="0B1440"/>
                </a:solidFill>
                <a:latin typeface="Poppins"/>
                <a:ea typeface="Poppins"/>
                <a:cs typeface="Poppins"/>
                <a:sym typeface="Poppins"/>
              </a:rPr>
              <a:t>of total premium for every $1 you contribute.</a:t>
            </a:r>
            <a:endParaRPr b="0" i="0" sz="1100" u="none" cap="none" strike="noStrike">
              <a:solidFill>
                <a:schemeClr val="dk1"/>
              </a:solidFill>
              <a:latin typeface="Calibri"/>
              <a:ea typeface="Calibri"/>
              <a:cs typeface="Calibri"/>
              <a:sym typeface="Calibri"/>
            </a:endParaRPr>
          </a:p>
        </p:txBody>
      </p:sp>
      <p:sp>
        <p:nvSpPr>
          <p:cNvPr id="282" name="Google Shape;282;p23"/>
          <p:cNvSpPr/>
          <p:nvPr/>
        </p:nvSpPr>
        <p:spPr>
          <a:xfrm>
            <a:off x="3977640" y="1536192"/>
            <a:ext cx="4663500" cy="2084700"/>
          </a:xfrm>
          <a:prstGeom prst="roundRect">
            <a:avLst>
              <a:gd fmla="val 3947" name="adj"/>
            </a:avLst>
          </a:prstGeom>
          <a:solidFill>
            <a:srgbClr val="FFFFFF"/>
          </a:solidFill>
          <a:ln cap="flat" cmpd="sng" w="9525">
            <a:solidFill>
              <a:srgbClr val="E4E0F0"/>
            </a:solidFill>
            <a:prstDash val="solid"/>
            <a:round/>
            <a:headEnd len="sm" w="sm" type="none"/>
            <a:tailEnd len="sm" w="sm" type="none"/>
          </a:ln>
          <a:effectLst>
            <a:outerShdw blurRad="88900" rotWithShape="0" algn="bl" dir="5400000" dist="12700">
              <a:srgbClr val="6E6690">
                <a:alpha val="1608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3" name="Google Shape;283;p23"/>
          <p:cNvSpPr/>
          <p:nvPr/>
        </p:nvSpPr>
        <p:spPr>
          <a:xfrm>
            <a:off x="4251960" y="1700784"/>
            <a:ext cx="4114800" cy="1830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B44434"/>
              </a:buClr>
              <a:buSzPts val="800"/>
              <a:buFont typeface="Poppins"/>
              <a:buNone/>
            </a:pPr>
            <a:r>
              <a:rPr b="1" i="0" lang="en" sz="800" u="none" cap="none" strike="noStrike">
                <a:solidFill>
                  <a:srgbClr val="B44434"/>
                </a:solidFill>
                <a:latin typeface="Poppins"/>
                <a:ea typeface="Poppins"/>
                <a:cs typeface="Poppins"/>
                <a:sym typeface="Poppins"/>
              </a:rPr>
              <a:t>BANK LEVERAGE BY AGE</a:t>
            </a:r>
            <a:endParaRPr b="0" i="0" sz="800" u="none" cap="none" strike="noStrike">
              <a:solidFill>
                <a:schemeClr val="dk1"/>
              </a:solidFill>
              <a:latin typeface="Calibri"/>
              <a:ea typeface="Calibri"/>
              <a:cs typeface="Calibri"/>
              <a:sym typeface="Calibri"/>
            </a:endParaRPr>
          </a:p>
        </p:txBody>
      </p:sp>
      <p:sp>
        <p:nvSpPr>
          <p:cNvPr id="284" name="Google Shape;284;p23"/>
          <p:cNvSpPr/>
          <p:nvPr/>
        </p:nvSpPr>
        <p:spPr>
          <a:xfrm>
            <a:off x="4251960" y="2048256"/>
            <a:ext cx="2194500" cy="2559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0B1440"/>
              </a:buClr>
              <a:buSzPts val="1200"/>
              <a:buFont typeface="Poppins"/>
              <a:buNone/>
            </a:pPr>
            <a:r>
              <a:rPr b="1" i="0" lang="en" sz="1200" u="none" cap="none" strike="noStrike">
                <a:solidFill>
                  <a:srgbClr val="0B1440"/>
                </a:solidFill>
                <a:latin typeface="Poppins"/>
                <a:ea typeface="Poppins"/>
                <a:cs typeface="Poppins"/>
                <a:sym typeface="Poppins"/>
              </a:rPr>
              <a:t>Ages 0–39</a:t>
            </a:r>
            <a:endParaRPr b="0" i="0" sz="1200" u="none" cap="none" strike="noStrike">
              <a:solidFill>
                <a:schemeClr val="dk1"/>
              </a:solidFill>
              <a:latin typeface="Calibri"/>
              <a:ea typeface="Calibri"/>
              <a:cs typeface="Calibri"/>
              <a:sym typeface="Calibri"/>
            </a:endParaRPr>
          </a:p>
        </p:txBody>
      </p:sp>
      <p:sp>
        <p:nvSpPr>
          <p:cNvPr id="285" name="Google Shape;285;p23"/>
          <p:cNvSpPr/>
          <p:nvPr/>
        </p:nvSpPr>
        <p:spPr>
          <a:xfrm>
            <a:off x="7016400" y="2020913"/>
            <a:ext cx="1396200" cy="365700"/>
          </a:xfrm>
          <a:prstGeom prst="rect">
            <a:avLst/>
          </a:prstGeom>
          <a:noFill/>
          <a:ln>
            <a:noFill/>
          </a:ln>
        </p:spPr>
        <p:txBody>
          <a:bodyPr anchorCtr="0" anchor="ctr" bIns="0" lIns="0" spcFirstLastPara="1" rIns="0" wrap="square" tIns="0">
            <a:noAutofit/>
          </a:bodyPr>
          <a:lstStyle/>
          <a:p>
            <a:pPr indent="0" lvl="0" marL="0" rtl="0" algn="r">
              <a:spcBef>
                <a:spcPts val="0"/>
              </a:spcBef>
              <a:spcAft>
                <a:spcPts val="0"/>
              </a:spcAft>
              <a:buClr>
                <a:srgbClr val="0B1440"/>
              </a:buClr>
              <a:buSzPts val="1500"/>
              <a:buFont typeface="Poppins"/>
              <a:buNone/>
            </a:pPr>
            <a:r>
              <a:rPr b="1" lang="en" sz="1200">
                <a:solidFill>
                  <a:srgbClr val="0B1440"/>
                </a:solidFill>
                <a:latin typeface="Poppins"/>
                <a:ea typeface="Poppins"/>
                <a:cs typeface="Poppins"/>
                <a:sym typeface="Poppins"/>
              </a:rPr>
              <a:t>Up to </a:t>
            </a:r>
            <a:r>
              <a:rPr b="1" i="0" lang="en" sz="1200" u="none" cap="none" strike="noStrike">
                <a:solidFill>
                  <a:srgbClr val="903397"/>
                </a:solidFill>
                <a:latin typeface="Poppins"/>
                <a:ea typeface="Poppins"/>
                <a:cs typeface="Poppins"/>
                <a:sym typeface="Poppins"/>
              </a:rPr>
              <a:t>$5.67 for </a:t>
            </a:r>
            <a:r>
              <a:rPr b="1" lang="en" sz="1200">
                <a:solidFill>
                  <a:srgbClr val="903397"/>
                </a:solidFill>
                <a:latin typeface="Poppins"/>
                <a:ea typeface="Poppins"/>
                <a:cs typeface="Poppins"/>
                <a:sym typeface="Poppins"/>
              </a:rPr>
              <a:t> </a:t>
            </a:r>
            <a:r>
              <a:rPr b="1" i="0" lang="en" sz="1200" u="none" cap="none" strike="noStrike">
                <a:solidFill>
                  <a:srgbClr val="903397"/>
                </a:solidFill>
                <a:latin typeface="Poppins"/>
                <a:ea typeface="Poppins"/>
                <a:cs typeface="Poppins"/>
                <a:sym typeface="Poppins"/>
              </a:rPr>
              <a:t>eve</a:t>
            </a:r>
            <a:r>
              <a:rPr b="1" lang="en" sz="1200">
                <a:solidFill>
                  <a:srgbClr val="903397"/>
                </a:solidFill>
                <a:latin typeface="Poppins"/>
                <a:ea typeface="Poppins"/>
                <a:cs typeface="Poppins"/>
                <a:sym typeface="Poppins"/>
              </a:rPr>
              <a:t>ry client </a:t>
            </a:r>
            <a:r>
              <a:rPr b="1" i="0" lang="en" sz="1200" u="none" cap="none" strike="noStrike">
                <a:solidFill>
                  <a:srgbClr val="903397"/>
                </a:solidFill>
                <a:latin typeface="Poppins"/>
                <a:ea typeface="Poppins"/>
                <a:cs typeface="Poppins"/>
                <a:sym typeface="Poppins"/>
              </a:rPr>
              <a:t>$1</a:t>
            </a:r>
            <a:endParaRPr b="0" i="0" sz="1200" u="none" cap="none" strike="noStrike">
              <a:solidFill>
                <a:schemeClr val="dk1"/>
              </a:solidFill>
              <a:latin typeface="Calibri"/>
              <a:ea typeface="Calibri"/>
              <a:cs typeface="Calibri"/>
              <a:sym typeface="Calibri"/>
            </a:endParaRPr>
          </a:p>
        </p:txBody>
      </p:sp>
      <p:cxnSp>
        <p:nvCxnSpPr>
          <p:cNvPr id="286" name="Google Shape;286;p23"/>
          <p:cNvCxnSpPr/>
          <p:nvPr/>
        </p:nvCxnSpPr>
        <p:spPr>
          <a:xfrm>
            <a:off x="4251960" y="2395728"/>
            <a:ext cx="4114800" cy="0"/>
          </a:xfrm>
          <a:prstGeom prst="straightConnector1">
            <a:avLst/>
          </a:prstGeom>
          <a:noFill/>
          <a:ln cap="flat" cmpd="sng" w="9525">
            <a:solidFill>
              <a:srgbClr val="E4E0F0"/>
            </a:solidFill>
            <a:prstDash val="solid"/>
            <a:round/>
            <a:headEnd len="sm" w="sm" type="none"/>
            <a:tailEnd len="sm" w="sm" type="none"/>
          </a:ln>
        </p:spPr>
      </p:cxnSp>
      <p:sp>
        <p:nvSpPr>
          <p:cNvPr id="287" name="Google Shape;287;p23"/>
          <p:cNvSpPr/>
          <p:nvPr/>
        </p:nvSpPr>
        <p:spPr>
          <a:xfrm>
            <a:off x="4251960" y="2578608"/>
            <a:ext cx="2194500" cy="2559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0B1440"/>
              </a:buClr>
              <a:buSzPts val="1200"/>
              <a:buFont typeface="Poppins"/>
              <a:buNone/>
            </a:pPr>
            <a:r>
              <a:rPr b="0" i="0" lang="en" sz="1200" u="none" cap="none" strike="noStrike">
                <a:solidFill>
                  <a:srgbClr val="0B1440"/>
                </a:solidFill>
                <a:latin typeface="Poppins"/>
                <a:ea typeface="Poppins"/>
                <a:cs typeface="Poppins"/>
                <a:sym typeface="Poppins"/>
              </a:rPr>
              <a:t>Ages 40–49</a:t>
            </a:r>
            <a:endParaRPr b="0" i="0" sz="1200" u="none" cap="none" strike="noStrike">
              <a:solidFill>
                <a:schemeClr val="dk1"/>
              </a:solidFill>
              <a:latin typeface="Calibri"/>
              <a:ea typeface="Calibri"/>
              <a:cs typeface="Calibri"/>
              <a:sym typeface="Calibri"/>
            </a:endParaRPr>
          </a:p>
        </p:txBody>
      </p:sp>
      <p:sp>
        <p:nvSpPr>
          <p:cNvPr id="288" name="Google Shape;288;p23"/>
          <p:cNvSpPr/>
          <p:nvPr/>
        </p:nvSpPr>
        <p:spPr>
          <a:xfrm>
            <a:off x="6400800" y="2523744"/>
            <a:ext cx="2011800" cy="310800"/>
          </a:xfrm>
          <a:prstGeom prst="rect">
            <a:avLst/>
          </a:prstGeom>
          <a:noFill/>
          <a:ln>
            <a:noFill/>
          </a:ln>
        </p:spPr>
        <p:txBody>
          <a:bodyPr anchorCtr="0" anchor="ctr" bIns="0" lIns="0" spcFirstLastPara="1" rIns="0" wrap="square" tIns="0">
            <a:noAutofit/>
          </a:bodyPr>
          <a:lstStyle/>
          <a:p>
            <a:pPr indent="0" lvl="0" marL="0" marR="0" rtl="0" algn="r">
              <a:spcBef>
                <a:spcPts val="0"/>
              </a:spcBef>
              <a:spcAft>
                <a:spcPts val="0"/>
              </a:spcAft>
              <a:buClr>
                <a:srgbClr val="5B6280"/>
              </a:buClr>
              <a:buSzPts val="1500"/>
              <a:buFont typeface="Poppins"/>
              <a:buNone/>
            </a:pPr>
            <a:r>
              <a:rPr b="1" lang="en" sz="1200">
                <a:solidFill>
                  <a:srgbClr val="5B6280"/>
                </a:solidFill>
                <a:latin typeface="Poppins"/>
                <a:ea typeface="Poppins"/>
                <a:cs typeface="Poppins"/>
                <a:sym typeface="Poppins"/>
              </a:rPr>
              <a:t>Up to </a:t>
            </a:r>
            <a:r>
              <a:rPr b="1" i="0" lang="en" sz="1200" u="none" cap="none" strike="noStrike">
                <a:solidFill>
                  <a:srgbClr val="5B6280"/>
                </a:solidFill>
                <a:latin typeface="Poppins"/>
                <a:ea typeface="Poppins"/>
                <a:cs typeface="Poppins"/>
                <a:sym typeface="Poppins"/>
              </a:rPr>
              <a:t>$4.00 </a:t>
            </a:r>
            <a:r>
              <a:rPr b="1" lang="en" sz="1200">
                <a:solidFill>
                  <a:srgbClr val="5B6280"/>
                </a:solidFill>
                <a:latin typeface="Poppins"/>
                <a:ea typeface="Poppins"/>
                <a:cs typeface="Poppins"/>
                <a:sym typeface="Poppins"/>
              </a:rPr>
              <a:t>for </a:t>
            </a:r>
            <a:endParaRPr b="1" sz="1200">
              <a:solidFill>
                <a:srgbClr val="5B6280"/>
              </a:solidFill>
              <a:latin typeface="Poppins"/>
              <a:ea typeface="Poppins"/>
              <a:cs typeface="Poppins"/>
              <a:sym typeface="Poppins"/>
            </a:endParaRPr>
          </a:p>
          <a:p>
            <a:pPr indent="0" lvl="0" marL="0" marR="0" rtl="0" algn="r">
              <a:spcBef>
                <a:spcPts val="0"/>
              </a:spcBef>
              <a:spcAft>
                <a:spcPts val="0"/>
              </a:spcAft>
              <a:buClr>
                <a:srgbClr val="5B6280"/>
              </a:buClr>
              <a:buSzPts val="1500"/>
              <a:buFont typeface="Poppins"/>
              <a:buNone/>
            </a:pPr>
            <a:r>
              <a:rPr b="1" lang="en" sz="1200">
                <a:solidFill>
                  <a:srgbClr val="5B6280"/>
                </a:solidFill>
                <a:latin typeface="Poppins"/>
                <a:ea typeface="Poppins"/>
                <a:cs typeface="Poppins"/>
                <a:sym typeface="Poppins"/>
              </a:rPr>
              <a:t>every client </a:t>
            </a:r>
            <a:r>
              <a:rPr b="1" i="0" lang="en" sz="1200" u="none" cap="none" strike="noStrike">
                <a:solidFill>
                  <a:srgbClr val="5B6280"/>
                </a:solidFill>
                <a:latin typeface="Poppins"/>
                <a:ea typeface="Poppins"/>
                <a:cs typeface="Poppins"/>
                <a:sym typeface="Poppins"/>
              </a:rPr>
              <a:t>$1</a:t>
            </a:r>
            <a:endParaRPr i="0" sz="1200" u="none" cap="none" strike="noStrike">
              <a:solidFill>
                <a:schemeClr val="dk1"/>
              </a:solidFill>
              <a:latin typeface="Poppins"/>
              <a:ea typeface="Poppins"/>
              <a:cs typeface="Poppins"/>
              <a:sym typeface="Poppins"/>
            </a:endParaRPr>
          </a:p>
        </p:txBody>
      </p:sp>
      <p:cxnSp>
        <p:nvCxnSpPr>
          <p:cNvPr id="289" name="Google Shape;289;p23"/>
          <p:cNvCxnSpPr/>
          <p:nvPr/>
        </p:nvCxnSpPr>
        <p:spPr>
          <a:xfrm>
            <a:off x="4251960" y="2926080"/>
            <a:ext cx="4114800" cy="0"/>
          </a:xfrm>
          <a:prstGeom prst="straightConnector1">
            <a:avLst/>
          </a:prstGeom>
          <a:noFill/>
          <a:ln cap="flat" cmpd="sng" w="9525">
            <a:solidFill>
              <a:srgbClr val="E4E0F0"/>
            </a:solidFill>
            <a:prstDash val="solid"/>
            <a:round/>
            <a:headEnd len="sm" w="sm" type="none"/>
            <a:tailEnd len="sm" w="sm" type="none"/>
          </a:ln>
        </p:spPr>
      </p:cxnSp>
      <p:sp>
        <p:nvSpPr>
          <p:cNvPr id="290" name="Google Shape;290;p23"/>
          <p:cNvSpPr/>
          <p:nvPr/>
        </p:nvSpPr>
        <p:spPr>
          <a:xfrm>
            <a:off x="4251960" y="3108960"/>
            <a:ext cx="2194500" cy="2559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0B1440"/>
              </a:buClr>
              <a:buSzPts val="1200"/>
              <a:buFont typeface="Poppins"/>
              <a:buNone/>
            </a:pPr>
            <a:r>
              <a:rPr b="0" i="0" lang="en" sz="1200" u="none" cap="none" strike="noStrike">
                <a:solidFill>
                  <a:srgbClr val="0B1440"/>
                </a:solidFill>
                <a:latin typeface="Poppins"/>
                <a:ea typeface="Poppins"/>
                <a:cs typeface="Poppins"/>
                <a:sym typeface="Poppins"/>
              </a:rPr>
              <a:t>Ages 50+</a:t>
            </a:r>
            <a:endParaRPr b="0" i="0" sz="1200" u="none" cap="none" strike="noStrike">
              <a:solidFill>
                <a:schemeClr val="dk1"/>
              </a:solidFill>
              <a:latin typeface="Calibri"/>
              <a:ea typeface="Calibri"/>
              <a:cs typeface="Calibri"/>
              <a:sym typeface="Calibri"/>
            </a:endParaRPr>
          </a:p>
        </p:txBody>
      </p:sp>
      <p:sp>
        <p:nvSpPr>
          <p:cNvPr id="291" name="Google Shape;291;p23"/>
          <p:cNvSpPr/>
          <p:nvPr/>
        </p:nvSpPr>
        <p:spPr>
          <a:xfrm>
            <a:off x="6400800" y="3054096"/>
            <a:ext cx="2011800" cy="310800"/>
          </a:xfrm>
          <a:prstGeom prst="rect">
            <a:avLst/>
          </a:prstGeom>
          <a:noFill/>
          <a:ln>
            <a:noFill/>
          </a:ln>
        </p:spPr>
        <p:txBody>
          <a:bodyPr anchorCtr="0" anchor="ctr" bIns="0" lIns="0" spcFirstLastPara="1" rIns="0" wrap="square" tIns="0">
            <a:noAutofit/>
          </a:bodyPr>
          <a:lstStyle/>
          <a:p>
            <a:pPr indent="0" lvl="0" marL="0" marR="0" rtl="0" algn="r">
              <a:spcBef>
                <a:spcPts val="0"/>
              </a:spcBef>
              <a:spcAft>
                <a:spcPts val="0"/>
              </a:spcAft>
              <a:buClr>
                <a:srgbClr val="5B6280"/>
              </a:buClr>
              <a:buSzPts val="1500"/>
              <a:buFont typeface="Poppins"/>
              <a:buNone/>
            </a:pPr>
            <a:r>
              <a:rPr b="1" lang="en" sz="1200">
                <a:solidFill>
                  <a:srgbClr val="5B6280"/>
                </a:solidFill>
                <a:latin typeface="Poppins"/>
                <a:ea typeface="Poppins"/>
                <a:cs typeface="Poppins"/>
                <a:sym typeface="Poppins"/>
              </a:rPr>
              <a:t>Up to </a:t>
            </a:r>
            <a:r>
              <a:rPr b="1" i="0" lang="en" sz="1200" u="none" cap="none" strike="noStrike">
                <a:solidFill>
                  <a:srgbClr val="5B6280"/>
                </a:solidFill>
                <a:latin typeface="Poppins"/>
                <a:ea typeface="Poppins"/>
                <a:cs typeface="Poppins"/>
                <a:sym typeface="Poppins"/>
              </a:rPr>
              <a:t>$3.00 </a:t>
            </a:r>
            <a:r>
              <a:rPr b="1" lang="en" sz="1200">
                <a:solidFill>
                  <a:srgbClr val="5B6280"/>
                </a:solidFill>
                <a:latin typeface="Poppins"/>
                <a:ea typeface="Poppins"/>
                <a:cs typeface="Poppins"/>
                <a:sym typeface="Poppins"/>
              </a:rPr>
              <a:t>for</a:t>
            </a:r>
            <a:endParaRPr b="1" sz="1200">
              <a:solidFill>
                <a:srgbClr val="5B6280"/>
              </a:solidFill>
              <a:latin typeface="Poppins"/>
              <a:ea typeface="Poppins"/>
              <a:cs typeface="Poppins"/>
              <a:sym typeface="Poppins"/>
            </a:endParaRPr>
          </a:p>
          <a:p>
            <a:pPr indent="0" lvl="0" marL="0" marR="0" rtl="0" algn="r">
              <a:spcBef>
                <a:spcPts val="0"/>
              </a:spcBef>
              <a:spcAft>
                <a:spcPts val="0"/>
              </a:spcAft>
              <a:buClr>
                <a:srgbClr val="5B6280"/>
              </a:buClr>
              <a:buSzPts val="1500"/>
              <a:buFont typeface="Poppins"/>
              <a:buNone/>
            </a:pPr>
            <a:r>
              <a:rPr b="1" lang="en" sz="1200">
                <a:solidFill>
                  <a:srgbClr val="5B6280"/>
                </a:solidFill>
                <a:latin typeface="Poppins"/>
                <a:ea typeface="Poppins"/>
                <a:cs typeface="Poppins"/>
                <a:sym typeface="Poppins"/>
              </a:rPr>
              <a:t>every client</a:t>
            </a:r>
            <a:r>
              <a:rPr b="1" i="0" lang="en" sz="1200" u="none" cap="none" strike="noStrike">
                <a:solidFill>
                  <a:srgbClr val="5B6280"/>
                </a:solidFill>
                <a:latin typeface="Poppins"/>
                <a:ea typeface="Poppins"/>
                <a:cs typeface="Poppins"/>
                <a:sym typeface="Poppins"/>
              </a:rPr>
              <a:t> $1</a:t>
            </a:r>
            <a:endParaRPr i="0" sz="1200" u="none" cap="none" strike="noStrike">
              <a:solidFill>
                <a:schemeClr val="dk1"/>
              </a:solidFill>
              <a:latin typeface="Poppins"/>
              <a:ea typeface="Poppins"/>
              <a:cs typeface="Poppins"/>
              <a:sym typeface="Poppins"/>
            </a:endParaRPr>
          </a:p>
        </p:txBody>
      </p:sp>
      <p:sp>
        <p:nvSpPr>
          <p:cNvPr id="292" name="Google Shape;292;p23"/>
          <p:cNvSpPr/>
          <p:nvPr/>
        </p:nvSpPr>
        <p:spPr>
          <a:xfrm>
            <a:off x="502920" y="3730752"/>
            <a:ext cx="8138100" cy="548700"/>
          </a:xfrm>
          <a:prstGeom prst="roundRect">
            <a:avLst>
              <a:gd fmla="val 15000" name="adj"/>
            </a:avLst>
          </a:prstGeom>
          <a:solidFill>
            <a:srgbClr val="FFFFFF"/>
          </a:solidFill>
          <a:ln cap="flat" cmpd="sng" w="9525">
            <a:solidFill>
              <a:srgbClr val="E4E0F0"/>
            </a:solidFill>
            <a:prstDash val="solid"/>
            <a:round/>
            <a:headEnd len="sm" w="sm" type="none"/>
            <a:tailEnd len="sm" w="sm" type="none"/>
          </a:ln>
          <a:effectLst>
            <a:outerShdw blurRad="88900" rotWithShape="0" algn="bl" dir="5400000" dist="12700">
              <a:srgbClr val="6E6690">
                <a:alpha val="1608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3" name="Google Shape;293;p23"/>
          <p:cNvSpPr/>
          <p:nvPr/>
        </p:nvSpPr>
        <p:spPr>
          <a:xfrm>
            <a:off x="822960" y="3877056"/>
            <a:ext cx="2651700" cy="2742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B44434"/>
              </a:buClr>
              <a:buSzPts val="1250"/>
              <a:buFont typeface="Poppins"/>
              <a:buNone/>
            </a:pPr>
            <a:r>
              <a:rPr b="1" i="0" lang="en" sz="1250" u="none" cap="none" strike="noStrike">
                <a:solidFill>
                  <a:srgbClr val="B44434"/>
                </a:solidFill>
                <a:latin typeface="Poppins"/>
                <a:ea typeface="Poppins"/>
                <a:cs typeface="Poppins"/>
                <a:sym typeface="Poppins"/>
              </a:rPr>
              <a:t>5 years  </a:t>
            </a:r>
            <a:r>
              <a:rPr b="0" i="0" lang="en" sz="950" u="none" cap="none" strike="noStrike">
                <a:solidFill>
                  <a:srgbClr val="5B6280"/>
                </a:solidFill>
                <a:latin typeface="Poppins"/>
                <a:ea typeface="Poppins"/>
                <a:cs typeface="Poppins"/>
                <a:sym typeface="Poppins"/>
              </a:rPr>
              <a:t>of contributions from you</a:t>
            </a:r>
            <a:endParaRPr b="0" i="0" sz="1250" u="none" cap="none" strike="noStrike">
              <a:solidFill>
                <a:schemeClr val="dk1"/>
              </a:solidFill>
              <a:latin typeface="Calibri"/>
              <a:ea typeface="Calibri"/>
              <a:cs typeface="Calibri"/>
              <a:sym typeface="Calibri"/>
            </a:endParaRPr>
          </a:p>
        </p:txBody>
      </p:sp>
      <p:sp>
        <p:nvSpPr>
          <p:cNvPr id="294" name="Google Shape;294;p23"/>
          <p:cNvSpPr/>
          <p:nvPr/>
        </p:nvSpPr>
        <p:spPr>
          <a:xfrm>
            <a:off x="3520440" y="3877056"/>
            <a:ext cx="2651700" cy="2742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B44434"/>
              </a:buClr>
              <a:buSzPts val="1250"/>
              <a:buFont typeface="Poppins"/>
              <a:buNone/>
            </a:pPr>
            <a:r>
              <a:rPr b="1" i="0" lang="en" sz="1250" u="none" cap="none" strike="noStrike">
                <a:solidFill>
                  <a:srgbClr val="B44434"/>
                </a:solidFill>
                <a:latin typeface="Poppins"/>
                <a:ea typeface="Poppins"/>
                <a:cs typeface="Poppins"/>
                <a:sym typeface="Poppins"/>
              </a:rPr>
              <a:t>10 years  </a:t>
            </a:r>
            <a:r>
              <a:rPr b="0" i="0" lang="en" sz="950" u="none" cap="none" strike="noStrike">
                <a:solidFill>
                  <a:srgbClr val="5B6280"/>
                </a:solidFill>
                <a:latin typeface="Poppins"/>
                <a:ea typeface="Poppins"/>
                <a:cs typeface="Poppins"/>
                <a:sym typeface="Poppins"/>
              </a:rPr>
              <a:t>of policy funding</a:t>
            </a:r>
            <a:endParaRPr b="0" i="0" sz="1250" u="none" cap="none" strike="noStrike">
              <a:solidFill>
                <a:schemeClr val="dk1"/>
              </a:solidFill>
              <a:latin typeface="Calibri"/>
              <a:ea typeface="Calibri"/>
              <a:cs typeface="Calibri"/>
              <a:sym typeface="Calibri"/>
            </a:endParaRPr>
          </a:p>
        </p:txBody>
      </p:sp>
      <p:sp>
        <p:nvSpPr>
          <p:cNvPr id="295" name="Google Shape;295;p23"/>
          <p:cNvSpPr/>
          <p:nvPr/>
        </p:nvSpPr>
        <p:spPr>
          <a:xfrm>
            <a:off x="6217920" y="3877056"/>
            <a:ext cx="2651700" cy="2742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B44434"/>
              </a:buClr>
              <a:buSzPts val="1250"/>
              <a:buFont typeface="Poppins"/>
              <a:buNone/>
            </a:pPr>
            <a:r>
              <a:rPr b="1" i="0" lang="en" sz="1250" u="none" cap="none" strike="noStrike">
                <a:solidFill>
                  <a:srgbClr val="B44434"/>
                </a:solidFill>
                <a:latin typeface="Poppins"/>
                <a:ea typeface="Poppins"/>
                <a:cs typeface="Poppins"/>
                <a:sym typeface="Poppins"/>
              </a:rPr>
              <a:t>$0  </a:t>
            </a:r>
            <a:r>
              <a:rPr b="0" i="0" lang="en" sz="950" u="none" cap="none" strike="noStrike">
                <a:solidFill>
                  <a:srgbClr val="5B6280"/>
                </a:solidFill>
                <a:latin typeface="Poppins"/>
                <a:ea typeface="Poppins"/>
                <a:cs typeface="Poppins"/>
                <a:sym typeface="Poppins"/>
              </a:rPr>
              <a:t>collateral or personal guarantee</a:t>
            </a:r>
            <a:endParaRPr b="0" i="0" sz="1250" u="none" cap="none" strike="noStrike">
              <a:solidFill>
                <a:schemeClr val="dk1"/>
              </a:solidFill>
              <a:latin typeface="Calibri"/>
              <a:ea typeface="Calibri"/>
              <a:cs typeface="Calibri"/>
              <a:sym typeface="Calibri"/>
            </a:endParaRPr>
          </a:p>
        </p:txBody>
      </p:sp>
      <p:sp>
        <p:nvSpPr>
          <p:cNvPr id="296" name="Google Shape;296;p23"/>
          <p:cNvSpPr/>
          <p:nvPr/>
        </p:nvSpPr>
        <p:spPr>
          <a:xfrm>
            <a:off x="502920" y="4334256"/>
            <a:ext cx="8138100" cy="2559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5F6478"/>
              </a:buClr>
              <a:buSzPts val="800"/>
              <a:buFont typeface="Poppins"/>
              <a:buNone/>
            </a:pPr>
            <a:r>
              <a:rPr b="0" i="1" lang="en" sz="800" u="none" cap="none" strike="noStrike">
                <a:solidFill>
                  <a:srgbClr val="5F6478"/>
                </a:solidFill>
                <a:latin typeface="Poppins"/>
                <a:ea typeface="Poppins"/>
                <a:cs typeface="Poppins"/>
                <a:sym typeface="Poppins"/>
              </a:rPr>
              <a:t>Leverage varies by age, health, policy design, and lender terms. The figures above are maximums, not guarantees.</a:t>
            </a:r>
            <a:endParaRPr b="0" i="0" sz="800" u="none" cap="none" strike="noStrike">
              <a:solidFill>
                <a:schemeClr val="dk1"/>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