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4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7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en.wikipedia.org/wiki/NTCI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datatracker.ietf.org/doc/html/rfc7950" TargetMode="External"/><Relationship Id="rId4" Type="http://schemas.openxmlformats.org/officeDocument/2006/relationships/hyperlink" Target="https://datatracker.ietf.org/doc/html/rfc602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github.com/Vikasa2M/openits-model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Vikasa2M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open-its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github.com/Vikasa2M/vikasa-infra" TargetMode="External"/><Relationship Id="rId4" Type="http://schemas.openxmlformats.org/officeDocument/2006/relationships/hyperlink" Target="https://github.com/Vikasa2M/vikasa-collecto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entley.com" TargetMode="External"/><Relationship Id="rId5" Type="http://schemas.openxmlformats.org/officeDocument/2006/relationships/hyperlink" Target="https://www.esri.com" TargetMode="External"/><Relationship Id="rId4" Type="http://schemas.openxmlformats.org/officeDocument/2006/relationships/hyperlink" Target="https://www.snowflake.co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www.opensourceforu.com/2026/07/nvidia-microsoft-and-others-to-defend-open-weight-ai-against-premature-regulation/" TargetMode="Externa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Vikasa2M" TargetMode="External"/><Relationship Id="rId5" Type="http://schemas.openxmlformats.org/officeDocument/2006/relationships/hyperlink" Target="https://open-its.org/" TargetMode="Externa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www.microsoft.com/en-us/corporate-responsibility/topics/open-weigh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htsa.g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wav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9088"/>
            <a:ext cx="12188952" cy="438912"/>
          </a:xfrm>
          <a:prstGeom prst="rect">
            <a:avLst/>
          </a:prstGeom>
        </p:spPr>
      </p:pic>
      <p:pic>
        <p:nvPicPr>
          <p:cNvPr id="3" name="Image 1" descr="/home/user/workspace/assets/vikasa_logo_vertica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656" y="548640"/>
            <a:ext cx="2196661" cy="167156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14400" y="3108960"/>
            <a:ext cx="1036015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4F5F7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Data Beneath the Road</a:t>
            </a:r>
            <a:endParaRPr lang="en-US" sz="4800" dirty="0"/>
          </a:p>
        </p:txBody>
      </p:sp>
      <p:sp>
        <p:nvSpPr>
          <p:cNvPr id="6" name="Text 2"/>
          <p:cNvSpPr/>
          <p:nvPr/>
        </p:nvSpPr>
        <p:spPr>
          <a:xfrm>
            <a:off x="914400" y="4142232"/>
            <a:ext cx="10360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F2B75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Vikasa · OpenITS — An Open Data Fabric for Transportation Infrastructure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914400" y="5257800"/>
            <a:ext cx="103601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Michelle Maggiore  ·  Founder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914400" y="5623560"/>
            <a:ext cx="103601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vikasa.io   ·   Austin, Texas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STANDARDS WERE BUILT FOR A WORLD THAT NO LONGER EXISTS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Transportation Runs on 30-Year-Old Plumbing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822960" y="2130552"/>
            <a:ext cx="10515600" cy="0"/>
          </a:xfrm>
          <a:prstGeom prst="line">
            <a:avLst/>
          </a:prstGeom>
          <a:noFill/>
          <a:ln w="190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1915668" y="2057400"/>
            <a:ext cx="146304" cy="146304"/>
          </a:xfrm>
          <a:prstGeom prst="ellipse">
            <a:avLst/>
          </a:prstGeom>
          <a:solidFill>
            <a:srgbClr val="189497"/>
          </a:solidFill>
          <a:ln w="12700">
            <a:solidFill>
              <a:srgbClr val="18949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85800" y="14904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B682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1988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22960" y="233172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ASN.1, the encoding NTCIP still inherits (NEMA)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521708" y="2057400"/>
            <a:ext cx="146304" cy="146304"/>
          </a:xfrm>
          <a:prstGeom prst="ellipse">
            <a:avLst/>
          </a:prstGeom>
          <a:solidFill>
            <a:srgbClr val="189497"/>
          </a:solidFill>
          <a:ln w="12700">
            <a:solidFill>
              <a:srgbClr val="18949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3291840" y="14904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B682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1992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3429000" y="233172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NTCIP work begins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7127748" y="2057400"/>
            <a:ext cx="146304" cy="146304"/>
          </a:xfrm>
          <a:prstGeom prst="ellipse">
            <a:avLst/>
          </a:prstGeom>
          <a:solidFill>
            <a:srgbClr val="189497"/>
          </a:solidFill>
          <a:ln w="12700">
            <a:solidFill>
              <a:srgbClr val="18949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5897880" y="14904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B682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1996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6035040" y="233172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National ITS Architecture (now ARC-IT) published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9733788" y="2057400"/>
            <a:ext cx="146304" cy="146304"/>
          </a:xfrm>
          <a:prstGeom prst="ellipse">
            <a:avLst/>
          </a:prstGeom>
          <a:solidFill>
            <a:srgbClr val="189497"/>
          </a:solidFill>
          <a:ln w="12700">
            <a:solidFill>
              <a:srgbClr val="18949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8503920" y="14904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B682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2010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8641080" y="233172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YANG published (RFC 6020)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640080" y="3794760"/>
            <a:ext cx="3456432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Shape 16"/>
          <p:cNvSpPr/>
          <p:nvPr/>
        </p:nvSpPr>
        <p:spPr>
          <a:xfrm>
            <a:off x="640080" y="3794760"/>
            <a:ext cx="3456432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868680" y="3977640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2–3 yrs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868680" y="4572000"/>
            <a:ext cx="29992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 adopt a single new function (NTCIP 1202 v04 ran Aug 2022 to Aug 2025)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4352544" y="3794760"/>
            <a:ext cx="3456432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Shape 20"/>
          <p:cNvSpPr/>
          <p:nvPr/>
        </p:nvSpPr>
        <p:spPr>
          <a:xfrm>
            <a:off x="4352544" y="3794760"/>
            <a:ext cx="3456432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4581144" y="3977640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5–10 yrs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4581144" y="4572000"/>
            <a:ext cx="29992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Standards-review cadence at SAE and IEEE before a refresh is even required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8065008" y="3794760"/>
            <a:ext cx="3456432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Shape 24"/>
          <p:cNvSpPr/>
          <p:nvPr/>
        </p:nvSpPr>
        <p:spPr>
          <a:xfrm>
            <a:off x="8065008" y="3794760"/>
            <a:ext cx="3456432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8" name="Text 25"/>
          <p:cNvSpPr/>
          <p:nvPr/>
        </p:nvSpPr>
        <p:spPr>
          <a:xfrm>
            <a:off x="8293608" y="3977640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30 yrs</a:t>
            </a:r>
            <a:endParaRPr lang="en-US" sz="2400" dirty="0"/>
          </a:p>
        </p:txBody>
      </p:sp>
      <p:sp>
        <p:nvSpPr>
          <p:cNvPr id="29" name="Text 26"/>
          <p:cNvSpPr/>
          <p:nvPr/>
        </p:nvSpPr>
        <p:spPr>
          <a:xfrm>
            <a:off x="8293608" y="4572000"/>
            <a:ext cx="29992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Since the ITS data foundations were designed — patched forward, never rebuilt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640080" y="6473952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Wikipedia (NTCIP)</a:t>
            </a:r>
            <a:r>
              <a:rPr lang="en-US" sz="9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, ITE NTCIP Protocol Task Force (1202 v04), SAE Standards Definitions, IEEE SA, ARC-IT</a:t>
            </a:r>
            <a:endParaRPr lang="en-US" sz="950" dirty="0"/>
          </a:p>
        </p:txBody>
      </p:sp>
      <p:pic>
        <p:nvPicPr>
          <p:cNvPr id="31" name="Image 1" descr="/home/user/workspace/assets/vikasa_logo_horizontal_colo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02920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ONE ARCHITECTURAL IDEA THAT CHANGES EVERYTHING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859536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Decouple the Producers of Data from the Consumers of Data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640080" y="17830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Instead of wiring devices directly to applications, normalize every device's output into shared, canonical event types published over a common messaging layer. Producers speak one open language. Consumers subscribe to meaning, not to hardware.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834640"/>
            <a:ext cx="3246120" cy="233172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68680" y="3090672"/>
            <a:ext cx="2788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Producers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68680" y="3611880"/>
            <a:ext cx="2788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Signal controllers · LiDAR · radar · RSU/V2X · DMS · environmental sensors — from any vendor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922776" y="3726180"/>
            <a:ext cx="3840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→</a:t>
            </a:r>
            <a:endParaRPr lang="en-US" sz="2600" dirty="0"/>
          </a:p>
        </p:txBody>
      </p:sp>
      <p:sp>
        <p:nvSpPr>
          <p:cNvPr id="10" name="Shape 7"/>
          <p:cNvSpPr/>
          <p:nvPr/>
        </p:nvSpPr>
        <p:spPr>
          <a:xfrm>
            <a:off x="4343400" y="2834640"/>
            <a:ext cx="3246120" cy="2331720"/>
          </a:xfrm>
          <a:prstGeom prst="rect">
            <a:avLst/>
          </a:prstGeom>
          <a:solidFill>
            <a:srgbClr val="EC9C23"/>
          </a:solidFill>
          <a:ln w="9525">
            <a:solidFill>
              <a:srgbClr val="EC9C2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3090672"/>
            <a:ext cx="2788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0F243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Open Data Fabric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572000" y="3611880"/>
            <a:ext cx="2788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F2438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One canonical schema. One vendor-neutral event stream. Governed in the open.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626096" y="3726180"/>
            <a:ext cx="3840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→</a:t>
            </a:r>
            <a:endParaRPr lang="en-US" sz="2600" dirty="0"/>
          </a:p>
        </p:txBody>
      </p:sp>
      <p:sp>
        <p:nvSpPr>
          <p:cNvPr id="14" name="Shape 11"/>
          <p:cNvSpPr/>
          <p:nvPr/>
        </p:nvSpPr>
        <p:spPr>
          <a:xfrm>
            <a:off x="8046720" y="2834640"/>
            <a:ext cx="3246120" cy="233172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8275320" y="3090672"/>
            <a:ext cx="2788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Consumers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8275320" y="3611880"/>
            <a:ext cx="2788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ATMS · dashboards · digital twins · AI models · SIEM · neighboring agencies · researchers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40080" y="544068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F2B75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Digital twins subscribe to the same canonical stream as ATMS and analytics — not a separate export.</a:t>
            </a:r>
            <a:endParaRPr lang="en-US" sz="1350" dirty="0"/>
          </a:p>
        </p:txBody>
      </p:sp>
      <p:pic>
        <p:nvPicPr>
          <p:cNvPr id="18" name="Image 1" descr="/home/user/workspace/assets/vikasa_logo_horizonta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WE EXTENDED THE STANDARD THE WORLD ALREADY RUNS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Don't Reinvent the Wheel. Modernize on a Proven One.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YANG is the IETF's modern data-modeling language (RFC 6020, 2010; RFC 7950, 2016) — the de facto standard for modeling configuration and state across the entire enterprise-networking industry, run natively by Cisco, Juniper, and the multi-vendor OpenConfig consortium through NETCONF, RESTCONF, and gNMI.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40080" y="2606040"/>
            <a:ext cx="3108960" cy="457200"/>
          </a:xfrm>
          <a:prstGeom prst="rect">
            <a:avLst/>
          </a:prstGeom>
          <a:solidFill>
            <a:srgbClr val="F8F9FA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3749040" y="2606040"/>
            <a:ext cx="3886200" cy="457200"/>
          </a:xfrm>
          <a:prstGeom prst="rect">
            <a:avLst/>
          </a:prstGeom>
          <a:solidFill>
            <a:srgbClr val="ECEDE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7635240" y="2606040"/>
            <a:ext cx="3886200" cy="4572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640080" y="26060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3886200" y="2688336"/>
            <a:ext cx="3611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Legacy ITS Standards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772400" y="2688336"/>
            <a:ext cx="3611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2B75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OpenITS on YANG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40080" y="3063240"/>
            <a:ext cx="31089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3749040" y="3063240"/>
            <a:ext cx="38862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7635240" y="3063240"/>
            <a:ext cx="3886200" cy="566928"/>
          </a:xfrm>
          <a:prstGeom prst="rect">
            <a:avLst/>
          </a:prstGeom>
          <a:solidFill>
            <a:srgbClr val="1C3D5A"/>
          </a:solidFill>
          <a:ln w="6350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777240" y="3136392"/>
            <a:ext cx="28346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Foundation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3886200" y="3136392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1988–1996 (SNMP/SMIv2/ASN.1)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7772400" y="3136392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Modern IETF standard (RFC 6020/7950)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640080" y="3630168"/>
            <a:ext cx="3108960" cy="566928"/>
          </a:xfrm>
          <a:prstGeom prst="rect">
            <a:avLst/>
          </a:prstGeom>
          <a:solidFill>
            <a:srgbClr val="F8F9FA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Shape 16"/>
          <p:cNvSpPr/>
          <p:nvPr/>
        </p:nvSpPr>
        <p:spPr>
          <a:xfrm>
            <a:off x="3749040" y="3630168"/>
            <a:ext cx="3886200" cy="566928"/>
          </a:xfrm>
          <a:prstGeom prst="rect">
            <a:avLst/>
          </a:prstGeom>
          <a:solidFill>
            <a:srgbClr val="F8F9FA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7635240" y="3630168"/>
            <a:ext cx="3886200" cy="566928"/>
          </a:xfrm>
          <a:prstGeom prst="rect">
            <a:avLst/>
          </a:prstGeom>
          <a:solidFill>
            <a:srgbClr val="1C3D5A"/>
          </a:solidFill>
          <a:ln w="6350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777240" y="3703320"/>
            <a:ext cx="28346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Adoption cadence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3886200" y="3703320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2-3 yrs per function, 5-10 yr review cycles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7772400" y="3703320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Continuous, versioned schema releases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640080" y="4197096"/>
            <a:ext cx="31089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Shape 22"/>
          <p:cNvSpPr/>
          <p:nvPr/>
        </p:nvSpPr>
        <p:spPr>
          <a:xfrm>
            <a:off x="3749040" y="4197096"/>
            <a:ext cx="38862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7635240" y="4197096"/>
            <a:ext cx="3886200" cy="566928"/>
          </a:xfrm>
          <a:prstGeom prst="rect">
            <a:avLst/>
          </a:prstGeom>
          <a:solidFill>
            <a:srgbClr val="1C3D5A"/>
          </a:solidFill>
          <a:ln w="6350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777240" y="4270248"/>
            <a:ext cx="28346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Versioning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3886200" y="4270248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Weak or absent schema versioning &amp; registry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772400" y="4270248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Immutable, registry-pinned, versioned schemas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640080" y="4764024"/>
            <a:ext cx="3108960" cy="566928"/>
          </a:xfrm>
          <a:prstGeom prst="rect">
            <a:avLst/>
          </a:prstGeom>
          <a:solidFill>
            <a:srgbClr val="F8F9FA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" name="Shape 28"/>
          <p:cNvSpPr/>
          <p:nvPr/>
        </p:nvSpPr>
        <p:spPr>
          <a:xfrm>
            <a:off x="3749040" y="4764024"/>
            <a:ext cx="3886200" cy="566928"/>
          </a:xfrm>
          <a:prstGeom prst="rect">
            <a:avLst/>
          </a:prstGeom>
          <a:solidFill>
            <a:srgbClr val="F8F9FA"/>
          </a:solidFill>
          <a:ln w="635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2" name="Shape 29"/>
          <p:cNvSpPr/>
          <p:nvPr/>
        </p:nvSpPr>
        <p:spPr>
          <a:xfrm>
            <a:off x="7635240" y="4764024"/>
            <a:ext cx="3886200" cy="566928"/>
          </a:xfrm>
          <a:prstGeom prst="rect">
            <a:avLst/>
          </a:prstGeom>
          <a:solidFill>
            <a:srgbClr val="1C3D5A"/>
          </a:solidFill>
          <a:ln w="6350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Text 30"/>
          <p:cNvSpPr/>
          <p:nvPr/>
        </p:nvSpPr>
        <p:spPr>
          <a:xfrm>
            <a:off x="777240" y="4837176"/>
            <a:ext cx="28346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Ecosystem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3886200" y="4837176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Transportation-only, small vendor pool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7772400" y="4837176"/>
            <a:ext cx="3611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Entire enterprise-networking industry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640080" y="5468112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Integrate once. Reuse everywhere. Let the data — and the innovation — move.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IETF RFC 6020</a:t>
            </a:r>
            <a:r>
              <a:rPr lang="en-US" sz="9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, </a:t>
            </a:r>
            <a:r>
              <a:rPr lang="en-US" sz="950" u="sng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IETF RFC 7950</a:t>
            </a:r>
            <a:endParaRPr lang="en-US" sz="950" dirty="0"/>
          </a:p>
        </p:txBody>
      </p:sp>
      <p:pic>
        <p:nvPicPr>
          <p:cNvPr id="38" name="Image 1" descr="/home/user/workspace/assets/vikasa_logo_horizontal_colo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OUR CONTRIBUTION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7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OpenITS Is the Standard. Vikasa Is What Runs It.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specification you cannot run is a specification you cannot trust — so this comes as two things in one project: an open standard, and a runnable reference implementation of it.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40080" y="2697480"/>
            <a:ext cx="5212080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640080" y="2697480"/>
            <a:ext cx="5212080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914400" y="2926080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OpenITS — An Open Standard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914400" y="3886200"/>
            <a:ext cx="466344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YANG canonical data model</a:t>
            </a:r>
            <a:endParaRPr lang="en-US" sz="12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CloudEvents 1.0 envelope + </a:t>
            </a:r>
            <a:r>
              <a:rPr lang="en-US" sz="1200" dirty="0" err="1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Protobuf</a:t>
            </a: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payloads</a:t>
            </a:r>
            <a:endParaRPr lang="en-US" sz="12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7-token open subject hierarchy</a:t>
            </a:r>
            <a:endParaRPr lang="en-US" sz="12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Governance rules + an extension framework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309360" y="2697480"/>
            <a:ext cx="5212080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09360" y="2697480"/>
            <a:ext cx="5212080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83680" y="2926080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Vikasa — A Runnable Reference Implementation</a:t>
            </a:r>
            <a:endParaRPr lang="en-US" sz="1650"/>
          </a:p>
        </p:txBody>
      </p:sp>
      <p:sp>
        <p:nvSpPr>
          <p:cNvPr id="13" name="Text 10"/>
          <p:cNvSpPr/>
          <p:nvPr/>
        </p:nvSpPr>
        <p:spPr>
          <a:xfrm>
            <a:off x="6583680" y="3886200"/>
            <a:ext cx="466344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An edge poller for roadside cabinets</a:t>
            </a:r>
            <a:endParaRPr lang="en-US" sz="120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central ingest service (ClickHouse / KV / Prometheus)</a:t>
            </a:r>
            <a:endParaRPr lang="en-US" sz="120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conformance harness that tests compliance</a:t>
            </a:r>
            <a:endParaRPr lang="en-US" sz="120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Tooling to add new device classes without forking</a:t>
            </a:r>
            <a:endParaRPr lang="en-US" sz="1200"/>
          </a:p>
        </p:txBody>
      </p:sp>
      <p:sp>
        <p:nvSpPr>
          <p:cNvPr id="14" name="Text 11"/>
          <p:cNvSpPr/>
          <p:nvPr/>
        </p:nvSpPr>
        <p:spPr>
          <a:xfrm>
            <a:off x="640080" y="576072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Aligned with NTCIP, SAE J2735, IEEE 1609, and ARC-IT — filling the gaps those standards leave open (no registry, no schema versioning, no graduation path).</a:t>
            </a:r>
            <a:endParaRPr lang="en-US" sz="1250"/>
          </a:p>
        </p:txBody>
      </p:sp>
      <p:pic>
        <p:nvPicPr>
          <p:cNvPr id="15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13</a:t>
            </a:r>
            <a:endParaRPr lang="en-US"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OPEN ON GITHUB, NOT JUST ON PAPER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Open on GitHub, Not Just on Paper</a:t>
            </a:r>
            <a:endParaRPr lang="en-US" sz="3200"/>
          </a:p>
        </p:txBody>
      </p:sp>
      <p:sp>
        <p:nvSpPr>
          <p:cNvPr id="5" name="Text 2"/>
          <p:cNvSpPr/>
          <p:nvPr/>
        </p:nvSpPr>
        <p:spPr>
          <a:xfrm>
            <a:off x="640080" y="178308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 standard isn't a whitepaper — it's inspectable source code. The public repository contains the YANG source of truth, generated protobuf and Go bindings, an AsyncAPI/JSON schema registry, and a NATS reference profile. Anyone — a state DOT's own engineers included — can read exactly what the standard does before trusting it.</a:t>
            </a:r>
            <a:endParaRPr lang="en-US" sz="1500"/>
          </a:p>
        </p:txBody>
      </p:sp>
      <p:sp>
        <p:nvSpPr>
          <p:cNvPr id="6" name="Shape 3"/>
          <p:cNvSpPr/>
          <p:nvPr/>
        </p:nvSpPr>
        <p:spPr>
          <a:xfrm>
            <a:off x="640080" y="3566160"/>
            <a:ext cx="10881360" cy="9144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14400" y="379476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github.com/Vikasa2M/openits-models</a:t>
            </a:r>
            <a:endParaRPr lang="en-US" sz="1900"/>
          </a:p>
        </p:txBody>
      </p:sp>
      <p:sp>
        <p:nvSpPr>
          <p:cNvPr id="8" name="Text 5"/>
          <p:cNvSpPr/>
          <p:nvPr/>
        </p:nvSpPr>
        <p:spPr>
          <a:xfrm>
            <a:off x="640080" y="5760720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openits-models</a:t>
            </a:r>
            <a:endParaRPr lang="en-US" sz="950"/>
          </a:p>
        </p:txBody>
      </p:sp>
      <p:pic>
        <p:nvPicPr>
          <p:cNvPr id="9" name="Image 1" descr="/home/user/workspace/assets/vikasa_logo_horizontal_colo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14</a:t>
            </a:r>
            <a:endParaRPr lang="en-US" sz="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GOVERNANCE BUILT INTO THE ARCHITECTURE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Governance Built Into the Architecture, Not a Committee</a:t>
            </a:r>
            <a:endParaRPr lang="en-US" sz="2600"/>
          </a:p>
        </p:txBody>
      </p:sp>
      <p:sp>
        <p:nvSpPr>
          <p:cNvPr id="5" name="Shape 2"/>
          <p:cNvSpPr/>
          <p:nvPr/>
        </p:nvSpPr>
        <p:spPr>
          <a:xfrm>
            <a:off x="640080" y="2148840"/>
            <a:ext cx="5212080" cy="32918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40080" y="2148840"/>
            <a:ext cx="5212080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14400" y="237744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Standard</a:t>
            </a:r>
            <a:endParaRPr lang="en-US" sz="1800"/>
          </a:p>
        </p:txBody>
      </p:sp>
      <p:sp>
        <p:nvSpPr>
          <p:cNvPr id="8" name="Text 5"/>
          <p:cNvSpPr/>
          <p:nvPr/>
        </p:nvSpPr>
        <p:spPr>
          <a:xfrm>
            <a:off x="914400" y="2880360"/>
            <a:ext cx="4663440" cy="2331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proposed 9-seat Technical Steering Committee gives operators structural majority weight on any model-changing decision — vendors have real seats but cannot ratify a change over operator objection. Extensions follow a strict path: augment (add without touching core) → deviation (tighten per jurisdiction) → graduation (an augment only graduates into the core model once 3 independent organizations — at least one an operator — ship it wire-compatibly, and the TSC passes a graduation vote). Continuous integration mechanically blocks any content change that lacks a version bump — there is no way to sneak in an edit.</a:t>
            </a:r>
            <a:endParaRPr lang="en-US" sz="1100"/>
          </a:p>
        </p:txBody>
      </p:sp>
      <p:sp>
        <p:nvSpPr>
          <p:cNvPr id="9" name="Shape 6"/>
          <p:cNvSpPr/>
          <p:nvPr/>
        </p:nvSpPr>
        <p:spPr>
          <a:xfrm>
            <a:off x="6309360" y="2148840"/>
            <a:ext cx="5212080" cy="32918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309360" y="2148840"/>
            <a:ext cx="5212080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83680" y="237744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Runtime</a:t>
            </a:r>
            <a:endParaRPr lang="en-US" sz="1800"/>
          </a:p>
        </p:txBody>
      </p:sp>
      <p:sp>
        <p:nvSpPr>
          <p:cNvPr id="12" name="Text 9"/>
          <p:cNvSpPr/>
          <p:nvPr/>
        </p:nvSpPr>
        <p:spPr>
          <a:xfrm>
            <a:off x="6583680" y="288036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Trust isn't a policy document — it's enforced by the protocol itself (detailed later in the deck).</a:t>
            </a:r>
            <a:endParaRPr lang="en-US" sz="1300"/>
          </a:p>
        </p:txBody>
      </p:sp>
      <p:sp>
        <p:nvSpPr>
          <p:cNvPr id="13" name="Text 10"/>
          <p:cNvSpPr/>
          <p:nvPr/>
        </p:nvSpPr>
        <p:spPr>
          <a:xfrm>
            <a:off x="6583680" y="411480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700" b="1" i="1">
                <a:solidFill>
                  <a:srgbClr val="CB682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“Trust isn't negotiated in a meeting. It's enforced by the protocol.”</a:t>
            </a:r>
            <a:endParaRPr lang="en-US" sz="1700"/>
          </a:p>
        </p:txBody>
      </p:sp>
      <p:pic>
        <p:nvPicPr>
          <p:cNvPr id="14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15</a:t>
            </a:r>
            <a:endParaRPr lang="en-US" sz="9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HOW THE IMPLEMENTATION IS BUILT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Vikasa Is Two Repos, Not One Black Box</a:t>
            </a:r>
            <a:endParaRPr lang="en-US" sz="320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 reference implementation splits cleanly along a trust boundary: one repo normalizes data at the edge, the other secures the platform that carries it. Each is independently forkable, auditable, and versioned.</a:t>
            </a:r>
            <a:endParaRPr lang="en-US" sz="1350"/>
          </a:p>
        </p:txBody>
      </p:sp>
      <p:sp>
        <p:nvSpPr>
          <p:cNvPr id="6" name="Shape 3"/>
          <p:cNvSpPr/>
          <p:nvPr/>
        </p:nvSpPr>
        <p:spPr>
          <a:xfrm>
            <a:off x="640080" y="2606040"/>
            <a:ext cx="5212080" cy="33832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40080" y="2606040"/>
            <a:ext cx="5212080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vikasa-collector — Edge Normalization</a:t>
            </a:r>
            <a:endParaRPr lang="en-US" sz="1650"/>
          </a:p>
        </p:txBody>
      </p:sp>
      <p:sp>
        <p:nvSpPr>
          <p:cNvPr id="9" name="Text 6"/>
          <p:cNvSpPr/>
          <p:nvPr/>
        </p:nvSpPr>
        <p:spPr>
          <a:xfrm>
            <a:off x="914400" y="3566160"/>
            <a:ext cx="4663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Vendor adapters translate native SNMP/NTCIP into the OpenITS vocabulary</a:t>
            </a:r>
            <a:endParaRPr lang="en-US" sz="1250" dirty="0"/>
          </a:p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Runs at the cabinet edge, closest to the physical device</a:t>
            </a:r>
            <a:endParaRPr lang="en-US" sz="1250" dirty="0"/>
          </a:p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Publishes canonical events to the local message bus</a:t>
            </a:r>
            <a:endParaRPr lang="en-US" sz="1250" dirty="0"/>
          </a:p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Open source — any vendor or agency can add a new adapter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309360" y="2606040"/>
            <a:ext cx="5212080" cy="33832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09360" y="2606040"/>
            <a:ext cx="5212080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83680" y="2834640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vikasa-infra — Secured Platform</a:t>
            </a:r>
            <a:endParaRPr lang="en-US" sz="1650"/>
          </a:p>
        </p:txBody>
      </p:sp>
      <p:sp>
        <p:nvSpPr>
          <p:cNvPr id="13" name="Text 10"/>
          <p:cNvSpPr/>
          <p:nvPr/>
        </p:nvSpPr>
        <p:spPr>
          <a:xfrm>
            <a:off x="6583680" y="3566160"/>
            <a:ext cx="4663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Provisions and locks down the NATS/JetStream messaging platform</a:t>
            </a:r>
            <a:endParaRPr lang="en-US" sz="1250"/>
          </a:p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mTLS on every connection, scoped identity, PKI-based trust</a:t>
            </a:r>
            <a:endParaRPr lang="en-US" sz="1250"/>
          </a:p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GitOps deployment — infrastructure changes are reviewed, not manual</a:t>
            </a:r>
            <a:endParaRPr lang="en-US" sz="1250"/>
          </a:p>
          <a:p>
            <a:pPr marL="342900" indent="-342900">
              <a:lnSpc>
                <a:spcPct val="130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 trust boundary that makes an open fabric safe to run</a:t>
            </a:r>
            <a:endParaRPr lang="en-US" sz="1250"/>
          </a:p>
        </p:txBody>
      </p:sp>
      <p:sp>
        <p:nvSpPr>
          <p:cNvPr id="14" name="Text 11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vikasa-collector</a:t>
            </a:r>
            <a:r>
              <a:rPr lang="en-US" sz="950">
                <a:latin typeface="Figtree" pitchFamily="34" charset="0"/>
                <a:ea typeface="Figtree" pitchFamily="34" charset="-122"/>
                <a:cs typeface="Figtree" pitchFamily="34" charset="-120"/>
              </a:rPr>
              <a:t>, </a:t>
            </a:r>
            <a:r>
              <a:rPr lang="en-US" sz="950" u="sng">
                <a:latin typeface="Figtree" pitchFamily="34" charset="0"/>
                <a:ea typeface="Figtree" pitchFamily="34" charset="-122"/>
                <a:cs typeface="Figtree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vikasa-infra</a:t>
            </a:r>
            <a:endParaRPr lang="en-US" sz="950"/>
          </a:p>
        </p:txBody>
      </p:sp>
      <p:pic>
        <p:nvPicPr>
          <p:cNvPr id="15" name="Image 1" descr="/home/user/workspace/assets/vikasa_logo_horizontal_colo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16</a:t>
            </a:r>
            <a:endParaRPr lang="en-US" sz="900"/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548CC66F-DCE2-C670-B617-6E2631659726}"/>
              </a:ext>
            </a:extLst>
          </p:cNvPr>
          <p:cNvSpPr/>
          <p:nvPr/>
        </p:nvSpPr>
        <p:spPr>
          <a:xfrm>
            <a:off x="635508" y="6204204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latin typeface="Figtree" pitchFamily="34" charset="0"/>
                <a:ea typeface="Figtree" pitchFamily="34" charset="-122"/>
                <a:cs typeface="Figtree" pitchFamily="34" charset="-120"/>
              </a:rPr>
              <a:t>Explore the standard: </a:t>
            </a:r>
            <a:r>
              <a:rPr lang="en-US" sz="950" u="sng">
                <a:latin typeface="Figtree" pitchFamily="34" charset="0"/>
                <a:ea typeface="Figtree" pitchFamily="34" charset="-122"/>
                <a:cs typeface="Figtree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open-its.org</a:t>
            </a:r>
            <a:r>
              <a:rPr lang="en-US" sz="950">
                <a:latin typeface="Figtree" pitchFamily="34" charset="0"/>
                <a:ea typeface="Figtree" pitchFamily="34" charset="-122"/>
                <a:cs typeface="Figtree" pitchFamily="34" charset="-120"/>
              </a:rPr>
              <a:t>  ·  Read the code: </a:t>
            </a:r>
            <a:r>
              <a:rPr lang="en-US" sz="950" u="sng">
                <a:latin typeface="Figtree" pitchFamily="34" charset="0"/>
                <a:ea typeface="Figtree" pitchFamily="34" charset="-122"/>
                <a:cs typeface="Figtree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github.com/Vikasa2M</a:t>
            </a:r>
            <a:endParaRPr lang="en-US" sz="95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user/workspace/assets/mascot_cre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200" y="384048"/>
            <a:ext cx="960120" cy="9601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THIS IS NOT A WHITEBOARD CONCEPT</a:t>
            </a:r>
            <a:endParaRPr lang="en-US" sz="1200"/>
          </a:p>
        </p:txBody>
      </p:sp>
      <p:sp>
        <p:nvSpPr>
          <p:cNvPr id="5" name="Text 2"/>
          <p:cNvSpPr/>
          <p:nvPr/>
        </p:nvSpPr>
        <p:spPr>
          <a:xfrm>
            <a:off x="640080" y="804672"/>
            <a:ext cx="9875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At the April 2026 FHWA CodeFest,</a:t>
            </a:r>
            <a:endParaRPr lang="en-US" sz="28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It Worked — in Days, Not Months.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640080" y="2331720"/>
            <a:ext cx="3456432" cy="16002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2532888"/>
            <a:ext cx="29992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E0994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Days</a:t>
            </a:r>
            <a:endParaRPr lang="en-US" sz="2200"/>
          </a:p>
        </p:txBody>
      </p:sp>
      <p:sp>
        <p:nvSpPr>
          <p:cNvPr id="8" name="Text 5"/>
          <p:cNvSpPr/>
          <p:nvPr/>
        </p:nvSpPr>
        <p:spPr>
          <a:xfrm>
            <a:off x="868680" y="3081528"/>
            <a:ext cx="29992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 stand up a multi-vendor canonical data fabric — not the months a proprietary integration would take</a:t>
            </a:r>
            <a:endParaRPr lang="en-US" sz="1250"/>
          </a:p>
        </p:txBody>
      </p:sp>
      <p:sp>
        <p:nvSpPr>
          <p:cNvPr id="9" name="Shape 6"/>
          <p:cNvSpPr/>
          <p:nvPr/>
        </p:nvSpPr>
        <p:spPr>
          <a:xfrm>
            <a:off x="4352544" y="2331720"/>
            <a:ext cx="3456432" cy="16002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581144" y="2532888"/>
            <a:ext cx="29992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E0994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40+ stakeholders</a:t>
            </a:r>
            <a:endParaRPr lang="en-US" sz="2200"/>
          </a:p>
        </p:txBody>
      </p:sp>
      <p:sp>
        <p:nvSpPr>
          <p:cNvPr id="11" name="Text 8"/>
          <p:cNvSpPr/>
          <p:nvPr/>
        </p:nvSpPr>
        <p:spPr>
          <a:xfrm>
            <a:off x="4581144" y="3081528"/>
            <a:ext cx="29992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Across agencies and vendors, connected to the same shared fabric and executing end-to-end actuation through canonical schemas</a:t>
            </a:r>
            <a:endParaRPr lang="en-US" sz="1250"/>
          </a:p>
        </p:txBody>
      </p:sp>
      <p:sp>
        <p:nvSpPr>
          <p:cNvPr id="12" name="Shape 9"/>
          <p:cNvSpPr/>
          <p:nvPr/>
        </p:nvSpPr>
        <p:spPr>
          <a:xfrm>
            <a:off x="8065008" y="2331720"/>
            <a:ext cx="3456432" cy="16002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293608" y="2532888"/>
            <a:ext cx="29992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E0994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9 layers</a:t>
            </a:r>
            <a:endParaRPr lang="en-US" sz="2200"/>
          </a:p>
        </p:txBody>
      </p:sp>
      <p:sp>
        <p:nvSpPr>
          <p:cNvPr id="14" name="Text 11"/>
          <p:cNvSpPr/>
          <p:nvPr/>
        </p:nvSpPr>
        <p:spPr>
          <a:xfrm>
            <a:off x="8293608" y="3081528"/>
            <a:ext cx="29992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validated edge-to-cloud reference architecture: field devices → pollers → cabinet nodes → fabric → apps</a:t>
            </a:r>
            <a:endParaRPr lang="en-US" sz="1250"/>
          </a:p>
        </p:txBody>
      </p:sp>
      <p:sp>
        <p:nvSpPr>
          <p:cNvPr id="15" name="Text 12"/>
          <p:cNvSpPr/>
          <p:nvPr/>
        </p:nvSpPr>
        <p:spPr>
          <a:xfrm>
            <a:off x="640080" y="429768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Real adapters, safety logic, and live edge-to-cloud actuation on real data streams. The output was not a slide deck — it is working schemas, code, runbooks, and governance patterns any agency can reuse.</a:t>
            </a:r>
            <a:endParaRPr lang="en-US" sz="1500"/>
          </a:p>
        </p:txBody>
      </p:sp>
      <p:sp>
        <p:nvSpPr>
          <p:cNvPr id="16" name="Text 13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FHWA CodeFest Playbook (Deliverable D26) — 2M Transformation Services &amp; 360ns</a:t>
            </a:r>
            <a:endParaRPr lang="en-US" sz="950" dirty="0"/>
          </a:p>
        </p:txBody>
      </p:sp>
      <p:pic>
        <p:nvPicPr>
          <p:cNvPr id="17" name="Image 1" descr="/home/user/workspace/assets/vikasa_logo_horizonta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17</a:t>
            </a:r>
            <a:endParaRPr lang="en-US" sz="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SOVEREIGNTY BY DEFAULT, SHARING IS OPT-IN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Sovereignty by Default. Sharing Is Opt-In.</a:t>
            </a:r>
            <a:endParaRPr lang="en-US" sz="320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10881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An open fabric does not mean surrendering control. Each agency runs its own stack — cabinet edge, regional cluster, org core, optional DMZ. Cross-agency sharing happens only through explicit, subject-filtered peer subscriptions. No central broker. No shared database. No agency cedes control of its own infrastructure.</a:t>
            </a:r>
            <a:endParaRPr lang="en-US" sz="1400"/>
          </a:p>
        </p:txBody>
      </p:sp>
      <p:sp>
        <p:nvSpPr>
          <p:cNvPr id="6" name="Text 3"/>
          <p:cNvSpPr/>
          <p:nvPr/>
        </p:nvSpPr>
        <p:spPr>
          <a:xfrm>
            <a:off x="640080" y="2880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I-85 MULTI-STATE DATA CORRIDOR LAB</a:t>
            </a:r>
            <a:endParaRPr lang="en-US" sz="115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Georgia DOT, South Carolina DOT, and North Carolina DOT federating across state lines on the same interstate corridor — sharing real-time signal status without a central broker and without any agency ceding control of its network.</a:t>
            </a:r>
            <a:endParaRPr lang="en-US" sz="1300"/>
          </a:p>
        </p:txBody>
      </p:sp>
      <p:sp>
        <p:nvSpPr>
          <p:cNvPr id="8" name="Shape 5"/>
          <p:cNvSpPr/>
          <p:nvPr/>
        </p:nvSpPr>
        <p:spPr>
          <a:xfrm>
            <a:off x="640080" y="4023360"/>
            <a:ext cx="2578608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4023360"/>
            <a:ext cx="2578608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22960" y="4224528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3 DOTs</a:t>
            </a:r>
            <a:endParaRPr lang="en-US" sz="2600"/>
          </a:p>
        </p:txBody>
      </p:sp>
      <p:sp>
        <p:nvSpPr>
          <p:cNvPr id="11" name="Text 8"/>
          <p:cNvSpPr/>
          <p:nvPr/>
        </p:nvSpPr>
        <p:spPr>
          <a:xfrm>
            <a:off x="822960" y="4754880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GDOT · SCDOT · NCDOT</a:t>
            </a:r>
            <a:endParaRPr lang="en-US" sz="1100"/>
          </a:p>
        </p:txBody>
      </p:sp>
      <p:sp>
        <p:nvSpPr>
          <p:cNvPr id="12" name="Shape 9"/>
          <p:cNvSpPr/>
          <p:nvPr/>
        </p:nvSpPr>
        <p:spPr>
          <a:xfrm>
            <a:off x="3438144" y="4023360"/>
            <a:ext cx="2578608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438144" y="4023360"/>
            <a:ext cx="2578608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621024" y="4224528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23</a:t>
            </a:r>
            <a:endParaRPr lang="en-US" sz="2600"/>
          </a:p>
        </p:txBody>
      </p:sp>
      <p:sp>
        <p:nvSpPr>
          <p:cNvPr id="15" name="Text 12"/>
          <p:cNvSpPr/>
          <p:nvPr/>
        </p:nvSpPr>
        <p:spPr>
          <a:xfrm>
            <a:off x="3621024" y="4754880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data sources federated across the lab</a:t>
            </a:r>
            <a:endParaRPr lang="en-US" sz="1100"/>
          </a:p>
        </p:txBody>
      </p:sp>
      <p:sp>
        <p:nvSpPr>
          <p:cNvPr id="16" name="Shape 13"/>
          <p:cNvSpPr/>
          <p:nvPr/>
        </p:nvSpPr>
        <p:spPr>
          <a:xfrm>
            <a:off x="6236208" y="4023360"/>
            <a:ext cx="2578608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236208" y="4023360"/>
            <a:ext cx="2578608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19088" y="4224528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9</a:t>
            </a:r>
            <a:endParaRPr lang="en-US" sz="2600"/>
          </a:p>
        </p:txBody>
      </p:sp>
      <p:sp>
        <p:nvSpPr>
          <p:cNvPr id="19" name="Text 16"/>
          <p:cNvSpPr/>
          <p:nvPr/>
        </p:nvSpPr>
        <p:spPr>
          <a:xfrm>
            <a:off x="6419088" y="4754880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locations on the shared I-85 corridor</a:t>
            </a:r>
            <a:endParaRPr lang="en-US" sz="1100"/>
          </a:p>
        </p:txBody>
      </p:sp>
      <p:sp>
        <p:nvSpPr>
          <p:cNvPr id="20" name="Shape 17"/>
          <p:cNvSpPr/>
          <p:nvPr/>
        </p:nvSpPr>
        <p:spPr>
          <a:xfrm>
            <a:off x="9034272" y="4023360"/>
            <a:ext cx="2578608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9034272" y="4023360"/>
            <a:ext cx="2578608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9217152" y="4224528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</a:t>
            </a:r>
            <a:endParaRPr lang="en-US" sz="2600"/>
          </a:p>
        </p:txBody>
      </p:sp>
      <p:sp>
        <p:nvSpPr>
          <p:cNvPr id="23" name="Text 20"/>
          <p:cNvSpPr/>
          <p:nvPr/>
        </p:nvSpPr>
        <p:spPr>
          <a:xfrm>
            <a:off x="9217152" y="4754880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shared databases or brokers</a:t>
            </a:r>
            <a:endParaRPr lang="en-US" sz="1100"/>
          </a:p>
        </p:txBody>
      </p:sp>
      <p:sp>
        <p:nvSpPr>
          <p:cNvPr id="24" name="Text 21"/>
          <p:cNvSpPr/>
          <p:nvPr/>
        </p:nvSpPr>
        <p:spPr>
          <a:xfrm>
            <a:off x="640080" y="544068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Important caveat: This was a synthetic-data lab exercise proving the federation architecture works — not a live production deployment.</a:t>
            </a:r>
            <a:endParaRPr lang="en-US" sz="1200"/>
          </a:p>
        </p:txBody>
      </p:sp>
      <p:pic>
        <p:nvPicPr>
          <p:cNvPr id="25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18</a:t>
            </a:r>
            <a:endParaRPr lang="en-US" sz="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FOR YOUR SECURITY ARCHITECTS AND AUDIT LEADS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9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Open Does Not Mean Exposed. Trust Is Structural.</a:t>
            </a:r>
            <a:endParaRPr lang="en-US" sz="290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There is no shared cross-tier secret and no single authorization component to compromise. Every tier owns its own trust boundary; cross-tier reach is always a deliberate, subject-filtered subscription at a DMZ.</a:t>
            </a:r>
            <a:endParaRPr lang="en-US" sz="1300"/>
          </a:p>
        </p:txBody>
      </p:sp>
      <p:sp>
        <p:nvSpPr>
          <p:cNvPr id="6" name="Shape 3"/>
          <p:cNvSpPr/>
          <p:nvPr/>
        </p:nvSpPr>
        <p:spPr>
          <a:xfrm>
            <a:off x="640080" y="2606040"/>
            <a:ext cx="521208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40080" y="2606040"/>
            <a:ext cx="5212080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77063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Mutual TLS Everywhere</a:t>
            </a:r>
            <a:endParaRPr lang="en-US" sz="1450"/>
          </a:p>
        </p:txBody>
      </p:sp>
      <p:sp>
        <p:nvSpPr>
          <p:cNvPr id="9" name="Text 6"/>
          <p:cNvSpPr/>
          <p:nvPr/>
        </p:nvSpPr>
        <p:spPr>
          <a:xfrm>
            <a:off x="868680" y="3154680"/>
            <a:ext cx="475488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Verified identity at the TLS layer on every connection — no anonymous peers.</a:t>
            </a:r>
            <a:endParaRPr lang="en-US" sz="1150"/>
          </a:p>
        </p:txBody>
      </p:sp>
      <p:sp>
        <p:nvSpPr>
          <p:cNvPr id="10" name="Shape 7"/>
          <p:cNvSpPr/>
          <p:nvPr/>
        </p:nvSpPr>
        <p:spPr>
          <a:xfrm>
            <a:off x="6309360" y="2606040"/>
            <a:ext cx="521208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09360" y="2606040"/>
            <a:ext cx="5212080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37960" y="277063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Tier-Scoped Identity</a:t>
            </a:r>
            <a:endParaRPr lang="en-US" sz="1450"/>
          </a:p>
        </p:txBody>
      </p:sp>
      <p:sp>
        <p:nvSpPr>
          <p:cNvPr id="13" name="Text 10"/>
          <p:cNvSpPr/>
          <p:nvPr/>
        </p:nvSpPr>
        <p:spPr>
          <a:xfrm>
            <a:off x="6537960" y="3154680"/>
            <a:ext cx="475488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JWTs or NATS-native NKEYs, each scoped to a single tier. No credential is reusable across boundaries.</a:t>
            </a:r>
            <a:endParaRPr lang="en-US" sz="1150"/>
          </a:p>
        </p:txBody>
      </p:sp>
      <p:sp>
        <p:nvSpPr>
          <p:cNvPr id="14" name="Shape 11"/>
          <p:cNvSpPr/>
          <p:nvPr/>
        </p:nvSpPr>
        <p:spPr>
          <a:xfrm>
            <a:off x="640080" y="4343400"/>
            <a:ext cx="521208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40080" y="4343400"/>
            <a:ext cx="5212080" cy="50292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68680" y="450799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Per-Connection Subject ACLs</a:t>
            </a:r>
            <a:endParaRPr lang="en-US" sz="1450"/>
          </a:p>
        </p:txBody>
      </p:sp>
      <p:sp>
        <p:nvSpPr>
          <p:cNvPr id="17" name="Text 14"/>
          <p:cNvSpPr/>
          <p:nvPr/>
        </p:nvSpPr>
        <p:spPr>
          <a:xfrm>
            <a:off x="868680" y="4892040"/>
            <a:ext cx="475488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Authorization enforced on the terminating server. An agency shares exactly what it chooses — nothing more.</a:t>
            </a:r>
            <a:endParaRPr lang="en-US" sz="1150"/>
          </a:p>
        </p:txBody>
      </p:sp>
      <p:sp>
        <p:nvSpPr>
          <p:cNvPr id="18" name="Shape 15"/>
          <p:cNvSpPr/>
          <p:nvPr/>
        </p:nvSpPr>
        <p:spPr>
          <a:xfrm>
            <a:off x="6309360" y="4343400"/>
            <a:ext cx="521208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309360" y="4343400"/>
            <a:ext cx="5212080" cy="50292"/>
          </a:xfrm>
          <a:prstGeom prst="rect">
            <a:avLst/>
          </a:prstGeom>
          <a:solidFill>
            <a:srgbClr val="AD24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537960" y="450799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Seven Isolated Trust Roles</a:t>
            </a:r>
            <a:endParaRPr lang="en-US" sz="1450"/>
          </a:p>
        </p:txBody>
      </p:sp>
      <p:sp>
        <p:nvSpPr>
          <p:cNvPr id="21" name="Text 18"/>
          <p:cNvSpPr/>
          <p:nvPr/>
        </p:nvSpPr>
        <p:spPr>
          <a:xfrm>
            <a:off x="6537960" y="4892040"/>
            <a:ext cx="475488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Cabinet, regional DOT, DOT core, DOT DMZ, national/coalition DMZ, third-party, vendor — structurally separated.</a:t>
            </a:r>
            <a:endParaRPr lang="en-US" sz="1150"/>
          </a:p>
        </p:txBody>
      </p:sp>
      <p:pic>
        <p:nvPicPr>
          <p:cNvPr id="22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19</a:t>
            </a:r>
            <a:endParaRPr lang="en-US"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HOW TO USE THIS DECK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How to Use This Deck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This overview is built to be read in full or navigated by role.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0080" y="2286000"/>
            <a:ext cx="10881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Policy makers &amp; agency leadership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0080" y="2615184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Start with The Stakes (Slide 7), The Argument in One Slide (Slide 24), and Why Now (Slide 25).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3090672"/>
            <a:ext cx="10881360" cy="0"/>
          </a:xfrm>
          <a:prstGeom prst="line">
            <a:avLst/>
          </a:prstGeom>
          <a:noFill/>
          <a:ln w="1270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0080" y="3218688"/>
            <a:ext cx="10881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IT &amp; technical architects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0080" y="3547872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Focus on OpenITS Is the Standard (Slide 13), Governance Built Into the Architecture (Slide 15), and Trust Is Structural (Slide 19).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40080" y="4023360"/>
            <a:ext cx="10881360" cy="0"/>
          </a:xfrm>
          <a:prstGeom prst="line">
            <a:avLst/>
          </a:prstGeom>
          <a:noFill/>
          <a:ln w="1270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40080" y="4151376"/>
            <a:ext cx="10881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Developers &amp; standards contributors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0080" y="4480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Go straight to Open on GitHub (Slide 14), Vikasa Is Two Repos, Not One Black Box (Slide 16), and See It Running (Slide 20).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40080" y="4956048"/>
            <a:ext cx="10881360" cy="0"/>
          </a:xfrm>
          <a:prstGeom prst="line">
            <a:avLst/>
          </a:prstGeom>
          <a:noFill/>
          <a:ln w="1270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40080" y="5084064"/>
            <a:ext cx="10881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Agencies evaluating multi-state data sharing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40080" y="5413248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Read Sovereignty by Default (Slide 18), Vikasa Speaks the Language Every Platform Already Reads (Slide 21), and What Canonical Data Unlocks (Slide 23).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In a hurry? Slides 5, 7, 22, and 24 carry the whole argument.</a:t>
            </a:r>
            <a:endParaRPr lang="en-US" sz="1300" dirty="0"/>
          </a:p>
        </p:txBody>
      </p:sp>
      <p:pic>
        <p:nvPicPr>
          <p:cNvPr id="18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SEE IT RUNNING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See It Running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40080" y="5159250"/>
            <a:ext cx="897646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One open corridor. Five things a legacy system can't do today.</a:t>
            </a:r>
            <a:endParaRPr lang="en-US" sz="1450"/>
          </a:p>
        </p:txBody>
      </p:sp>
      <p:sp>
        <p:nvSpPr>
          <p:cNvPr id="8" name="Text 6"/>
          <p:cNvSpPr/>
          <p:nvPr/>
        </p:nvSpPr>
        <p:spPr>
          <a:xfrm>
            <a:off x="640080" y="5559552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>
                <a:solidFill>
                  <a:srgbClr val="EC9C23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1  </a:t>
            </a:r>
            <a:r>
              <a:rPr lang="en-US" sz="10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AI reads your data because it's modeled</a:t>
            </a:r>
            <a:endParaRPr lang="en-US" sz="1050"/>
          </a:p>
        </p:txBody>
      </p:sp>
      <p:sp>
        <p:nvSpPr>
          <p:cNvPr id="9" name="Text 7"/>
          <p:cNvSpPr/>
          <p:nvPr/>
        </p:nvSpPr>
        <p:spPr>
          <a:xfrm>
            <a:off x="640080" y="6071616"/>
            <a:ext cx="20299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No proprietary schema needed</a:t>
            </a:r>
            <a:endParaRPr lang="en-US" sz="900"/>
          </a:p>
        </p:txBody>
      </p:sp>
      <p:sp>
        <p:nvSpPr>
          <p:cNvPr id="10" name="Text 8"/>
          <p:cNvSpPr/>
          <p:nvPr/>
        </p:nvSpPr>
        <p:spPr>
          <a:xfrm>
            <a:off x="2852928" y="5559552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>
                <a:solidFill>
                  <a:srgbClr val="EC9C23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2  </a:t>
            </a:r>
            <a:r>
              <a:rPr lang="en-US" sz="10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Managed lanes, finally visible</a:t>
            </a:r>
            <a:endParaRPr lang="en-US" sz="1050"/>
          </a:p>
        </p:txBody>
      </p:sp>
      <p:sp>
        <p:nvSpPr>
          <p:cNvPr id="11" name="Text 9"/>
          <p:cNvSpPr/>
          <p:nvPr/>
        </p:nvSpPr>
        <p:spPr>
          <a:xfrm>
            <a:off x="2852928" y="6071616"/>
            <a:ext cx="20299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Live reversible-lane state</a:t>
            </a:r>
            <a:endParaRPr lang="en-US" sz="900"/>
          </a:p>
        </p:txBody>
      </p:sp>
      <p:sp>
        <p:nvSpPr>
          <p:cNvPr id="12" name="Text 10"/>
          <p:cNvSpPr/>
          <p:nvPr/>
        </p:nvSpPr>
        <p:spPr>
          <a:xfrm>
            <a:off x="5065776" y="5559552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>
                <a:solidFill>
                  <a:srgbClr val="EC9C23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3  </a:t>
            </a:r>
            <a:r>
              <a:rPr lang="en-US" sz="10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ATSPM from raw controller events</a:t>
            </a:r>
            <a:endParaRPr lang="en-US" sz="1050"/>
          </a:p>
        </p:txBody>
      </p:sp>
      <p:sp>
        <p:nvSpPr>
          <p:cNvPr id="13" name="Text 11"/>
          <p:cNvSpPr/>
          <p:nvPr/>
        </p:nvSpPr>
        <p:spPr>
          <a:xfrm>
            <a:off x="5065776" y="6071616"/>
            <a:ext cx="20299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No vendor module required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278624" y="5559552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>
                <a:solidFill>
                  <a:srgbClr val="EC9C23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4  </a:t>
            </a:r>
            <a:r>
              <a:rPr lang="en-US" sz="10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Three agencies, one live corridor</a:t>
            </a:r>
            <a:endParaRPr lang="en-US" sz="1050"/>
          </a:p>
        </p:txBody>
      </p:sp>
      <p:sp>
        <p:nvSpPr>
          <p:cNvPr id="15" name="Text 13"/>
          <p:cNvSpPr/>
          <p:nvPr/>
        </p:nvSpPr>
        <p:spPr>
          <a:xfrm>
            <a:off x="7278624" y="6071616"/>
            <a:ext cx="20299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Cross-state incident alerts</a:t>
            </a:r>
            <a:endParaRPr lang="en-US" sz="900"/>
          </a:p>
        </p:txBody>
      </p:sp>
      <p:sp>
        <p:nvSpPr>
          <p:cNvPr id="16" name="Text 14"/>
          <p:cNvSpPr/>
          <p:nvPr/>
        </p:nvSpPr>
        <p:spPr>
          <a:xfrm>
            <a:off x="9491472" y="5559552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>
                <a:solidFill>
                  <a:srgbClr val="EC9C23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5  </a:t>
            </a:r>
            <a:r>
              <a:rPr lang="en-US" sz="10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One federated corridor</a:t>
            </a:r>
            <a:endParaRPr lang="en-US" sz="1050"/>
          </a:p>
        </p:txBody>
      </p:sp>
      <p:sp>
        <p:nvSpPr>
          <p:cNvPr id="17" name="Text 15"/>
          <p:cNvSpPr/>
          <p:nvPr/>
        </p:nvSpPr>
        <p:spPr>
          <a:xfrm>
            <a:off x="9491472" y="6071616"/>
            <a:ext cx="20299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Sovereign at the edge</a:t>
            </a:r>
            <a:endParaRPr lang="en-US" sz="900"/>
          </a:p>
        </p:txBody>
      </p:sp>
      <p:pic>
        <p:nvPicPr>
          <p:cNvPr id="18" name="Image 0" descr="/home/user/workspace/assets/vikasa_logo_horizontal_colo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20</a:t>
            </a:r>
            <a:endParaRPr lang="en-US" sz="900"/>
          </a:p>
        </p:txBody>
      </p:sp>
      <p:pic>
        <p:nvPicPr>
          <p:cNvPr id="20" name="Media 0">
            <a:hlinkClick r:id="" action="ppaction://media"/>
            <a:extLst>
              <a:ext uri="{FF2B5EF4-FFF2-40B4-BE49-F238E27FC236}">
                <a16:creationId xmlns:a16="http://schemas.microsoft.com/office/drawing/2014/main" id="{55A8D251-1750-9AE4-8C05-B070D869EF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2504" y="991120"/>
            <a:ext cx="7091811" cy="3987284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7DDD9B6D-65A6-8C18-9E7F-1465CC9E64C3}"/>
              </a:ext>
            </a:extLst>
          </p:cNvPr>
          <p:cNvSpPr/>
          <p:nvPr/>
        </p:nvSpPr>
        <p:spPr>
          <a:xfrm>
            <a:off x="640080" y="2450842"/>
            <a:ext cx="2733741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/>
              <a:t>Given only the OpenITS data model, an AI agent - using Model Context Protocol (MCP) - explored the schema unassisted and built this dashboard from scratch. No schema docs. No template.</a:t>
            </a:r>
          </a:p>
          <a:p>
            <a:pPr marL="0" indent="0">
              <a:lnSpc>
                <a:spcPct val="130000"/>
              </a:lnSpc>
              <a:buNone/>
            </a:pPr>
            <a:endParaRPr lang="en-US" sz="1200" dirty="0"/>
          </a:p>
          <a:p>
            <a:pPr marL="0" indent="0">
              <a:lnSpc>
                <a:spcPct val="130000"/>
              </a:lnSpc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0292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BUILT TO FEED WHAT YOU ALREADY RUN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59536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Vikasa Speaks the Language Every Platform Already Reads</a:t>
            </a:r>
            <a:endParaRPr lang="en-US" sz="2600"/>
          </a:p>
        </p:txBody>
      </p:sp>
      <p:sp>
        <p:nvSpPr>
          <p:cNvPr id="5" name="Text 2"/>
          <p:cNvSpPr/>
          <p:nvPr/>
        </p:nvSpPr>
        <p:spPr>
          <a:xfrm>
            <a:off x="640080" y="17373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Your data needs to live and flow to any destination. Vikasa normalizes multi-vendor edge data into a single canonical, vendor-neutral event stream — then publishes it once to whichever traffic-ops, GIS, cloud-analytics, or asset-management platform your agency has already invested in. No rip-and-replace. No bespoke integration per application.</a:t>
            </a:r>
            <a:endParaRPr lang="en-US" sz="1200"/>
          </a:p>
        </p:txBody>
      </p:sp>
      <p:sp>
        <p:nvSpPr>
          <p:cNvPr id="6" name="Shape 3"/>
          <p:cNvSpPr/>
          <p:nvPr/>
        </p:nvSpPr>
        <p:spPr>
          <a:xfrm>
            <a:off x="640080" y="2743200"/>
            <a:ext cx="2048256" cy="24688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40080" y="2743200"/>
            <a:ext cx="2048256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7240" y="2944368"/>
            <a:ext cx="1773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Digital Twins</a:t>
            </a:r>
            <a:endParaRPr lang="en-US" sz="1200"/>
          </a:p>
        </p:txBody>
      </p:sp>
      <p:sp>
        <p:nvSpPr>
          <p:cNvPr id="9" name="Text 6"/>
          <p:cNvSpPr/>
          <p:nvPr/>
        </p:nvSpPr>
        <p:spPr>
          <a:xfrm>
            <a:off x="777240" y="3566160"/>
            <a:ext cx="1773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Bentley iTwin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Esri ArcGIS Urban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Cesium</a:t>
            </a:r>
            <a:endParaRPr lang="en-US" sz="1050"/>
          </a:p>
        </p:txBody>
      </p:sp>
      <p:sp>
        <p:nvSpPr>
          <p:cNvPr id="10" name="Shape 7"/>
          <p:cNvSpPr/>
          <p:nvPr/>
        </p:nvSpPr>
        <p:spPr>
          <a:xfrm>
            <a:off x="2834640" y="2743200"/>
            <a:ext cx="2048256" cy="24688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2834640" y="2743200"/>
            <a:ext cx="2048256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971800" y="2944368"/>
            <a:ext cx="1773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Traffic Ops (ATMS)</a:t>
            </a:r>
            <a:endParaRPr lang="en-US" sz="1200"/>
          </a:p>
        </p:txBody>
      </p:sp>
      <p:sp>
        <p:nvSpPr>
          <p:cNvPr id="13" name="Text 10"/>
          <p:cNvSpPr/>
          <p:nvPr/>
        </p:nvSpPr>
        <p:spPr>
          <a:xfrm>
            <a:off x="2971800" y="3566160"/>
            <a:ext cx="1773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SunGuide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Kapsch EcoTrafiX</a:t>
            </a:r>
            <a:endParaRPr lang="en-US" sz="1050"/>
          </a:p>
        </p:txBody>
      </p:sp>
      <p:sp>
        <p:nvSpPr>
          <p:cNvPr id="14" name="Shape 11"/>
          <p:cNvSpPr/>
          <p:nvPr/>
        </p:nvSpPr>
        <p:spPr>
          <a:xfrm>
            <a:off x="5029200" y="2743200"/>
            <a:ext cx="2048256" cy="24688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5029200" y="2743200"/>
            <a:ext cx="2048256" cy="50292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166360" y="2944368"/>
            <a:ext cx="1773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GIS &amp; Asset Mgmt</a:t>
            </a:r>
            <a:endParaRPr lang="en-US" sz="1200"/>
          </a:p>
        </p:txBody>
      </p:sp>
      <p:sp>
        <p:nvSpPr>
          <p:cNvPr id="17" name="Text 14"/>
          <p:cNvSpPr/>
          <p:nvPr/>
        </p:nvSpPr>
        <p:spPr>
          <a:xfrm>
            <a:off x="5166360" y="3566160"/>
            <a:ext cx="1773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Esri ArcGIS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Bentley AssetWise</a:t>
            </a:r>
            <a:endParaRPr lang="en-US" sz="1050"/>
          </a:p>
        </p:txBody>
      </p:sp>
      <p:sp>
        <p:nvSpPr>
          <p:cNvPr id="18" name="Shape 15"/>
          <p:cNvSpPr/>
          <p:nvPr/>
        </p:nvSpPr>
        <p:spPr>
          <a:xfrm>
            <a:off x="7223760" y="2743200"/>
            <a:ext cx="2048256" cy="24688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7223760" y="2743200"/>
            <a:ext cx="2048256" cy="50292"/>
          </a:xfrm>
          <a:prstGeom prst="rect">
            <a:avLst/>
          </a:prstGeom>
          <a:solidFill>
            <a:srgbClr val="AD24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7360920" y="2944368"/>
            <a:ext cx="1773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Cloud Data Platforms</a:t>
            </a:r>
            <a:endParaRPr lang="en-US" sz="1200"/>
          </a:p>
        </p:txBody>
      </p:sp>
      <p:sp>
        <p:nvSpPr>
          <p:cNvPr id="21" name="Text 18"/>
          <p:cNvSpPr/>
          <p:nvPr/>
        </p:nvSpPr>
        <p:spPr>
          <a:xfrm>
            <a:off x="7360920" y="3566160"/>
            <a:ext cx="1773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Snowflake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Databricks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Power BI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Tableau</a:t>
            </a:r>
            <a:endParaRPr lang="en-US" sz="1050"/>
          </a:p>
        </p:txBody>
      </p:sp>
      <p:sp>
        <p:nvSpPr>
          <p:cNvPr id="22" name="Shape 19"/>
          <p:cNvSpPr/>
          <p:nvPr/>
        </p:nvSpPr>
        <p:spPr>
          <a:xfrm>
            <a:off x="9418320" y="2743200"/>
            <a:ext cx="2048256" cy="24688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9418320" y="2743200"/>
            <a:ext cx="2048256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9555480" y="2944368"/>
            <a:ext cx="1773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Security &amp; SIEM</a:t>
            </a:r>
            <a:endParaRPr lang="en-US" sz="1200"/>
          </a:p>
        </p:txBody>
      </p:sp>
      <p:sp>
        <p:nvSpPr>
          <p:cNvPr id="25" name="Text 22"/>
          <p:cNvSpPr/>
          <p:nvPr/>
        </p:nvSpPr>
        <p:spPr>
          <a:xfrm>
            <a:off x="9555480" y="3566160"/>
            <a:ext cx="1773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ServiceNow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Splunk</a:t>
            </a:r>
            <a:endParaRPr lang="en-US" sz="1050"/>
          </a:p>
          <a:p>
            <a:pPr marL="0" indent="0">
              <a:lnSpc>
                <a:spcPct val="135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Microsoft Sentinel</a:t>
            </a:r>
            <a:endParaRPr lang="en-US" sz="1050"/>
          </a:p>
        </p:txBody>
      </p:sp>
      <p:sp>
        <p:nvSpPr>
          <p:cNvPr id="26" name="Text 23"/>
          <p:cNvSpPr/>
          <p:nvPr/>
        </p:nvSpPr>
        <p:spPr>
          <a:xfrm>
            <a:off x="640080" y="53949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Same canonical stream, five different doors — digital twins read the identical feed as every other platform.</a:t>
            </a:r>
            <a:endParaRPr lang="en-US" sz="1300"/>
          </a:p>
        </p:txBody>
      </p:sp>
      <p:sp>
        <p:nvSpPr>
          <p:cNvPr id="27" name="Text 24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Snowflake</a:t>
            </a:r>
            <a:r>
              <a:rPr lang="en-US" sz="9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, </a:t>
            </a:r>
            <a:r>
              <a:rPr lang="en-US" sz="950" u="sng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Esri</a:t>
            </a:r>
            <a:r>
              <a:rPr lang="en-US" sz="9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, </a:t>
            </a:r>
            <a:r>
              <a:rPr lang="en-US" sz="950" u="sng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Bentley Systems</a:t>
            </a:r>
            <a:endParaRPr lang="en-US" sz="950"/>
          </a:p>
        </p:txBody>
      </p:sp>
      <p:pic>
        <p:nvPicPr>
          <p:cNvPr id="28" name="Image 1" descr="/home/user/workspace/assets/vikasa_logo_horizontal_colo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21</a:t>
            </a:r>
            <a:endParaRPr lang="en-US" sz="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WHERE THE TECHNOLOGY BUDGET ACTUALLY GOES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Time to Connect Versus Time to Innovate.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40080" y="1664208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Today, agencies burn most of their technology budget just wiring systems together — every device, every dashboard, a new custom integration. Vikasa integrates the data once into an open canonical fabric, so that spend flips: the budget moves from plumbing to progress.</a:t>
            </a:r>
            <a:endParaRPr lang="en-US" sz="1450"/>
          </a:p>
        </p:txBody>
      </p:sp>
      <p:sp>
        <p:nvSpPr>
          <p:cNvPr id="5" name="Text 3"/>
          <p:cNvSpPr/>
          <p:nvPr/>
        </p:nvSpPr>
        <p:spPr>
          <a:xfrm>
            <a:off x="640080" y="2770632"/>
            <a:ext cx="1783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TODAY</a:t>
            </a:r>
            <a:endParaRPr lang="en-US" sz="1500"/>
          </a:p>
        </p:txBody>
      </p:sp>
      <p:sp>
        <p:nvSpPr>
          <p:cNvPr id="6" name="Text 4"/>
          <p:cNvSpPr/>
          <p:nvPr/>
        </p:nvSpPr>
        <p:spPr>
          <a:xfrm>
            <a:off x="640080" y="3081528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 integration trap</a:t>
            </a:r>
            <a:endParaRPr lang="en-US" sz="1100"/>
          </a:p>
        </p:txBody>
      </p:sp>
      <p:sp>
        <p:nvSpPr>
          <p:cNvPr id="7" name="Shape 5"/>
          <p:cNvSpPr/>
          <p:nvPr/>
        </p:nvSpPr>
        <p:spPr>
          <a:xfrm>
            <a:off x="2606040" y="2788920"/>
            <a:ext cx="8023860" cy="658368"/>
          </a:xfrm>
          <a:prstGeom prst="rect">
            <a:avLst/>
          </a:prstGeom>
          <a:solidFill>
            <a:srgbClr val="1C3D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807208" y="2788920"/>
            <a:ext cx="76581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90%  INTEGRATING</a:t>
            </a:r>
            <a:endParaRPr lang="en-US" sz="1650"/>
          </a:p>
        </p:txBody>
      </p:sp>
      <p:sp>
        <p:nvSpPr>
          <p:cNvPr id="9" name="Shape 7"/>
          <p:cNvSpPr/>
          <p:nvPr/>
        </p:nvSpPr>
        <p:spPr>
          <a:xfrm>
            <a:off x="10629900" y="2788920"/>
            <a:ext cx="891540" cy="658368"/>
          </a:xfrm>
          <a:prstGeom prst="rect">
            <a:avLst/>
          </a:prstGeom>
          <a:solidFill>
            <a:srgbClr val="C7CDD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629900" y="2788920"/>
            <a:ext cx="8915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10%</a:t>
            </a:r>
            <a:endParaRPr lang="en-US" sz="1400"/>
          </a:p>
        </p:txBody>
      </p:sp>
      <p:sp>
        <p:nvSpPr>
          <p:cNvPr id="11" name="Text 9"/>
          <p:cNvSpPr/>
          <p:nvPr/>
        </p:nvSpPr>
        <p:spPr>
          <a:xfrm>
            <a:off x="640080" y="3685032"/>
            <a:ext cx="1783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WITH VIKASA</a:t>
            </a:r>
            <a:endParaRPr lang="en-US" sz="1500"/>
          </a:p>
        </p:txBody>
      </p:sp>
      <p:sp>
        <p:nvSpPr>
          <p:cNvPr id="12" name="Text 10"/>
          <p:cNvSpPr/>
          <p:nvPr/>
        </p:nvSpPr>
        <p:spPr>
          <a:xfrm>
            <a:off x="640080" y="3995928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Integrate once, reuse everywhere</a:t>
            </a: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2606040" y="3703320"/>
            <a:ext cx="891540" cy="658368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606040" y="3703320"/>
            <a:ext cx="8915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10%</a:t>
            </a:r>
            <a:endParaRPr lang="en-US" sz="1400"/>
          </a:p>
        </p:txBody>
      </p:sp>
      <p:sp>
        <p:nvSpPr>
          <p:cNvPr id="15" name="Shape 13"/>
          <p:cNvSpPr/>
          <p:nvPr/>
        </p:nvSpPr>
        <p:spPr>
          <a:xfrm>
            <a:off x="3497580" y="3703320"/>
            <a:ext cx="8023860" cy="658368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98748" y="3703320"/>
            <a:ext cx="76581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90%  INNOVATING</a:t>
            </a:r>
            <a:endParaRPr lang="en-US" sz="1650"/>
          </a:p>
        </p:txBody>
      </p:sp>
      <p:sp>
        <p:nvSpPr>
          <p:cNvPr id="17" name="Text 15"/>
          <p:cNvSpPr/>
          <p:nvPr/>
        </p:nvSpPr>
        <p:spPr>
          <a:xfrm>
            <a:off x="2606040" y="4453128"/>
            <a:ext cx="8915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Share of technology budget</a:t>
            </a:r>
            <a:endParaRPr lang="en-US" sz="1150"/>
          </a:p>
        </p:txBody>
      </p:sp>
      <p:sp>
        <p:nvSpPr>
          <p:cNvPr id="18" name="Shape 16"/>
          <p:cNvSpPr/>
          <p:nvPr/>
        </p:nvSpPr>
        <p:spPr>
          <a:xfrm>
            <a:off x="640080" y="4864608"/>
            <a:ext cx="10881360" cy="0"/>
          </a:xfrm>
          <a:prstGeom prst="line">
            <a:avLst/>
          </a:prstGeom>
          <a:noFill/>
          <a:ln w="12700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5074920"/>
            <a:ext cx="344728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Integrate once</a:t>
            </a:r>
            <a:endParaRPr lang="en-US" sz="1500"/>
          </a:p>
        </p:txBody>
      </p:sp>
      <p:sp>
        <p:nvSpPr>
          <p:cNvPr id="20" name="Text 18"/>
          <p:cNvSpPr/>
          <p:nvPr/>
        </p:nvSpPr>
        <p:spPr>
          <a:xfrm>
            <a:off x="640080" y="5394960"/>
            <a:ext cx="344728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Normalize every vendor’s data into one open schema — a single connection, not one per system.</a:t>
            </a:r>
            <a:endParaRPr lang="en-US" sz="1250"/>
          </a:p>
        </p:txBody>
      </p:sp>
      <p:sp>
        <p:nvSpPr>
          <p:cNvPr id="21" name="Text 19"/>
          <p:cNvSpPr/>
          <p:nvPr/>
        </p:nvSpPr>
        <p:spPr>
          <a:xfrm>
            <a:off x="4361688" y="5074920"/>
            <a:ext cx="344728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Reuse everywhere</a:t>
            </a:r>
            <a:endParaRPr lang="en-US" sz="1500"/>
          </a:p>
        </p:txBody>
      </p:sp>
      <p:sp>
        <p:nvSpPr>
          <p:cNvPr id="22" name="Text 20"/>
          <p:cNvSpPr/>
          <p:nvPr/>
        </p:nvSpPr>
        <p:spPr>
          <a:xfrm>
            <a:off x="4361688" y="5394960"/>
            <a:ext cx="344728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ATMS, GIS, cloud analytics, digital twins, and SIEM all read the same canonical stream.</a:t>
            </a:r>
            <a:endParaRPr lang="en-US" sz="1250"/>
          </a:p>
        </p:txBody>
      </p:sp>
      <p:sp>
        <p:nvSpPr>
          <p:cNvPr id="23" name="Text 21"/>
          <p:cNvSpPr/>
          <p:nvPr/>
        </p:nvSpPr>
        <p:spPr>
          <a:xfrm>
            <a:off x="8083296" y="5074920"/>
            <a:ext cx="344728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89497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Let the data move</a:t>
            </a:r>
            <a:endParaRPr lang="en-US" sz="1500"/>
          </a:p>
        </p:txBody>
      </p:sp>
      <p:sp>
        <p:nvSpPr>
          <p:cNvPr id="24" name="Text 22"/>
          <p:cNvSpPr/>
          <p:nvPr/>
        </p:nvSpPr>
        <p:spPr>
          <a:xfrm>
            <a:off x="8083296" y="5394960"/>
            <a:ext cx="344728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Share across districts, agencies, and states without a new contract or a central broker.</a:t>
            </a:r>
            <a:endParaRPr lang="en-US" sz="1250"/>
          </a:p>
        </p:txBody>
      </p:sp>
      <p:sp>
        <p:nvSpPr>
          <p:cNvPr id="25" name="Text 23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FHWA CodeFest Playbook (Deliverable D26); 2M Transformation Services &amp; 360ns field experience</a:t>
            </a:r>
            <a:endParaRPr lang="en-US" sz="950" dirty="0"/>
          </a:p>
        </p:txBody>
      </p:sp>
      <p:pic>
        <p:nvPicPr>
          <p:cNvPr id="26" name="Image 0" descr="/home/user/workspace/assets/vikasa_logo_horizontal_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22</a:t>
            </a:r>
            <a:endParaRPr lang="en-US" sz="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WHAT CANONICAL DATA UNLOCKS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Clean, Shared Data Is the Fuel Every Agency Ambition Runs On</a:t>
            </a:r>
            <a:endParaRPr lang="en-US" sz="2600"/>
          </a:p>
        </p:txBody>
      </p:sp>
      <p:sp>
        <p:nvSpPr>
          <p:cNvPr id="5" name="Text 2"/>
          <p:cNvSpPr/>
          <p:nvPr/>
        </p:nvSpPr>
        <p:spPr>
          <a:xfrm>
            <a:off x="640080" y="173736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LSTM, GRU, and graph neural network models for congestion, incident detection, and trajectory prediction are only as good as the data feeding them. Interoperable, canonical data turns these from single-intersection demos into corridor- and state-wide capabilities.</a:t>
            </a:r>
            <a:endParaRPr lang="en-US" sz="1300"/>
          </a:p>
        </p:txBody>
      </p:sp>
      <p:sp>
        <p:nvSpPr>
          <p:cNvPr id="6" name="Shape 3"/>
          <p:cNvSpPr/>
          <p:nvPr/>
        </p:nvSpPr>
        <p:spPr>
          <a:xfrm>
            <a:off x="640080" y="2651760"/>
            <a:ext cx="3456432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40080" y="2651760"/>
            <a:ext cx="3456432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852928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Predictive congestion management</a:t>
            </a:r>
            <a:endParaRPr lang="en-US" sz="1350"/>
          </a:p>
        </p:txBody>
      </p:sp>
      <p:sp>
        <p:nvSpPr>
          <p:cNvPr id="9" name="Text 6"/>
          <p:cNvSpPr/>
          <p:nvPr/>
        </p:nvSpPr>
        <p:spPr>
          <a:xfrm>
            <a:off x="868680" y="3364992"/>
            <a:ext cx="2999232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AI trained on multi-agency, multi-vendor feeds — not one vendor's slice.</a:t>
            </a:r>
            <a:endParaRPr lang="en-US" sz="1050"/>
          </a:p>
        </p:txBody>
      </p:sp>
      <p:sp>
        <p:nvSpPr>
          <p:cNvPr id="10" name="Shape 7"/>
          <p:cNvSpPr/>
          <p:nvPr/>
        </p:nvSpPr>
        <p:spPr>
          <a:xfrm>
            <a:off x="4352544" y="2651760"/>
            <a:ext cx="3456432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352544" y="2651760"/>
            <a:ext cx="3456432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581144" y="2852928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Real-time incident detection</a:t>
            </a:r>
            <a:endParaRPr lang="en-US" sz="1350"/>
          </a:p>
        </p:txBody>
      </p:sp>
      <p:sp>
        <p:nvSpPr>
          <p:cNvPr id="13" name="Text 10"/>
          <p:cNvSpPr/>
          <p:nvPr/>
        </p:nvSpPr>
        <p:spPr>
          <a:xfrm>
            <a:off x="4581144" y="3364992"/>
            <a:ext cx="2999232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Shared incident, red-light-running, and overspeed topics across a corridor.</a:t>
            </a:r>
            <a:endParaRPr lang="en-US" sz="1050"/>
          </a:p>
        </p:txBody>
      </p:sp>
      <p:sp>
        <p:nvSpPr>
          <p:cNvPr id="14" name="Shape 11"/>
          <p:cNvSpPr/>
          <p:nvPr/>
        </p:nvSpPr>
        <p:spPr>
          <a:xfrm>
            <a:off x="8065008" y="2651760"/>
            <a:ext cx="3456432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8065008" y="2651760"/>
            <a:ext cx="3456432" cy="50292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293608" y="2852928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Vulnerable road user protection</a:t>
            </a:r>
            <a:endParaRPr lang="en-US" sz="1350"/>
          </a:p>
        </p:txBody>
      </p:sp>
      <p:sp>
        <p:nvSpPr>
          <p:cNvPr id="17" name="Text 14"/>
          <p:cNvSpPr/>
          <p:nvPr/>
        </p:nvSpPr>
        <p:spPr>
          <a:xfrm>
            <a:off x="8293608" y="3364992"/>
            <a:ext cx="2999232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VRU detection events flowing to any consuming safety application.</a:t>
            </a:r>
            <a:endParaRPr lang="en-US" sz="1050"/>
          </a:p>
        </p:txBody>
      </p:sp>
      <p:sp>
        <p:nvSpPr>
          <p:cNvPr id="18" name="Shape 15"/>
          <p:cNvSpPr/>
          <p:nvPr/>
        </p:nvSpPr>
        <p:spPr>
          <a:xfrm>
            <a:off x="640080" y="4370832"/>
            <a:ext cx="3456432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40080" y="4370832"/>
            <a:ext cx="3456432" cy="50292"/>
          </a:xfrm>
          <a:prstGeom prst="rect">
            <a:avLst/>
          </a:prstGeom>
          <a:solidFill>
            <a:srgbClr val="AD24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868680" y="4572000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Semantically rich digital twins</a:t>
            </a:r>
            <a:endParaRPr lang="en-US" sz="1350"/>
          </a:p>
        </p:txBody>
      </p:sp>
      <p:sp>
        <p:nvSpPr>
          <p:cNvPr id="21" name="Text 18"/>
          <p:cNvSpPr/>
          <p:nvPr/>
        </p:nvSpPr>
        <p:spPr>
          <a:xfrm>
            <a:off x="868680" y="5084064"/>
            <a:ext cx="2999232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Canonical real-time and lifecycle data feeding twin models that stay current, not static snapshots.</a:t>
            </a:r>
            <a:endParaRPr lang="en-US" sz="1050"/>
          </a:p>
        </p:txBody>
      </p:sp>
      <p:sp>
        <p:nvSpPr>
          <p:cNvPr id="22" name="Shape 19"/>
          <p:cNvSpPr/>
          <p:nvPr/>
        </p:nvSpPr>
        <p:spPr>
          <a:xfrm>
            <a:off x="4352544" y="4370832"/>
            <a:ext cx="3456432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352544" y="4370832"/>
            <a:ext cx="3456432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581144" y="4572000"/>
            <a:ext cx="299923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Corridor &amp; Vision Zero coordination</a:t>
            </a:r>
            <a:endParaRPr lang="en-US" sz="1350"/>
          </a:p>
        </p:txBody>
      </p:sp>
      <p:sp>
        <p:nvSpPr>
          <p:cNvPr id="25" name="Text 22"/>
          <p:cNvSpPr/>
          <p:nvPr/>
        </p:nvSpPr>
        <p:spPr>
          <a:xfrm>
            <a:off x="4581144" y="5084064"/>
            <a:ext cx="2999232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Multiple agencies acting on the same real-time picture toward zero fatalities.</a:t>
            </a:r>
            <a:endParaRPr lang="en-US" sz="1050"/>
          </a:p>
        </p:txBody>
      </p:sp>
      <p:pic>
        <p:nvPicPr>
          <p:cNvPr id="26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23</a:t>
            </a:r>
            <a:endParaRPr lang="en-US" sz="9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flower.png"/>
          <p:cNvPicPr>
            <a:picLocks noChangeAspect="1"/>
          </p:cNvPicPr>
          <p:nvPr/>
        </p:nvPicPr>
        <p:blipFill>
          <a:blip r:embed="rId3">
            <a:alphaModFix amt="13000"/>
          </a:blip>
          <a:stretch>
            <a:fillRect/>
          </a:stretch>
        </p:blipFill>
        <p:spPr>
          <a:xfrm>
            <a:off x="3108960" y="1005840"/>
            <a:ext cx="5943600" cy="5943600"/>
          </a:xfrm>
          <a:prstGeom prst="rect">
            <a:avLst/>
          </a:prstGeom>
        </p:spPr>
      </p:pic>
      <p:pic>
        <p:nvPicPr>
          <p:cNvPr id="3" name="Image 1" descr="/home/user/workspace/assets/rainbow_z_strip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50292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ARGUMENT, IN ONE SLIDE</a:t>
            </a:r>
            <a:endParaRPr lang="en-US" sz="1200"/>
          </a:p>
        </p:txBody>
      </p:sp>
      <p:sp>
        <p:nvSpPr>
          <p:cNvPr id="5" name="Text 1"/>
          <p:cNvSpPr/>
          <p:nvPr/>
        </p:nvSpPr>
        <p:spPr>
          <a:xfrm>
            <a:off x="640080" y="86868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Why Open-Source. Why Now.</a:t>
            </a:r>
            <a:endParaRPr lang="en-US" sz="3200"/>
          </a:p>
        </p:txBody>
      </p:sp>
      <p:sp>
        <p:nvSpPr>
          <p:cNvPr id="6" name="Text 2"/>
          <p:cNvSpPr/>
          <p:nvPr/>
        </p:nvSpPr>
        <p:spPr>
          <a:xfrm>
            <a:off x="822960" y="1874520"/>
            <a:ext cx="10515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Open is the only way to escape lock-in.</a:t>
            </a:r>
            <a:endParaRPr lang="en-US" sz="1700"/>
          </a:p>
        </p:txBody>
      </p:sp>
      <p:sp>
        <p:nvSpPr>
          <p:cNvPr id="7" name="Text 3"/>
          <p:cNvSpPr/>
          <p:nvPr/>
        </p:nvSpPr>
        <p:spPr>
          <a:xfrm>
            <a:off x="822960" y="225856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20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standard nobody controls is a standard every vendor can build on — and every agency can trust. Apache 2.0 stewardship, an operator-weighted steering committee, and a graduation path that lets vendors innovate without forking.</a:t>
            </a:r>
            <a:endParaRPr lang="en-US" sz="1200"/>
          </a:p>
        </p:txBody>
      </p:sp>
      <p:sp>
        <p:nvSpPr>
          <p:cNvPr id="8" name="Text 4"/>
          <p:cNvSpPr/>
          <p:nvPr/>
        </p:nvSpPr>
        <p:spPr>
          <a:xfrm>
            <a:off x="822960" y="3246120"/>
            <a:ext cx="10515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federal groundwork is already laid.</a:t>
            </a:r>
            <a:endParaRPr lang="en-US" sz="1700"/>
          </a:p>
        </p:txBody>
      </p:sp>
      <p:sp>
        <p:nvSpPr>
          <p:cNvPr id="9" name="Text 5"/>
          <p:cNvSpPr/>
          <p:nvPr/>
        </p:nvSpPr>
        <p:spPr>
          <a:xfrm>
            <a:off x="822960" y="363016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20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Federally-funded research on digital infrastructure interoperability operationalized the data-governance and use-case research this stands on. The research lineage is federal; the reference implementation is running.</a:t>
            </a:r>
            <a:endParaRPr lang="en-US" sz="1200"/>
          </a:p>
        </p:txBody>
      </p:sp>
      <p:sp>
        <p:nvSpPr>
          <p:cNvPr id="10" name="Text 6"/>
          <p:cNvSpPr/>
          <p:nvPr/>
        </p:nvSpPr>
        <p:spPr>
          <a:xfrm>
            <a:off x="822960" y="4617720"/>
            <a:ext cx="10515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industry and the hardware are converging now.</a:t>
            </a:r>
            <a:endParaRPr lang="en-US" sz="1700"/>
          </a:p>
        </p:txBody>
      </p:sp>
      <p:sp>
        <p:nvSpPr>
          <p:cNvPr id="11" name="Text 7"/>
          <p:cNvSpPr/>
          <p:nvPr/>
        </p:nvSpPr>
        <p:spPr>
          <a:xfrm>
            <a:off x="822960" y="500176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20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On July 24, 2026, a 25-member coalition led by NVIDIA, Microsoft, and Meta published an open letter, “Open Weights and American AI Leadership,” arguing that open, inspectable AI models are essential to a healthy AI ecosystem and American competitiveness. Transportation data infrastructure faces the same choice — open, industry-governed schemas versus closed, single-vendor lock-in.</a:t>
            </a:r>
            <a:endParaRPr lang="en-US" sz="1200"/>
          </a:p>
        </p:txBody>
      </p:sp>
      <p:sp>
        <p:nvSpPr>
          <p:cNvPr id="12" name="Text 8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Source For You</a:t>
            </a:r>
            <a:endParaRPr lang="en-US" sz="950"/>
          </a:p>
        </p:txBody>
      </p:sp>
      <p:pic>
        <p:nvPicPr>
          <p:cNvPr id="13" name="Image 2" descr="/home/user/workspace/assets/vikasa_logo_horizontal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24</a:t>
            </a:r>
            <a:endParaRPr lang="en-US" sz="9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48640"/>
            <a:ext cx="10360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WHY NOW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914400" y="2423160"/>
            <a:ext cx="1036015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4200" b="1">
                <a:solidFill>
                  <a:srgbClr val="F4F5F7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Every agency needs this.</a:t>
            </a:r>
            <a:endParaRPr lang="en-US" sz="4200"/>
          </a:p>
          <a:p>
            <a:pPr marL="0" indent="0" algn="ctr">
              <a:lnSpc>
                <a:spcPct val="118000"/>
              </a:lnSpc>
              <a:buNone/>
            </a:pPr>
            <a:r>
              <a:rPr lang="en-US" sz="4200" b="1">
                <a:solidFill>
                  <a:srgbClr val="F4F5F7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Vendors keep selling lock-in.</a:t>
            </a:r>
            <a:endParaRPr lang="en-US" sz="4200"/>
          </a:p>
        </p:txBody>
      </p:sp>
      <p:sp>
        <p:nvSpPr>
          <p:cNvPr id="4" name="Text 2"/>
          <p:cNvSpPr/>
          <p:nvPr/>
        </p:nvSpPr>
        <p:spPr>
          <a:xfrm>
            <a:off x="1463040" y="4206240"/>
            <a:ext cx="926287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dirty="0">
                <a:solidFill>
                  <a:srgbClr val="F2B75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National momentum on corridor interoperability, connected-vehicle deployment, and digital-twin adoption is real — but the market keeps steering agencies toward closed, single-vendor platforms. Vikasa OpenITS is the open, vendor-neutral way forward, and we're the ones pushing it.</a:t>
            </a:r>
            <a:endParaRPr lang="en-US" sz="1500" dirty="0"/>
          </a:p>
        </p:txBody>
      </p:sp>
      <p:pic>
        <p:nvPicPr>
          <p:cNvPr id="5" name="Image 0" descr="/home/user/workspace/assets/vikasa_logo_horizontal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25</a:t>
            </a:r>
            <a:endParaRPr lang="en-US" sz="9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WHY THE OPEN CORE WON’T DISAPPEAR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Built to Last: A Sustainability Model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50292" cy="932688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1920240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open core stays free — permanently.</a:t>
            </a:r>
            <a:endParaRPr lang="en-US" sz="1450"/>
          </a:p>
        </p:txBody>
      </p:sp>
      <p:sp>
        <p:nvSpPr>
          <p:cNvPr id="7" name="Text 5"/>
          <p:cNvSpPr/>
          <p:nvPr/>
        </p:nvSpPr>
        <p:spPr>
          <a:xfrm>
            <a:off x="960120" y="224028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Apache 2.0 licensing on the standard and the reference implementation is structural, not promotional.</a:t>
            </a:r>
            <a:endParaRPr lang="en-US" sz="1200"/>
          </a:p>
        </p:txBody>
      </p:sp>
      <p:sp>
        <p:nvSpPr>
          <p:cNvPr id="8" name="Shape 6"/>
          <p:cNvSpPr/>
          <p:nvPr/>
        </p:nvSpPr>
        <p:spPr>
          <a:xfrm>
            <a:off x="640080" y="2907792"/>
            <a:ext cx="10881360" cy="932688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40080" y="2907792"/>
            <a:ext cx="50292" cy="932688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2999232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Vikasa.io stewards the standard.</a:t>
            </a:r>
            <a:endParaRPr lang="en-US" sz="1450"/>
          </a:p>
        </p:txBody>
      </p:sp>
      <p:sp>
        <p:nvSpPr>
          <p:cNvPr id="11" name="Text 9"/>
          <p:cNvSpPr/>
          <p:nvPr/>
        </p:nvSpPr>
        <p:spPr>
          <a:xfrm>
            <a:off x="960120" y="3319272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Headquartered in Austin, TX, Vikasa.io stewards the roadmap, security review, and quality bar the standard needs to stay trustworthy.</a:t>
            </a:r>
            <a:endParaRPr lang="en-US" sz="1200"/>
          </a:p>
        </p:txBody>
      </p:sp>
      <p:sp>
        <p:nvSpPr>
          <p:cNvPr id="12" name="Shape 10"/>
          <p:cNvSpPr/>
          <p:nvPr/>
        </p:nvSpPr>
        <p:spPr>
          <a:xfrm>
            <a:off x="640080" y="3986784"/>
            <a:ext cx="10881360" cy="932688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40080" y="3986784"/>
            <a:ext cx="50292" cy="932688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4078224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Built on federal research and private investment.</a:t>
            </a:r>
            <a:endParaRPr lang="en-US" sz="1450"/>
          </a:p>
        </p:txBody>
      </p:sp>
      <p:sp>
        <p:nvSpPr>
          <p:cNvPr id="15" name="Text 13"/>
          <p:cNvSpPr/>
          <p:nvPr/>
        </p:nvSpPr>
        <p:spPr>
          <a:xfrm>
            <a:off x="960120" y="4398264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It exists because FHWA-funded research proved the concept, 2M Transformation Services — a consulting firm — has invested heavily in building it out, and 360ns has partnered on its ongoing development as a business partner and investor.</a:t>
            </a:r>
            <a:endParaRPr lang="en-US" sz="1200"/>
          </a:p>
        </p:txBody>
      </p:sp>
      <p:sp>
        <p:nvSpPr>
          <p:cNvPr id="16" name="Shape 14"/>
          <p:cNvSpPr/>
          <p:nvPr/>
        </p:nvSpPr>
        <p:spPr>
          <a:xfrm>
            <a:off x="640080" y="5065776"/>
            <a:ext cx="10881360" cy="932688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40080" y="5065776"/>
            <a:ext cx="50292" cy="932688"/>
          </a:xfrm>
          <a:prstGeom prst="rect">
            <a:avLst/>
          </a:prstGeom>
          <a:solidFill>
            <a:srgbClr val="AD24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60120" y="5157216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231F2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No paywall on trust.</a:t>
            </a:r>
            <a:endParaRPr lang="en-US" sz="1450"/>
          </a:p>
        </p:txBody>
      </p:sp>
      <p:sp>
        <p:nvSpPr>
          <p:cNvPr id="19" name="Text 17"/>
          <p:cNvSpPr/>
          <p:nvPr/>
        </p:nvSpPr>
        <p:spPr>
          <a:xfrm>
            <a:off x="960120" y="5477256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No agency is ever locked out of the standard or the code because they didn't pay.</a:t>
            </a:r>
            <a:endParaRPr lang="en-US" sz="1200"/>
          </a:p>
        </p:txBody>
      </p:sp>
      <p:pic>
        <p:nvPicPr>
          <p:cNvPr id="20" name="Image 0" descr="/home/user/workspace/assets/vikasa_logo_horizontal_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26</a:t>
            </a:r>
            <a:endParaRPr lang="en-US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0" y="0"/>
            <a:ext cx="2039112" cy="1828800"/>
          </a:xfrm>
          <a:prstGeom prst="rect">
            <a:avLst/>
          </a:prstGeom>
        </p:spPr>
      </p:pic>
      <p:pic>
        <p:nvPicPr>
          <p:cNvPr id="3" name="Image 1" descr="/home/user/workspace/assets/mascot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806440"/>
            <a:ext cx="777240" cy="7772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457200"/>
            <a:ext cx="8961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OPPORTUNITY IN FRONT OF EVERY AGENCY</a:t>
            </a:r>
            <a:endParaRPr lang="en-US" sz="1200"/>
          </a:p>
        </p:txBody>
      </p:sp>
      <p:sp>
        <p:nvSpPr>
          <p:cNvPr id="5" name="Text 1"/>
          <p:cNvSpPr/>
          <p:nvPr/>
        </p:nvSpPr>
        <p:spPr>
          <a:xfrm>
            <a:off x="640080" y="804672"/>
            <a:ext cx="8961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700" b="1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Standard the Industry Can Help Shape Together</a:t>
            </a:r>
            <a:endParaRPr lang="en-US" sz="2700"/>
          </a:p>
        </p:txBody>
      </p:sp>
      <p:sp>
        <p:nvSpPr>
          <p:cNvPr id="6" name="Text 2"/>
          <p:cNvSpPr/>
          <p:nvPr/>
        </p:nvSpPr>
        <p:spPr>
          <a:xfrm>
            <a:off x="640080" y="178308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 interoperability layer for American transportation data is being defined right now. Agencies, vendors, and researchers can help shape it — with distributed edge compute, Vikasa's OpenITS fabric, and the platforms your agencies are already building.</a:t>
            </a:r>
            <a:endParaRPr lang="en-US" sz="1350" dirty="0"/>
          </a:p>
        </p:txBody>
      </p:sp>
      <p:sp>
        <p:nvSpPr>
          <p:cNvPr id="7" name="Shape 3"/>
          <p:cNvSpPr/>
          <p:nvPr/>
        </p:nvSpPr>
        <p:spPr>
          <a:xfrm>
            <a:off x="640080" y="2788920"/>
            <a:ext cx="3456432" cy="178308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868680" y="2953512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</a:t>
            </a:r>
            <a:endParaRPr lang="en-US" sz="2200"/>
          </a:p>
        </p:txBody>
      </p:sp>
      <p:sp>
        <p:nvSpPr>
          <p:cNvPr id="9" name="Text 5"/>
          <p:cNvSpPr/>
          <p:nvPr/>
        </p:nvSpPr>
        <p:spPr>
          <a:xfrm>
            <a:off x="868680" y="3410712"/>
            <a:ext cx="29992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Share what you're already building</a:t>
            </a:r>
            <a:endParaRPr lang="en-US" sz="1300"/>
          </a:p>
        </p:txBody>
      </p:sp>
      <p:sp>
        <p:nvSpPr>
          <p:cNvPr id="10" name="Text 6"/>
          <p:cNvSpPr/>
          <p:nvPr/>
        </p:nvSpPr>
        <p:spPr>
          <a:xfrm>
            <a:off x="868680" y="4087368"/>
            <a:ext cx="2999232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Knowledge sharing and collaboration across agencies already investing in this space.</a:t>
            </a:r>
            <a:endParaRPr lang="en-US" sz="1050"/>
          </a:p>
        </p:txBody>
      </p:sp>
      <p:sp>
        <p:nvSpPr>
          <p:cNvPr id="11" name="Shape 7"/>
          <p:cNvSpPr/>
          <p:nvPr/>
        </p:nvSpPr>
        <p:spPr>
          <a:xfrm>
            <a:off x="4352544" y="2788920"/>
            <a:ext cx="3456432" cy="178308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4581144" y="2953512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2</a:t>
            </a:r>
            <a:endParaRPr lang="en-US" sz="2200"/>
          </a:p>
        </p:txBody>
      </p:sp>
      <p:sp>
        <p:nvSpPr>
          <p:cNvPr id="13" name="Text 9"/>
          <p:cNvSpPr/>
          <p:nvPr/>
        </p:nvSpPr>
        <p:spPr>
          <a:xfrm>
            <a:off x="4581144" y="3410712"/>
            <a:ext cx="29992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Point to the lifecycle data gaps that matter most</a:t>
            </a:r>
            <a:endParaRPr lang="en-US" sz="1300"/>
          </a:p>
        </p:txBody>
      </p:sp>
      <p:sp>
        <p:nvSpPr>
          <p:cNvPr id="14" name="Text 10"/>
          <p:cNvSpPr/>
          <p:nvPr/>
        </p:nvSpPr>
        <p:spPr>
          <a:xfrm>
            <a:off x="4581144" y="4087368"/>
            <a:ext cx="2999232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Helping address the real operational needs the standard should solve first.</a:t>
            </a:r>
            <a:endParaRPr lang="en-US" sz="1050"/>
          </a:p>
        </p:txBody>
      </p:sp>
      <p:sp>
        <p:nvSpPr>
          <p:cNvPr id="15" name="Shape 11"/>
          <p:cNvSpPr/>
          <p:nvPr/>
        </p:nvSpPr>
        <p:spPr>
          <a:xfrm>
            <a:off x="8065008" y="2788920"/>
            <a:ext cx="3456432" cy="178308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8293608" y="2953512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3</a:t>
            </a:r>
            <a:endParaRPr lang="en-US" sz="2200"/>
          </a:p>
        </p:txBody>
      </p:sp>
      <p:sp>
        <p:nvSpPr>
          <p:cNvPr id="17" name="Text 13"/>
          <p:cNvSpPr/>
          <p:nvPr/>
        </p:nvSpPr>
        <p:spPr>
          <a:xfrm>
            <a:off x="8293608" y="3410712"/>
            <a:ext cx="29992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Help define the canonical schema</a:t>
            </a:r>
            <a:endParaRPr lang="en-US" sz="1300"/>
          </a:p>
        </p:txBody>
      </p:sp>
      <p:sp>
        <p:nvSpPr>
          <p:cNvPr id="18" name="Text 14"/>
          <p:cNvSpPr/>
          <p:nvPr/>
        </p:nvSpPr>
        <p:spPr>
          <a:xfrm>
            <a:off x="8293608" y="4087368"/>
            <a:ext cx="2999232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Encouraging standardization instead of another one-off, agency-specific format.</a:t>
            </a:r>
            <a:endParaRPr lang="en-US" sz="1050"/>
          </a:p>
        </p:txBody>
      </p:sp>
      <p:sp>
        <p:nvSpPr>
          <p:cNvPr id="20" name="Text 16"/>
          <p:cNvSpPr/>
          <p:nvPr/>
        </p:nvSpPr>
        <p:spPr>
          <a:xfrm>
            <a:off x="653796" y="505206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Explore the standard: </a:t>
            </a:r>
            <a:r>
              <a:rPr lang="en-US" sz="950" u="sng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open-its.org</a:t>
            </a:r>
            <a:r>
              <a:rPr lang="en-US" sz="95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 ·  Read the code: </a:t>
            </a:r>
            <a:r>
              <a:rPr lang="en-US" sz="950" u="sng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github.com/Vikasa2M</a:t>
            </a:r>
            <a:endParaRPr lang="en-US" sz="950"/>
          </a:p>
        </p:txBody>
      </p:sp>
      <p:pic>
        <p:nvPicPr>
          <p:cNvPr id="21" name="Image 2" descr="/home/user/workspace/assets/vikasa_logo_horizontal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27</a:t>
            </a:r>
            <a:endParaRPr lang="en-US" sz="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wav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9088"/>
            <a:ext cx="12188952" cy="438912"/>
          </a:xfrm>
          <a:prstGeom prst="rect">
            <a:avLst/>
          </a:prstGeom>
        </p:spPr>
      </p:pic>
      <p:pic>
        <p:nvPicPr>
          <p:cNvPr id="3" name="Image 1" descr="/home/user/workspace/assets/vikasa_logo_horizonta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648" y="594360"/>
            <a:ext cx="4114800" cy="1143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4400" y="2148840"/>
            <a:ext cx="10360152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000" b="1">
                <a:solidFill>
                  <a:srgbClr val="F4F5F7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“The infrastructure is public. The data beneath it should be too.”</a:t>
            </a:r>
            <a:endParaRPr lang="en-US" sz="3000"/>
          </a:p>
        </p:txBody>
      </p:sp>
      <p:sp>
        <p:nvSpPr>
          <p:cNvPr id="5" name="Text 1"/>
          <p:cNvSpPr/>
          <p:nvPr/>
        </p:nvSpPr>
        <p:spPr>
          <a:xfrm>
            <a:off x="914400" y="3246120"/>
            <a:ext cx="10360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>
                <a:solidFill>
                  <a:srgbClr val="F2B75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Let's build the open data fabric for the transportation industry — together.</a:t>
            </a:r>
            <a:endParaRPr lang="en-US" sz="1700"/>
          </a:p>
        </p:txBody>
      </p:sp>
      <p:pic>
        <p:nvPicPr>
          <p:cNvPr id="8" name="Image 3" descr="/home/user/workspace/assets/mascot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9324" y="4108941"/>
            <a:ext cx="1393724" cy="139372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914400" y="5989320"/>
            <a:ext cx="103601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vikasa.io   ·   Austin, Texas   ·   github.com/Vikasa2M</a:t>
            </a:r>
            <a:endParaRPr 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WHY THIS MATTERS RIGHT NOW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Open Models Won. Open Roads Are Next.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10881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On July 24, 2026, NVIDIA and a coalition of dozens of AI companies — Microsoft, Meta, IBM, GitHub, the Linux Foundation, Perplexity, and more — published “Open Weights and American AI Leadership,” arguing that open, inspectable models beat closed ones on access, competition, and even safety: openness lets many teams find and fix flaws, while closed systems concentrate risk in a few hands.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40080" y="2926080"/>
            <a:ext cx="3456432" cy="11430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640080" y="2926080"/>
            <a:ext cx="3456432" cy="50292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896112" y="3127248"/>
            <a:ext cx="294436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“Open weights expand access to the AI economy.”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52544" y="2926080"/>
            <a:ext cx="3456432" cy="11430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352544" y="2926080"/>
            <a:ext cx="3456432" cy="50292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608576" y="3127248"/>
            <a:ext cx="294436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“Openness may be one of the most important paths to AI safety and security.”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065008" y="2926080"/>
            <a:ext cx="3456432" cy="11430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8065008" y="2926080"/>
            <a:ext cx="3456432" cy="50292"/>
          </a:xfrm>
          <a:prstGeom prst="rect">
            <a:avLst/>
          </a:prstGeom>
          <a:solidFill>
            <a:srgbClr val="EC9C23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8321040" y="3127248"/>
            <a:ext cx="294436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“Concentrating advanced capabilities behind a small number of closed models compounds risk.”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40080" y="443484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50" b="1" dirty="0">
                <a:solidFill>
                  <a:srgbClr val="F4F5F7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Transportation data infrastructure faces the identical choice — open, industry-governed schemas versus closed, single-vendor lock-in. The AI industry just made its case publicly. This deck makes the same case for the data beneath the road.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950" u="sng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— Open Weights and American AI Leadership</a:t>
            </a:r>
            <a:r>
              <a:rPr lang="en-US" sz="95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(July 24, 2026)</a:t>
            </a:r>
            <a:endParaRPr lang="en-US" sz="950" dirty="0"/>
          </a:p>
        </p:txBody>
      </p:sp>
      <p:pic>
        <p:nvPicPr>
          <p:cNvPr id="17" name="Image 1" descr="/home/user/workspace/assets/vikasa_logo_horizontal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WHO THIS AFFECTS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Lifecycle Data, Not Just Live Traffic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12080" cy="35204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640080" y="1783080"/>
            <a:ext cx="5212080" cy="54864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960120" y="207568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Inside a DOT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60120" y="2651760"/>
            <a:ext cx="45720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5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Traffic operations, asset &amp; BIM management, IT/GIS, planning, and digital delivery &amp; data governance teams — each currently locked into different vendor schemas for the same physical assets.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309360" y="1783080"/>
            <a:ext cx="5212080" cy="35204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6309360" y="1783080"/>
            <a:ext cx="5212080" cy="54864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629400" y="207568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traveling public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629400" y="2651760"/>
            <a:ext cx="45720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5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Faster incident response, fewer crashes ($340B annual crash cost, 42,795 deaths — NHTSA), more reliable travel times, and transparency into how public infrastructure data is used.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40080" y="544068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Outcomes only possible when the underlying data can move freely across systems — a canonical, open schema is the foundation both a digital twin and a traffic signal read from, and where Vikasa OpenITS sits.</a:t>
            </a:r>
            <a:endParaRPr lang="en-US" sz="1400" dirty="0"/>
          </a:p>
        </p:txBody>
      </p:sp>
      <p:pic>
        <p:nvPicPr>
          <p:cNvPr id="14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C9C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0292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243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FEDERAL GROUNDWORK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59536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9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FHWA Ran the Research. OpenITS Is What It Pointed To.</a:t>
            </a:r>
            <a:endParaRPr lang="en-US" sz="29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3456432" cy="1737360"/>
          </a:xfrm>
          <a:prstGeom prst="rect">
            <a:avLst/>
          </a:prstGeom>
          <a:solidFill>
            <a:srgbClr val="FCF3E3"/>
          </a:solidFill>
          <a:ln w="9525">
            <a:solidFill>
              <a:srgbClr val="E8B7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640080" y="1874520"/>
            <a:ext cx="3456432" cy="50292"/>
          </a:xfrm>
          <a:prstGeom prst="rect">
            <a:avLst/>
          </a:prstGeom>
          <a:solidFill>
            <a:srgbClr val="0F24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68680" y="2057400"/>
            <a:ext cx="29992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F243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30+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868680" y="2697480"/>
            <a:ext cx="29992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Vendor conversations across signal, sensor, and edge-compute suppliers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52544" y="1874520"/>
            <a:ext cx="3456432" cy="1737360"/>
          </a:xfrm>
          <a:prstGeom prst="rect">
            <a:avLst/>
          </a:prstGeom>
          <a:solidFill>
            <a:srgbClr val="FCF3E3"/>
          </a:solidFill>
          <a:ln w="9525">
            <a:solidFill>
              <a:srgbClr val="E8B7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352544" y="1874520"/>
            <a:ext cx="3456432" cy="50292"/>
          </a:xfrm>
          <a:prstGeom prst="rect">
            <a:avLst/>
          </a:prstGeom>
          <a:solidFill>
            <a:srgbClr val="0F24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81144" y="2057400"/>
            <a:ext cx="29992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F243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63</a:t>
            </a:r>
            <a:endParaRPr lang="en-US" sz="3600" dirty="0"/>
          </a:p>
        </p:txBody>
      </p:sp>
      <p:sp>
        <p:nvSpPr>
          <p:cNvPr id="12" name="Text 9"/>
          <p:cNvSpPr/>
          <p:nvPr/>
        </p:nvSpPr>
        <p:spPr>
          <a:xfrm>
            <a:off x="4581144" y="2697480"/>
            <a:ext cx="29992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Use cases mapped across traffic optimization, planning, freight, security, digital twins, and asset management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065008" y="1874520"/>
            <a:ext cx="3456432" cy="1737360"/>
          </a:xfrm>
          <a:prstGeom prst="rect">
            <a:avLst/>
          </a:prstGeom>
          <a:solidFill>
            <a:srgbClr val="FCF3E3"/>
          </a:solidFill>
          <a:ln w="9525">
            <a:solidFill>
              <a:srgbClr val="E8B7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8065008" y="1874520"/>
            <a:ext cx="3456432" cy="50292"/>
          </a:xfrm>
          <a:prstGeom prst="rect">
            <a:avLst/>
          </a:prstGeom>
          <a:solidFill>
            <a:srgbClr val="0F24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8293608" y="2057400"/>
            <a:ext cx="29992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F243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9 layers</a:t>
            </a:r>
            <a:endParaRPr lang="en-US" sz="3600" dirty="0"/>
          </a:p>
        </p:txBody>
      </p:sp>
      <p:sp>
        <p:nvSpPr>
          <p:cNvPr id="16" name="Text 13"/>
          <p:cNvSpPr/>
          <p:nvPr/>
        </p:nvSpPr>
        <p:spPr>
          <a:xfrm>
            <a:off x="8293608" y="2697480"/>
            <a:ext cx="29992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Reference architecture, field devices to application, with one governed data plane in the middle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40080" y="393192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Four practitioner workshops, six tech memos, and a national CodeFest converged on one finding: data interoperability — not another device standard — is the layer transportation is missing. Vikasa OpenITS is that data plane, built and running.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640080" y="64739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A3025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2M Transformation Services research for FHWA's Digital Infrastructure Enablers program, March 2026</a:t>
            </a:r>
            <a:endParaRPr lang="en-US" sz="950" dirty="0"/>
          </a:p>
        </p:txBody>
      </p:sp>
      <p:pic>
        <p:nvPicPr>
          <p:cNvPr id="19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3025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05</a:t>
            </a:r>
            <a:endParaRPr lang="en-US" sz="900" dirty="0"/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2F2966D8-4BF4-C745-92EB-004A28D3932E}"/>
              </a:ext>
            </a:extLst>
          </p:cNvPr>
          <p:cNvSpPr/>
          <p:nvPr/>
        </p:nvSpPr>
        <p:spPr>
          <a:xfrm>
            <a:off x="868680" y="5102352"/>
            <a:ext cx="10360152" cy="804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200" dirty="0"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FHWA DIGITAL INFRASTRUCTURE ENABLERS (HRDI-ADC-11)</a:t>
            </a:r>
          </a:p>
          <a:p>
            <a:pPr marL="0" indent="0" algn="ctr">
              <a:buNone/>
            </a:pPr>
            <a:r>
              <a:rPr lang="en-US" sz="1600" dirty="0"/>
              <a:t>How Edge Compute Enables Real-time Applications and Supports Agency Data Management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9601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UNCOMFORTABLE TRUTH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You Own the Roads. You Do Not Own the Data.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10881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Every agency runs the same classes of roadside infrastructure — signal controllers, dynamic message signs, environmental sensors, roadside V2X units, ramp meters. Yet the telemetry those devices produce is trapped inside each vendor's silo, invisible across agency and jurisdiction boundaries.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40080" y="2880360"/>
            <a:ext cx="3456432" cy="25146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640080" y="2880360"/>
            <a:ext cx="3456432" cy="50292"/>
          </a:xfrm>
          <a:prstGeom prst="rect">
            <a:avLst/>
          </a:prstGeom>
          <a:solidFill>
            <a:srgbClr val="F2B75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914400" y="3200400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LOCKED IN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914400" y="3749040"/>
            <a:ext cx="290779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Data lives in proprietary formats controlled by whoever sold the box.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4352544" y="2880360"/>
            <a:ext cx="3456432" cy="25146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4352544" y="2880360"/>
            <a:ext cx="3456432" cy="50292"/>
          </a:xfrm>
          <a:prstGeom prst="rect">
            <a:avLst/>
          </a:prstGeom>
          <a:solidFill>
            <a:srgbClr val="CB682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626864" y="3200400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B682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LOCKED OUT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4626864" y="3749040"/>
            <a:ext cx="290779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Neighboring agencies can't see each other's real-time state.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8065008" y="2880360"/>
            <a:ext cx="3456432" cy="2514600"/>
          </a:xfrm>
          <a:prstGeom prst="rect">
            <a:avLst/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8065008" y="2880360"/>
            <a:ext cx="3456432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8339328" y="3200400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89497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LOCKED DOWN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8339328" y="3749040"/>
            <a:ext cx="290779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Every new integration is a custom, months-long project.</a:t>
            </a:r>
            <a:endParaRPr lang="en-US" sz="1450" dirty="0"/>
          </a:p>
        </p:txBody>
      </p:sp>
      <p:pic>
        <p:nvPicPr>
          <p:cNvPr id="18" name="Image 1" descr="/home/user/workspace/assets/vikasa_logo_horizonta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4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994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STAKES ARE MEASURED IN LIVES AND DOLLARS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status quo has a price tag.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41248" y="235000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$340B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41248" y="3017520"/>
            <a:ext cx="21396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Annual economic cost of U.S. motor-vehicle crashes (2019)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383280" y="214884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584448" y="235000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$1.4T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584448" y="3017520"/>
            <a:ext cx="21396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Total societal harm when quality-of-life losses are included (2019)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26480" y="214884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327648" y="235000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42,795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327648" y="3017520"/>
            <a:ext cx="21396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People killed on U.S. roads in a single year (2022)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869680" y="214884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1C3D5A"/>
          </a:solidFill>
          <a:ln w="9525">
            <a:solidFill>
              <a:srgbClr val="2A507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070848" y="235000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B75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7,314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070848" y="3017520"/>
            <a:ext cx="21396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Pedestrians killed — the highest count in four decades (2023)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0080" y="425196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These numbers do not move because the systems that could prevent them cannot talk to each other. Safety is an integration problem before it is an engineering problem.</a:t>
            </a:r>
            <a:endParaRPr lang="en-US" sz="1500" dirty="0"/>
          </a:p>
        </p:txBody>
      </p:sp>
      <p:pic>
        <p:nvPicPr>
          <p:cNvPr id="17" name="Image 0" descr="/home/user/workspace/assets/vikasa_logo_horizontal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4008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Source: </a:t>
            </a:r>
            <a:r>
              <a:rPr lang="en-US" sz="1000" u="sng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NHTSA — Economic &amp; Societal Impact of Crashes, NHTSA FARS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631168" y="6473952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0292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INDUSTRY ALREADY AGREES ON THE PROBLEM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59536"/>
            <a:ext cx="10881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Four Challenges Block Modern DOT Data Collection and Sharing. Three Have Solution Paths. One Does Not.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640080" y="2011680"/>
            <a:ext cx="2578608" cy="26974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822960" y="2267712"/>
            <a:ext cx="22128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5868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ADDRESSED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822960" y="2633472"/>
            <a:ext cx="22128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Real-Time Processing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22960" y="3429000"/>
            <a:ext cx="2212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Edge compute &amp; AI models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438144" y="2011680"/>
            <a:ext cx="2578608" cy="26974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3621024" y="2267712"/>
            <a:ext cx="22128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5868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ADDRESSED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3621024" y="2633472"/>
            <a:ext cx="22128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Security &amp; Privacy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3621024" y="3429000"/>
            <a:ext cx="2212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Firewalls, SIEM, zero-trust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236208" y="2011680"/>
            <a:ext cx="2578608" cy="26974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6419088" y="2267712"/>
            <a:ext cx="22128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5868A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ADDRESSED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419088" y="2633472"/>
            <a:ext cx="22128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Scalability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419088" y="3429000"/>
            <a:ext cx="2212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Cloud &amp; industrial networking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034272" y="2011680"/>
            <a:ext cx="2578608" cy="2697480"/>
          </a:xfrm>
          <a:prstGeom prst="rect">
            <a:avLst/>
          </a:prstGeom>
          <a:solidFill>
            <a:srgbClr val="1C3D5A"/>
          </a:solidFill>
          <a:ln w="19050">
            <a:solidFill>
              <a:srgbClr val="EC9C2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9217152" y="2267712"/>
            <a:ext cx="22128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EC9C23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GAP WE FILL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9217152" y="2633472"/>
            <a:ext cx="221284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Interoperability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9217152" y="3429000"/>
            <a:ext cx="2212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7CDD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Protocol &amp; standards alignment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40080" y="507492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There are four hard problems facing intelligent transportation networks. The market has products for real-time processing, security, and scale. Interoperability has been left as an afterthought — and it's the one that blocks everything else.</a:t>
            </a:r>
            <a:endParaRPr lang="en-US" sz="1450" dirty="0"/>
          </a:p>
        </p:txBody>
      </p:sp>
      <p:pic>
        <p:nvPicPr>
          <p:cNvPr id="22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space/assets/rainbow_z_str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8016"/>
            <a:ext cx="1051560" cy="2560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WHY THE CURRENT PATH FAILS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804672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231F20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Point-to-Point Integration Collapses Under Its Own Weight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THE N × M EXPLOSION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40080" y="1993392"/>
            <a:ext cx="10881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Every vendor system wired directly to every consuming application creates a custom connector for each pair. Add one new device class or one new dashboard, and the integration count multiplies — not adds. The result: every project is bespoke, every upgrade is a migration, and no agency can share data without a new contract.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B6828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AND THE VOLUME IS ONLY GROWING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3520440"/>
            <a:ext cx="3456432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640080" y="3520440"/>
            <a:ext cx="3456432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868680" y="3749040"/>
            <a:ext cx="2999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15.5–24 Mbps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868680" y="4389120"/>
            <a:ext cx="29992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Per equipped intersection (camera + radar + LiDAR + RSU)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52544" y="3520440"/>
            <a:ext cx="3456432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4352544" y="3520440"/>
            <a:ext cx="3456432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4581144" y="3749040"/>
            <a:ext cx="2999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65–95 GB/day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4581144" y="4389120"/>
            <a:ext cx="29992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Raw sensor data generated at a single intersection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065008" y="3520440"/>
            <a:ext cx="3456432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8065008" y="3520440"/>
            <a:ext cx="3456432" cy="50292"/>
          </a:xfrm>
          <a:prstGeom prst="rect">
            <a:avLst/>
          </a:prstGeom>
          <a:solidFill>
            <a:srgbClr val="18949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8293608" y="3749040"/>
            <a:ext cx="2999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C9C23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2–3 TB</a:t>
            </a:r>
            <a:endParaRPr lang="en-US" sz="2600" dirty="0"/>
          </a:p>
        </p:txBody>
      </p:sp>
      <p:sp>
        <p:nvSpPr>
          <p:cNvPr id="19" name="Text 16"/>
          <p:cNvSpPr/>
          <p:nvPr/>
        </p:nvSpPr>
        <p:spPr>
          <a:xfrm>
            <a:off x="8293608" y="4389120"/>
            <a:ext cx="29992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Per intersection over a 30-day retention window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40080" y="52578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31F2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Without a shared schema, this flood is duplicated, re-parsed, and re-integrated by every consumer.</a:t>
            </a:r>
            <a:endParaRPr lang="en-US" sz="1400" dirty="0"/>
          </a:p>
        </p:txBody>
      </p:sp>
      <p:pic>
        <p:nvPicPr>
          <p:cNvPr id="21" name="Image 1" descr="/home/user/workspace/assets/vikasa_logo_horizontal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6355080"/>
            <a:ext cx="1371600" cy="379476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631168" y="649224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86C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3641</Words>
  <Application>Microsoft Macintosh PowerPoint</Application>
  <PresentationFormat>Custom</PresentationFormat>
  <Paragraphs>379</Paragraphs>
  <Slides>28</Slides>
  <Notes>28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Bricolage Grotesque</vt:lpstr>
      <vt:lpstr>Figtree</vt:lpstr>
      <vt:lpstr>Figtree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Michelle Maggiore</cp:lastModifiedBy>
  <cp:revision>3</cp:revision>
  <dcterms:created xsi:type="dcterms:W3CDTF">2026-07-29T23:46:53Z</dcterms:created>
  <dcterms:modified xsi:type="dcterms:W3CDTF">2026-07-30T00:08:01Z</dcterms:modified>
</cp:coreProperties>
</file>