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
  </p:notesMasterIdLst>
  <p:sldIdLst>
    <p:sldId id="256" r:id="rId5"/>
    <p:sldId id="257" r:id="rId6"/>
  </p:sldIdLst>
  <p:sldSz cx="10693400" cy="7562850"/>
  <p:notesSz cx="10234613" cy="710406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1602"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tte Tarnow Ingvardson" userId="be793736-1e7b-4adb-ae80-f96d4087f74b" providerId="ADAL" clId="{48FEFD11-6C73-41D0-8CA3-9913F958D219}"/>
    <pc:docChg chg="modSld">
      <pc:chgData name="Gitte Tarnow Ingvardson" userId="be793736-1e7b-4adb-ae80-f96d4087f74b" providerId="ADAL" clId="{48FEFD11-6C73-41D0-8CA3-9913F958D219}" dt="2026-05-29T11:19:51.463" v="14" actId="948"/>
      <pc:docMkLst>
        <pc:docMk/>
      </pc:docMkLst>
      <pc:sldChg chg="modSp mod">
        <pc:chgData name="Gitte Tarnow Ingvardson" userId="be793736-1e7b-4adb-ae80-f96d4087f74b" providerId="ADAL" clId="{48FEFD11-6C73-41D0-8CA3-9913F958D219}" dt="2026-05-29T11:18:09.961" v="5" actId="948"/>
        <pc:sldMkLst>
          <pc:docMk/>
          <pc:sldMk cId="0" sldId="256"/>
        </pc:sldMkLst>
        <pc:spChg chg="mod">
          <ac:chgData name="Gitte Tarnow Ingvardson" userId="be793736-1e7b-4adb-ae80-f96d4087f74b" providerId="ADAL" clId="{48FEFD11-6C73-41D0-8CA3-9913F958D219}" dt="2026-05-29T11:10:36.500" v="1" actId="255"/>
          <ac:spMkLst>
            <pc:docMk/>
            <pc:sldMk cId="0" sldId="256"/>
            <ac:spMk id="13" creationId="{00000000-0000-0000-0000-000000000000}"/>
          </ac:spMkLst>
        </pc:spChg>
        <pc:spChg chg="mod">
          <ac:chgData name="Gitte Tarnow Ingvardson" userId="be793736-1e7b-4adb-ae80-f96d4087f74b" providerId="ADAL" clId="{48FEFD11-6C73-41D0-8CA3-9913F958D219}" dt="2026-05-29T11:18:09.961" v="5" actId="948"/>
          <ac:spMkLst>
            <pc:docMk/>
            <pc:sldMk cId="0" sldId="256"/>
            <ac:spMk id="15" creationId="{00000000-0000-0000-0000-000000000000}"/>
          </ac:spMkLst>
        </pc:spChg>
        <pc:spChg chg="mod">
          <ac:chgData name="Gitte Tarnow Ingvardson" userId="be793736-1e7b-4adb-ae80-f96d4087f74b" providerId="ADAL" clId="{48FEFD11-6C73-41D0-8CA3-9913F958D219}" dt="2026-05-29T11:10:28.102" v="0" actId="255"/>
          <ac:spMkLst>
            <pc:docMk/>
            <pc:sldMk cId="0" sldId="256"/>
            <ac:spMk id="25" creationId="{B6910D1C-13F6-2F8C-A8D4-F8A44BE5D918}"/>
          </ac:spMkLst>
        </pc:spChg>
      </pc:sldChg>
      <pc:sldChg chg="modSp mod">
        <pc:chgData name="Gitte Tarnow Ingvardson" userId="be793736-1e7b-4adb-ae80-f96d4087f74b" providerId="ADAL" clId="{48FEFD11-6C73-41D0-8CA3-9913F958D219}" dt="2026-05-29T11:19:51.463" v="14" actId="948"/>
        <pc:sldMkLst>
          <pc:docMk/>
          <pc:sldMk cId="0" sldId="257"/>
        </pc:sldMkLst>
        <pc:spChg chg="mod">
          <ac:chgData name="Gitte Tarnow Ingvardson" userId="be793736-1e7b-4adb-ae80-f96d4087f74b" providerId="ADAL" clId="{48FEFD11-6C73-41D0-8CA3-9913F958D219}" dt="2026-05-29T11:18:52.762" v="9" actId="948"/>
          <ac:spMkLst>
            <pc:docMk/>
            <pc:sldMk cId="0" sldId="257"/>
            <ac:spMk id="8" creationId="{00000000-0000-0000-0000-000000000000}"/>
          </ac:spMkLst>
        </pc:spChg>
        <pc:spChg chg="mod">
          <ac:chgData name="Gitte Tarnow Ingvardson" userId="be793736-1e7b-4adb-ae80-f96d4087f74b" providerId="ADAL" clId="{48FEFD11-6C73-41D0-8CA3-9913F958D219}" dt="2026-05-29T11:19:41.391" v="13" actId="948"/>
          <ac:spMkLst>
            <pc:docMk/>
            <pc:sldMk cId="0" sldId="257"/>
            <ac:spMk id="14" creationId="{00000000-0000-0000-0000-000000000000}"/>
          </ac:spMkLst>
        </pc:spChg>
        <pc:spChg chg="mod">
          <ac:chgData name="Gitte Tarnow Ingvardson" userId="be793736-1e7b-4adb-ae80-f96d4087f74b" providerId="ADAL" clId="{48FEFD11-6C73-41D0-8CA3-9913F958D219}" dt="2026-05-29T11:19:51.463" v="14" actId="948"/>
          <ac:spMkLst>
            <pc:docMk/>
            <pc:sldMk cId="0" sldId="257"/>
            <ac:spMk id="17" creationId="{00000000-0000-0000-0000-000000000000}"/>
          </ac:spMkLst>
        </pc:spChg>
        <pc:spChg chg="mod">
          <ac:chgData name="Gitte Tarnow Ingvardson" userId="be793736-1e7b-4adb-ae80-f96d4087f74b" providerId="ADAL" clId="{48FEFD11-6C73-41D0-8CA3-9913F958D219}" dt="2026-05-29T11:18:30.128" v="7" actId="948"/>
          <ac:spMkLst>
            <pc:docMk/>
            <pc:sldMk cId="0" sldId="257"/>
            <ac:spMk id="19" creationId="{00000000-0000-0000-0000-000000000000}"/>
          </ac:spMkLst>
        </pc:spChg>
        <pc:spChg chg="mod">
          <ac:chgData name="Gitte Tarnow Ingvardson" userId="be793736-1e7b-4adb-ae80-f96d4087f74b" providerId="ADAL" clId="{48FEFD11-6C73-41D0-8CA3-9913F958D219}" dt="2026-05-29T11:10:46.706" v="2" actId="255"/>
          <ac:spMkLst>
            <pc:docMk/>
            <pc:sldMk cId="0" sldId="257"/>
            <ac:spMk id="22" creationId="{72F95722-6DCD-1AD9-DC57-09F2A1A1D774}"/>
          </ac:spMkLst>
        </pc:spChg>
        <pc:spChg chg="mod">
          <ac:chgData name="Gitte Tarnow Ingvardson" userId="be793736-1e7b-4adb-ae80-f96d4087f74b" providerId="ADAL" clId="{48FEFD11-6C73-41D0-8CA3-9913F958D219}" dt="2026-05-29T11:11:06.795" v="3" actId="255"/>
          <ac:spMkLst>
            <pc:docMk/>
            <pc:sldMk cId="0" sldId="257"/>
            <ac:spMk id="23" creationId="{0D76A461-7216-C3D3-8A10-EC572502800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4435475" cy="3556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5797550" y="0"/>
            <a:ext cx="4435475" cy="355600"/>
          </a:xfrm>
          <a:prstGeom prst="rect">
            <a:avLst/>
          </a:prstGeom>
        </p:spPr>
        <p:txBody>
          <a:bodyPr vert="horz" lIns="91440" tIns="45720" rIns="91440" bIns="45720" rtlCol="0"/>
          <a:lstStyle>
            <a:lvl1pPr algn="r">
              <a:defRPr sz="1200"/>
            </a:lvl1pPr>
          </a:lstStyle>
          <a:p>
            <a:fld id="{00CCEEB2-A947-45FB-92E5-D6EA91DFDF3C}" type="datetimeFigureOut">
              <a:rPr lang="da-DK" smtClean="0"/>
              <a:t>29-05-2026</a:t>
            </a:fld>
            <a:endParaRPr lang="da-DK"/>
          </a:p>
        </p:txBody>
      </p:sp>
      <p:sp>
        <p:nvSpPr>
          <p:cNvPr id="4" name="Pladsholder til slidebillede 3"/>
          <p:cNvSpPr>
            <a:spLocks noGrp="1" noRot="1" noChangeAspect="1"/>
          </p:cNvSpPr>
          <p:nvPr>
            <p:ph type="sldImg" idx="2"/>
          </p:nvPr>
        </p:nvSpPr>
        <p:spPr>
          <a:xfrm>
            <a:off x="3421063" y="887413"/>
            <a:ext cx="3392487" cy="2398712"/>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1023938" y="3419475"/>
            <a:ext cx="8186737" cy="2797175"/>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6748463"/>
            <a:ext cx="4435475" cy="355600"/>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5797550" y="6748463"/>
            <a:ext cx="4435475" cy="355600"/>
          </a:xfrm>
          <a:prstGeom prst="rect">
            <a:avLst/>
          </a:prstGeom>
        </p:spPr>
        <p:txBody>
          <a:bodyPr vert="horz" lIns="91440" tIns="45720" rIns="91440" bIns="45720" rtlCol="0" anchor="b"/>
          <a:lstStyle>
            <a:lvl1pPr algn="r">
              <a:defRPr sz="1200"/>
            </a:lvl1pPr>
          </a:lstStyle>
          <a:p>
            <a:fld id="{3124BF04-074C-4407-BCB9-4C3A4F023D07}" type="slidenum">
              <a:rPr lang="da-DK" smtClean="0"/>
              <a:t>‹nr.›</a:t>
            </a:fld>
            <a:endParaRPr lang="da-DK"/>
          </a:p>
        </p:txBody>
      </p:sp>
    </p:spTree>
    <p:extLst>
      <p:ext uri="{BB962C8B-B14F-4D97-AF65-F5344CB8AC3E}">
        <p14:creationId xmlns:p14="http://schemas.microsoft.com/office/powerpoint/2010/main" val="4235633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124BF04-074C-4407-BCB9-4C3A4F023D07}" type="slidenum">
              <a:rPr lang="da-DK" smtClean="0"/>
              <a:t>1</a:t>
            </a:fld>
            <a:endParaRPr lang="da-DK"/>
          </a:p>
        </p:txBody>
      </p:sp>
    </p:spTree>
    <p:extLst>
      <p:ext uri="{BB962C8B-B14F-4D97-AF65-F5344CB8AC3E}">
        <p14:creationId xmlns:p14="http://schemas.microsoft.com/office/powerpoint/2010/main" val="3273697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481" y="2344483"/>
            <a:ext cx="9094788"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962" y="4235196"/>
            <a:ext cx="7489825"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34987" y="1739455"/>
            <a:ext cx="4654391"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10371" y="1739455"/>
            <a:ext cx="4654391"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4987" y="302514"/>
            <a:ext cx="9629775" cy="121005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34987" y="1739455"/>
            <a:ext cx="9629775"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7915" y="7033450"/>
            <a:ext cx="3423920"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987" y="7033450"/>
            <a:ext cx="246094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5/29/2026</a:t>
            </a:fld>
            <a:endParaRPr lang="en-US"/>
          </a:p>
        </p:txBody>
      </p:sp>
      <p:sp>
        <p:nvSpPr>
          <p:cNvPr id="6" name="Holder 6"/>
          <p:cNvSpPr>
            <a:spLocks noGrp="1"/>
          </p:cNvSpPr>
          <p:nvPr>
            <p:ph type="sldNum" sz="quarter" idx="7"/>
          </p:nvPr>
        </p:nvSpPr>
        <p:spPr>
          <a:xfrm>
            <a:off x="7703820" y="7033450"/>
            <a:ext cx="246094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g"/><Relationship Id="rId7" Type="http://schemas.openxmlformats.org/officeDocument/2006/relationships/hyperlink" Target="https://natmus.dk/salg-og-ydelser/museumsfaglige-ydelser/danefae"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https://slks.dk/omraader/kulturarv/arkaeologi-fortidsminder-og-diger/arkaeologi/ansvarsomraader-og-konta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7196184" y="209694"/>
            <a:ext cx="3324036" cy="447843"/>
          </a:xfrm>
          <a:prstGeom prst="rect">
            <a:avLst/>
          </a:prstGeom>
        </p:spPr>
      </p:pic>
      <p:pic>
        <p:nvPicPr>
          <p:cNvPr id="3" name="object 3"/>
          <p:cNvPicPr/>
          <p:nvPr/>
        </p:nvPicPr>
        <p:blipFill>
          <a:blip r:embed="rId4" cstate="print"/>
          <a:stretch>
            <a:fillRect/>
          </a:stretch>
        </p:blipFill>
        <p:spPr>
          <a:xfrm>
            <a:off x="7315796" y="3244340"/>
            <a:ext cx="2124875" cy="3058677"/>
          </a:xfrm>
          <a:prstGeom prst="rect">
            <a:avLst/>
          </a:prstGeom>
        </p:spPr>
      </p:pic>
      <p:sp>
        <p:nvSpPr>
          <p:cNvPr id="5" name="object 5"/>
          <p:cNvSpPr/>
          <p:nvPr/>
        </p:nvSpPr>
        <p:spPr>
          <a:xfrm>
            <a:off x="3721011" y="4263528"/>
            <a:ext cx="3261360" cy="0"/>
          </a:xfrm>
          <a:custGeom>
            <a:avLst/>
            <a:gdLst/>
            <a:ahLst/>
            <a:cxnLst/>
            <a:rect l="l" t="t" r="r" b="b"/>
            <a:pathLst>
              <a:path w="3261359">
                <a:moveTo>
                  <a:pt x="0" y="0"/>
                </a:moveTo>
                <a:lnTo>
                  <a:pt x="3260991" y="0"/>
                </a:lnTo>
              </a:path>
            </a:pathLst>
          </a:custGeom>
          <a:ln w="9528">
            <a:solidFill>
              <a:srgbClr val="000000"/>
            </a:solidFill>
          </a:ln>
        </p:spPr>
        <p:txBody>
          <a:bodyPr wrap="square" lIns="0" tIns="0" rIns="0" bIns="0" rtlCol="0"/>
          <a:lstStyle/>
          <a:p>
            <a:endParaRPr dirty="0"/>
          </a:p>
        </p:txBody>
      </p:sp>
      <p:pic>
        <p:nvPicPr>
          <p:cNvPr id="6" name="object 6"/>
          <p:cNvPicPr/>
          <p:nvPr/>
        </p:nvPicPr>
        <p:blipFill>
          <a:blip r:embed="rId5" cstate="print"/>
          <a:stretch>
            <a:fillRect/>
          </a:stretch>
        </p:blipFill>
        <p:spPr>
          <a:xfrm>
            <a:off x="9168986" y="3244288"/>
            <a:ext cx="1295888" cy="3057486"/>
          </a:xfrm>
          <a:prstGeom prst="rect">
            <a:avLst/>
          </a:prstGeom>
        </p:spPr>
      </p:pic>
      <p:sp>
        <p:nvSpPr>
          <p:cNvPr id="7" name="object 7"/>
          <p:cNvSpPr txBox="1"/>
          <p:nvPr/>
        </p:nvSpPr>
        <p:spPr>
          <a:xfrm>
            <a:off x="3721011" y="4431798"/>
            <a:ext cx="3241675" cy="2276777"/>
          </a:xfrm>
          <a:prstGeom prst="rect">
            <a:avLst/>
          </a:prstGeom>
        </p:spPr>
        <p:txBody>
          <a:bodyPr vert="horz" wrap="square" lIns="0" tIns="13970" rIns="0" bIns="0" rtlCol="0">
            <a:spAutoFit/>
          </a:bodyPr>
          <a:lstStyle/>
          <a:p>
            <a:pPr marL="12700">
              <a:lnSpc>
                <a:spcPct val="100000"/>
              </a:lnSpc>
              <a:spcBef>
                <a:spcPts val="110"/>
              </a:spcBef>
            </a:pPr>
            <a:r>
              <a:rPr lang="da-DK" sz="950" b="1" spc="10" dirty="0" err="1">
                <a:solidFill>
                  <a:srgbClr val="131313"/>
                </a:solidFill>
                <a:latin typeface="Suisse Intl" panose="020B0504000000000000" pitchFamily="34" charset="-78"/>
                <a:cs typeface="Suisse Intl" panose="020B0504000000000000" pitchFamily="34" charset="-78"/>
              </a:rPr>
              <a:t>Useful</a:t>
            </a:r>
            <a:r>
              <a:rPr lang="da-DK" sz="950" b="1" spc="10" dirty="0">
                <a:solidFill>
                  <a:srgbClr val="131313"/>
                </a:solidFill>
                <a:latin typeface="Suisse Intl" panose="020B0504000000000000" pitchFamily="34" charset="-78"/>
                <a:cs typeface="Suisse Intl" panose="020B0504000000000000" pitchFamily="34" charset="-78"/>
              </a:rPr>
              <a:t> Links:</a:t>
            </a:r>
          </a:p>
          <a:p>
            <a:pPr marL="12700">
              <a:lnSpc>
                <a:spcPts val="700"/>
              </a:lnSpc>
            </a:pPr>
            <a:endParaRPr lang="da-DK" sz="950" b="1" spc="-10" dirty="0">
              <a:solidFill>
                <a:srgbClr val="131313"/>
              </a:solidFill>
              <a:latin typeface="Suisse Intl" panose="020B0504000000000000" pitchFamily="34" charset="-78"/>
              <a:cs typeface="Suisse Intl" panose="020B0504000000000000" pitchFamily="34" charset="-78"/>
            </a:endParaRPr>
          </a:p>
          <a:p>
            <a:pPr marL="12700">
              <a:spcBef>
                <a:spcPts val="110"/>
              </a:spcBef>
            </a:pPr>
            <a:r>
              <a:rPr lang="en-US" sz="950" spc="20" dirty="0">
                <a:solidFill>
                  <a:srgbClr val="131313"/>
                </a:solidFill>
                <a:latin typeface="Suisse Intl" panose="020B0504000000000000" pitchFamily="34" charset="-78"/>
                <a:cs typeface="Suisse Intl" panose="020B0504000000000000" pitchFamily="34" charset="-78"/>
              </a:rPr>
              <a:t>Find the museums’ archaeological areas of </a:t>
            </a:r>
            <a:r>
              <a:rPr lang="en-US" sz="950" spc="20" dirty="0" err="1">
                <a:solidFill>
                  <a:srgbClr val="131313"/>
                </a:solidFill>
                <a:latin typeface="Suisse Intl" panose="020B0504000000000000" pitchFamily="34" charset="-78"/>
                <a:cs typeface="Suisse Intl" panose="020B0504000000000000" pitchFamily="34" charset="-78"/>
              </a:rPr>
              <a:t>responsi-bility</a:t>
            </a:r>
            <a:r>
              <a:rPr lang="en-US" sz="950" spc="20" dirty="0">
                <a:solidFill>
                  <a:srgbClr val="131313"/>
                </a:solidFill>
                <a:latin typeface="Suisse Intl" panose="020B0504000000000000" pitchFamily="34" charset="-78"/>
                <a:cs typeface="Suisse Intl" panose="020B0504000000000000" pitchFamily="34" charset="-78"/>
              </a:rPr>
              <a:t> and contact details here:</a:t>
            </a:r>
          </a:p>
          <a:p>
            <a:pPr marL="12700">
              <a:spcBef>
                <a:spcPts val="110"/>
              </a:spcBef>
            </a:pPr>
            <a:r>
              <a:rPr lang="en-US" sz="950" spc="20" dirty="0">
                <a:solidFill>
                  <a:srgbClr val="131313"/>
                </a:solidFill>
                <a:latin typeface="Suisse Intl" panose="020B0504000000000000" pitchFamily="34" charset="-78"/>
                <a:cs typeface="Suisse Intl" panose="020B0504000000000000" pitchFamily="34" charset="-78"/>
                <a:hlinkClick r:id="rId6"/>
              </a:rPr>
              <a:t>https://slks.dk/omraader/kulturarv/arkaeologi-fortidsminder-og-diger/arkaeologi/ansvarsomraader-og-kontak</a:t>
            </a:r>
            <a:endParaRPr lang="en-US" sz="950" spc="20" dirty="0">
              <a:solidFill>
                <a:srgbClr val="131313"/>
              </a:solidFill>
              <a:latin typeface="Suisse Intl" panose="020B0504000000000000" pitchFamily="34" charset="-78"/>
              <a:cs typeface="Suisse Intl" panose="020B0504000000000000" pitchFamily="34" charset="-78"/>
            </a:endParaRPr>
          </a:p>
          <a:p>
            <a:pPr marL="12700">
              <a:lnSpc>
                <a:spcPts val="700"/>
              </a:lnSpc>
            </a:pPr>
            <a:endParaRPr lang="da-DK" sz="950" u="sng" spc="20" dirty="0">
              <a:solidFill>
                <a:srgbClr val="131313"/>
              </a:solidFill>
              <a:uFill>
                <a:solidFill>
                  <a:srgbClr val="131313"/>
                </a:solidFill>
              </a:uFill>
              <a:latin typeface="Suisse Intl" panose="020B0504000000000000" pitchFamily="34" charset="-78"/>
              <a:cs typeface="Suisse Intl" panose="020B0504000000000000" pitchFamily="34" charset="-78"/>
            </a:endParaRPr>
          </a:p>
          <a:p>
            <a:pPr marL="12700" marR="5080">
              <a:lnSpc>
                <a:spcPct val="117000"/>
              </a:lnSpc>
              <a:spcBef>
                <a:spcPts val="95"/>
              </a:spcBef>
            </a:pPr>
            <a:r>
              <a:rPr lang="en-US" sz="950" spc="10" dirty="0">
                <a:solidFill>
                  <a:srgbClr val="131313"/>
                </a:solidFill>
                <a:latin typeface="Suisse Intl" panose="020B0504000000000000" pitchFamily="34" charset="-78"/>
                <a:cs typeface="Suisse Intl" panose="020B0504000000000000" pitchFamily="34" charset="-78"/>
              </a:rPr>
              <a:t>Learn more about what qualifies as </a:t>
            </a:r>
            <a:r>
              <a:rPr lang="en-US" sz="950" spc="10" dirty="0" err="1">
                <a:solidFill>
                  <a:srgbClr val="131313"/>
                </a:solidFill>
                <a:latin typeface="Suisse Intl" panose="020B0504000000000000" pitchFamily="34" charset="-78"/>
                <a:cs typeface="Suisse Intl" panose="020B0504000000000000" pitchFamily="34" charset="-78"/>
              </a:rPr>
              <a:t>Danefæ</a:t>
            </a:r>
            <a:r>
              <a:rPr lang="en-US" sz="950" spc="10" dirty="0">
                <a:solidFill>
                  <a:srgbClr val="131313"/>
                </a:solidFill>
                <a:latin typeface="Suisse Intl" panose="020B0504000000000000" pitchFamily="34" charset="-78"/>
                <a:cs typeface="Suisse Intl" panose="020B0504000000000000" pitchFamily="34" charset="-78"/>
              </a:rPr>
              <a:t>, how to submit </a:t>
            </a:r>
            <a:r>
              <a:rPr lang="en-US" sz="950" spc="10" dirty="0" err="1">
                <a:solidFill>
                  <a:srgbClr val="131313"/>
                </a:solidFill>
                <a:latin typeface="Suisse Intl" panose="020B0504000000000000" pitchFamily="34" charset="-78"/>
                <a:cs typeface="Suisse Intl" panose="020B0504000000000000" pitchFamily="34" charset="-78"/>
              </a:rPr>
              <a:t>Danefæ</a:t>
            </a:r>
            <a:r>
              <a:rPr lang="en-US" sz="950" spc="10" dirty="0">
                <a:solidFill>
                  <a:srgbClr val="131313"/>
                </a:solidFill>
                <a:latin typeface="Suisse Intl" panose="020B0504000000000000" pitchFamily="34" charset="-78"/>
                <a:cs typeface="Suisse Intl" panose="020B0504000000000000" pitchFamily="34" charset="-78"/>
              </a:rPr>
              <a:t>, and how compensation is paid here:</a:t>
            </a:r>
          </a:p>
          <a:p>
            <a:pPr marL="12700" marR="5080">
              <a:lnSpc>
                <a:spcPct val="117000"/>
              </a:lnSpc>
              <a:spcBef>
                <a:spcPts val="95"/>
              </a:spcBef>
            </a:pPr>
            <a:r>
              <a:rPr lang="en-US" sz="950" spc="10" dirty="0">
                <a:solidFill>
                  <a:srgbClr val="131313"/>
                </a:solidFill>
                <a:latin typeface="Suisse Intl" panose="020B0504000000000000" pitchFamily="34" charset="-78"/>
                <a:cs typeface="Suisse Intl" panose="020B0504000000000000" pitchFamily="34" charset="-78"/>
                <a:hlinkClick r:id="rId7"/>
              </a:rPr>
              <a:t>https://natmus.dk/salg-og-ydelser/museumsfaglige-ydelser/danefae</a:t>
            </a:r>
            <a:endParaRPr lang="en-US" sz="950" spc="10" dirty="0">
              <a:solidFill>
                <a:srgbClr val="131313"/>
              </a:solidFill>
              <a:latin typeface="Suisse Intl" panose="020B0504000000000000" pitchFamily="34" charset="-78"/>
              <a:cs typeface="Suisse Intl" panose="020B0504000000000000" pitchFamily="34" charset="-78"/>
            </a:endParaRPr>
          </a:p>
          <a:p>
            <a:pPr marL="12700" marR="5080">
              <a:lnSpc>
                <a:spcPts val="700"/>
              </a:lnSpc>
            </a:pPr>
            <a:endParaRPr lang="en-US" sz="950" spc="10" dirty="0">
              <a:solidFill>
                <a:srgbClr val="131313"/>
              </a:solidFill>
              <a:latin typeface="Suisse Intl" panose="020B0504000000000000" pitchFamily="34" charset="-78"/>
              <a:cs typeface="Suisse Intl" panose="020B0504000000000000" pitchFamily="34" charset="-78"/>
            </a:endParaRPr>
          </a:p>
          <a:p>
            <a:pPr marL="12700" marR="5080">
              <a:lnSpc>
                <a:spcPct val="117000"/>
              </a:lnSpc>
              <a:spcBef>
                <a:spcPts val="95"/>
              </a:spcBef>
            </a:pPr>
            <a:r>
              <a:rPr lang="en-US" sz="950" dirty="0">
                <a:solidFill>
                  <a:srgbClr val="131313"/>
                </a:solidFill>
                <a:latin typeface="Suisse Intl" panose="020B0504000000000000" pitchFamily="34" charset="-78"/>
                <a:cs typeface="Suisse Intl" panose="020B0504000000000000" pitchFamily="34" charset="-78"/>
              </a:rPr>
              <a:t>Information about protected ancient monuments can be found in the central register Fund </a:t>
            </a:r>
            <a:r>
              <a:rPr lang="en-US" sz="950" dirty="0" err="1">
                <a:solidFill>
                  <a:srgbClr val="131313"/>
                </a:solidFill>
                <a:latin typeface="Suisse Intl" panose="020B0504000000000000" pitchFamily="34" charset="-78"/>
                <a:cs typeface="Suisse Intl" panose="020B0504000000000000" pitchFamily="34" charset="-78"/>
              </a:rPr>
              <a:t>og</a:t>
            </a:r>
            <a:endParaRPr lang="en-US" sz="950" dirty="0">
              <a:solidFill>
                <a:srgbClr val="131313"/>
              </a:solidFill>
              <a:latin typeface="Suisse Intl" panose="020B0504000000000000" pitchFamily="34" charset="-78"/>
              <a:cs typeface="Suisse Intl" panose="020B0504000000000000" pitchFamily="34" charset="-78"/>
            </a:endParaRPr>
          </a:p>
        </p:txBody>
      </p:sp>
      <p:sp>
        <p:nvSpPr>
          <p:cNvPr id="11" name="object 11"/>
          <p:cNvSpPr txBox="1"/>
          <p:nvPr/>
        </p:nvSpPr>
        <p:spPr>
          <a:xfrm>
            <a:off x="7346025" y="1242326"/>
            <a:ext cx="3090633" cy="1167499"/>
          </a:xfrm>
          <a:prstGeom prst="rect">
            <a:avLst/>
          </a:prstGeom>
        </p:spPr>
        <p:txBody>
          <a:bodyPr vert="horz" wrap="square" lIns="0" tIns="12065" rIns="0" bIns="0" rtlCol="0">
            <a:spAutoFit/>
          </a:bodyPr>
          <a:lstStyle/>
          <a:p>
            <a:pPr marL="12700" marR="5080" algn="ctr">
              <a:lnSpc>
                <a:spcPct val="115900"/>
              </a:lnSpc>
              <a:spcBef>
                <a:spcPts val="95"/>
              </a:spcBef>
            </a:pPr>
            <a:r>
              <a:rPr lang="da-DK" sz="3200" dirty="0">
                <a:solidFill>
                  <a:srgbClr val="131313"/>
                </a:solidFill>
                <a:latin typeface="Suisse Intl" panose="020B0504000000000000" pitchFamily="34" charset="-78"/>
                <a:cs typeface="Suisse Intl" panose="020B0504000000000000" pitchFamily="34" charset="-78"/>
              </a:rPr>
              <a:t>Metal </a:t>
            </a:r>
            <a:r>
              <a:rPr lang="da-DK" sz="3200" dirty="0" err="1">
                <a:solidFill>
                  <a:srgbClr val="131313"/>
                </a:solidFill>
                <a:latin typeface="Suisse Intl" panose="020B0504000000000000" pitchFamily="34" charset="-78"/>
                <a:cs typeface="Suisse Intl" panose="020B0504000000000000" pitchFamily="34" charset="-78"/>
              </a:rPr>
              <a:t>Detecting</a:t>
            </a:r>
            <a:endParaRPr lang="da-DK" sz="3200" dirty="0">
              <a:solidFill>
                <a:srgbClr val="131313"/>
              </a:solidFill>
              <a:latin typeface="Suisse Intl" panose="020B0504000000000000" pitchFamily="34" charset="-78"/>
              <a:cs typeface="Suisse Intl" panose="020B0504000000000000" pitchFamily="34" charset="-78"/>
            </a:endParaRPr>
          </a:p>
          <a:p>
            <a:pPr marL="12700" marR="5080" algn="ctr">
              <a:lnSpc>
                <a:spcPct val="115900"/>
              </a:lnSpc>
              <a:spcBef>
                <a:spcPts val="95"/>
              </a:spcBef>
            </a:pPr>
            <a:r>
              <a:rPr lang="da-DK" sz="3200" dirty="0">
                <a:solidFill>
                  <a:srgbClr val="131313"/>
                </a:solidFill>
                <a:latin typeface="Suisse Intl" panose="020B0504000000000000" pitchFamily="34" charset="-78"/>
                <a:cs typeface="Suisse Intl" panose="020B0504000000000000" pitchFamily="34" charset="-78"/>
              </a:rPr>
              <a:t>in Denmark</a:t>
            </a:r>
            <a:endParaRPr sz="3200" dirty="0">
              <a:latin typeface="Suisse Intl" panose="020B0504000000000000" pitchFamily="34" charset="-78"/>
              <a:cs typeface="Suisse Intl" panose="020B0504000000000000" pitchFamily="34" charset="-78"/>
            </a:endParaRPr>
          </a:p>
        </p:txBody>
      </p:sp>
      <p:sp>
        <p:nvSpPr>
          <p:cNvPr id="12" name="object 12"/>
          <p:cNvSpPr txBox="1"/>
          <p:nvPr/>
        </p:nvSpPr>
        <p:spPr>
          <a:xfrm>
            <a:off x="7304922" y="6795630"/>
            <a:ext cx="3172837" cy="320601"/>
          </a:xfrm>
          <a:prstGeom prst="rect">
            <a:avLst/>
          </a:prstGeom>
        </p:spPr>
        <p:txBody>
          <a:bodyPr vert="horz" wrap="square" lIns="0" tIns="12700" rIns="0" bIns="0" rtlCol="0">
            <a:spAutoFit/>
          </a:bodyPr>
          <a:lstStyle/>
          <a:p>
            <a:pPr marL="12700" algn="ctr">
              <a:lnSpc>
                <a:spcPct val="100000"/>
              </a:lnSpc>
              <a:spcBef>
                <a:spcPts val="100"/>
              </a:spcBef>
            </a:pPr>
            <a:r>
              <a:rPr lang="da-DK" sz="2000" b="1" dirty="0" err="1">
                <a:solidFill>
                  <a:srgbClr val="131313"/>
                </a:solidFill>
                <a:latin typeface="Suisse Intl" panose="020B0504000000000000" pitchFamily="34" charset="-78"/>
                <a:cs typeface="Suisse Intl" panose="020B0504000000000000" pitchFamily="34" charset="-78"/>
              </a:rPr>
              <a:t>Rules</a:t>
            </a:r>
            <a:r>
              <a:rPr lang="da-DK" sz="2000" b="1" dirty="0">
                <a:solidFill>
                  <a:srgbClr val="131313"/>
                </a:solidFill>
                <a:latin typeface="Suisse Intl" panose="020B0504000000000000" pitchFamily="34" charset="-78"/>
                <a:cs typeface="Suisse Intl" panose="020B0504000000000000" pitchFamily="34" charset="-78"/>
              </a:rPr>
              <a:t> and Guidelines</a:t>
            </a:r>
          </a:p>
        </p:txBody>
      </p:sp>
      <p:sp>
        <p:nvSpPr>
          <p:cNvPr id="13" name="object 13"/>
          <p:cNvSpPr txBox="1"/>
          <p:nvPr/>
        </p:nvSpPr>
        <p:spPr>
          <a:xfrm>
            <a:off x="3756140" y="271608"/>
            <a:ext cx="3171064" cy="206467"/>
          </a:xfrm>
          <a:prstGeom prst="rect">
            <a:avLst/>
          </a:prstGeom>
        </p:spPr>
        <p:txBody>
          <a:bodyPr vert="horz" wrap="square" lIns="0" tIns="13970" rIns="0" bIns="0" rtlCol="0">
            <a:spAutoFit/>
          </a:bodyPr>
          <a:lstStyle/>
          <a:p>
            <a:pPr marL="12700">
              <a:lnSpc>
                <a:spcPct val="100000"/>
              </a:lnSpc>
              <a:spcBef>
                <a:spcPts val="110"/>
              </a:spcBef>
            </a:pPr>
            <a:r>
              <a:rPr lang="en-US" sz="1250" b="1" dirty="0">
                <a:solidFill>
                  <a:srgbClr val="131313"/>
                </a:solidFill>
                <a:latin typeface="Suisse Intl" panose="020B0504000000000000" pitchFamily="34" charset="-78"/>
                <a:cs typeface="Suisse Intl" panose="020B0504000000000000" pitchFamily="34" charset="-78"/>
              </a:rPr>
              <a:t>Protected Monuments and Wrecks</a:t>
            </a:r>
          </a:p>
        </p:txBody>
      </p:sp>
      <p:sp>
        <p:nvSpPr>
          <p:cNvPr id="15" name="object 15"/>
          <p:cNvSpPr txBox="1"/>
          <p:nvPr/>
        </p:nvSpPr>
        <p:spPr>
          <a:xfrm>
            <a:off x="3750976" y="560147"/>
            <a:ext cx="3274060" cy="3699090"/>
          </a:xfrm>
          <a:prstGeom prst="rect">
            <a:avLst/>
          </a:prstGeom>
        </p:spPr>
        <p:txBody>
          <a:bodyPr vert="horz" wrap="square" lIns="0" tIns="12065" rIns="0" bIns="0" rtlCol="0">
            <a:spAutoFit/>
          </a:bodyPr>
          <a:lstStyle/>
          <a:p>
            <a:pPr marL="12700" marR="5080">
              <a:lnSpc>
                <a:spcPct val="115000"/>
              </a:lnSpc>
              <a:spcBef>
                <a:spcPts val="95"/>
              </a:spcBef>
            </a:pPr>
            <a:r>
              <a:rPr lang="en-US" sz="1230" dirty="0">
                <a:latin typeface="Suisse Intl" panose="020B0504000000000000" pitchFamily="34" charset="-78"/>
                <a:cs typeface="Suisse Intl" panose="020B0504000000000000" pitchFamily="34" charset="-78"/>
              </a:rPr>
              <a:t>Using a metal detector is prohibited on protected ancient monuments and within two </a:t>
            </a:r>
            <a:r>
              <a:rPr lang="en-US" sz="1230" dirty="0" err="1">
                <a:latin typeface="Suisse Intl" panose="020B0504000000000000" pitchFamily="34" charset="-78"/>
                <a:cs typeface="Suisse Intl" panose="020B0504000000000000" pitchFamily="34" charset="-78"/>
              </a:rPr>
              <a:t>metres</a:t>
            </a:r>
            <a:r>
              <a:rPr lang="en-US" sz="1230" dirty="0">
                <a:latin typeface="Suisse Intl" panose="020B0504000000000000" pitchFamily="34" charset="-78"/>
                <a:cs typeface="Suisse Intl" panose="020B0504000000000000" pitchFamily="34" charset="-78"/>
              </a:rPr>
              <a:t> of them. The same applies to protected wrecks and ancient monuments located on the seabed or in lakes and watercourses.</a:t>
            </a:r>
          </a:p>
          <a:p>
            <a:pPr marL="12700" marR="5080">
              <a:lnSpc>
                <a:spcPct val="30000"/>
              </a:lnSpc>
              <a:spcBef>
                <a:spcPts val="95"/>
              </a:spcBef>
            </a:pPr>
            <a:endParaRPr lang="da-DK" sz="1230" dirty="0">
              <a:solidFill>
                <a:srgbClr val="131313"/>
              </a:solidFill>
              <a:latin typeface="Suisse Intl" panose="020B0504000000000000" pitchFamily="34" charset="-78"/>
              <a:cs typeface="Suisse Intl" panose="020B0504000000000000" pitchFamily="34" charset="-78"/>
            </a:endParaRPr>
          </a:p>
          <a:p>
            <a:pPr marL="12700" marR="5080">
              <a:lnSpc>
                <a:spcPct val="115000"/>
              </a:lnSpc>
              <a:spcBef>
                <a:spcPts val="95"/>
              </a:spcBef>
            </a:pPr>
            <a:r>
              <a:rPr lang="en-US" sz="1230" dirty="0">
                <a:latin typeface="Suisse Intl" panose="020B0504000000000000" pitchFamily="34" charset="-78"/>
                <a:cs typeface="Suisse Intl" panose="020B0504000000000000" pitchFamily="34" charset="-78"/>
              </a:rPr>
              <a:t>Before using a metal detector, you are responsible for </a:t>
            </a:r>
            <a:r>
              <a:rPr lang="en-GB" sz="1230" noProof="0" dirty="0">
                <a:latin typeface="Suisse Intl" panose="020B0504000000000000" pitchFamily="34" charset="-78"/>
                <a:cs typeface="Suisse Intl" panose="020B0504000000000000" pitchFamily="34" charset="-78"/>
              </a:rPr>
              <a:t>familiarising y</a:t>
            </a:r>
            <a:r>
              <a:rPr lang="en-US" sz="1230" dirty="0">
                <a:latin typeface="Suisse Intl" panose="020B0504000000000000" pitchFamily="34" charset="-78"/>
                <a:cs typeface="Suisse Intl" panose="020B0504000000000000" pitchFamily="34" charset="-78"/>
              </a:rPr>
              <a:t>ourself with protected ancient monuments and wrecks. The prohibition applies to all visible ancient monuments, as well as certain invisible monuments, such as buried ruins.</a:t>
            </a:r>
          </a:p>
          <a:p>
            <a:pPr marL="12700" marR="5080">
              <a:lnSpc>
                <a:spcPct val="30000"/>
              </a:lnSpc>
              <a:spcBef>
                <a:spcPts val="95"/>
              </a:spcBef>
            </a:pPr>
            <a:endParaRPr lang="en-US" sz="1230" dirty="0">
              <a:latin typeface="Suisse Intl" panose="020B0504000000000000" pitchFamily="34" charset="-78"/>
              <a:cs typeface="Suisse Intl" panose="020B0504000000000000" pitchFamily="34" charset="-78"/>
            </a:endParaRPr>
          </a:p>
          <a:p>
            <a:pPr marL="12700" marR="5080">
              <a:lnSpc>
                <a:spcPct val="115000"/>
              </a:lnSpc>
              <a:spcBef>
                <a:spcPts val="95"/>
              </a:spcBef>
            </a:pPr>
            <a:r>
              <a:rPr lang="en-US" sz="1230" dirty="0">
                <a:latin typeface="Suisse Intl" panose="020B0504000000000000" pitchFamily="34" charset="-78"/>
                <a:cs typeface="Suisse Intl" panose="020B0504000000000000" pitchFamily="34" charset="-78"/>
              </a:rPr>
              <a:t>On the seabed and in inland waters, it is prohibited to remove objects from ancient monuments, shipwrecks, or cargoes that are more than 100 years old.</a:t>
            </a:r>
            <a:endParaRPr sz="1230" dirty="0">
              <a:latin typeface="Suisse Intl" panose="020B0504000000000000" pitchFamily="34" charset="-78"/>
              <a:cs typeface="Suisse Intl" panose="020B0504000000000000" pitchFamily="34" charset="-78"/>
            </a:endParaRPr>
          </a:p>
        </p:txBody>
      </p:sp>
      <p:sp>
        <p:nvSpPr>
          <p:cNvPr id="16" name="object 16"/>
          <p:cNvSpPr txBox="1"/>
          <p:nvPr/>
        </p:nvSpPr>
        <p:spPr>
          <a:xfrm>
            <a:off x="3721011" y="6618750"/>
            <a:ext cx="2474494" cy="667875"/>
          </a:xfrm>
          <a:prstGeom prst="rect">
            <a:avLst/>
          </a:prstGeom>
        </p:spPr>
        <p:txBody>
          <a:bodyPr vert="horz" wrap="square" lIns="0" tIns="12700" rIns="0" bIns="0" rtlCol="0">
            <a:spAutoFit/>
          </a:bodyPr>
          <a:lstStyle/>
          <a:p>
            <a:pPr marL="12700" marR="5080">
              <a:lnSpc>
                <a:spcPct val="111900"/>
              </a:lnSpc>
              <a:spcBef>
                <a:spcPts val="100"/>
              </a:spcBef>
            </a:pPr>
            <a:r>
              <a:rPr lang="en-US" sz="950" dirty="0" err="1">
                <a:solidFill>
                  <a:srgbClr val="131313"/>
                </a:solidFill>
                <a:latin typeface="Suisse Intl" panose="020B0504000000000000" pitchFamily="34" charset="-78"/>
                <a:cs typeface="Suisse Intl" panose="020B0504000000000000" pitchFamily="34" charset="-78"/>
              </a:rPr>
              <a:t>Fortidsminder</a:t>
            </a:r>
            <a:r>
              <a:rPr lang="en-US" sz="950" dirty="0">
                <a:solidFill>
                  <a:srgbClr val="131313"/>
                </a:solidFill>
                <a:latin typeface="Suisse Intl" panose="020B0504000000000000" pitchFamily="34" charset="-78"/>
                <a:cs typeface="Suisse Intl" panose="020B0504000000000000" pitchFamily="34" charset="-78"/>
              </a:rPr>
              <a:t> (Finds and Ancient Monu-</a:t>
            </a:r>
            <a:r>
              <a:rPr lang="en-US" sz="950" dirty="0" err="1">
                <a:solidFill>
                  <a:srgbClr val="131313"/>
                </a:solidFill>
                <a:latin typeface="Suisse Intl" panose="020B0504000000000000" pitchFamily="34" charset="-78"/>
                <a:cs typeface="Suisse Intl" panose="020B0504000000000000" pitchFamily="34" charset="-78"/>
              </a:rPr>
              <a:t>ments</a:t>
            </a:r>
            <a:r>
              <a:rPr lang="en-US" sz="950" dirty="0">
                <a:solidFill>
                  <a:srgbClr val="131313"/>
                </a:solidFill>
                <a:latin typeface="Suisse Intl" panose="020B0504000000000000" pitchFamily="34" charset="-78"/>
                <a:cs typeface="Suisse Intl" panose="020B0504000000000000" pitchFamily="34" charset="-78"/>
              </a:rPr>
              <a:t>). This information is also available in the “§ 3 Nature” app – displaying protected ancient monuments on accessible maps.</a:t>
            </a:r>
            <a:endParaRPr sz="950" dirty="0">
              <a:latin typeface="Suisse Intl" panose="020B0504000000000000" pitchFamily="34" charset="-78"/>
              <a:cs typeface="Suisse Intl" panose="020B0504000000000000" pitchFamily="34" charset="-78"/>
            </a:endParaRPr>
          </a:p>
        </p:txBody>
      </p:sp>
      <p:sp>
        <p:nvSpPr>
          <p:cNvPr id="25" name="object 13">
            <a:extLst>
              <a:ext uri="{FF2B5EF4-FFF2-40B4-BE49-F238E27FC236}">
                <a16:creationId xmlns:a16="http://schemas.microsoft.com/office/drawing/2014/main" id="{B6910D1C-13F6-2F8C-A8D4-F8A44BE5D918}"/>
              </a:ext>
            </a:extLst>
          </p:cNvPr>
          <p:cNvSpPr txBox="1"/>
          <p:nvPr/>
        </p:nvSpPr>
        <p:spPr>
          <a:xfrm>
            <a:off x="138229" y="284564"/>
            <a:ext cx="3324036" cy="206467"/>
          </a:xfrm>
          <a:prstGeom prst="rect">
            <a:avLst/>
          </a:prstGeom>
        </p:spPr>
        <p:txBody>
          <a:bodyPr vert="horz" wrap="square" lIns="0" tIns="13970" rIns="0" bIns="0" rtlCol="0">
            <a:spAutoFit/>
          </a:bodyPr>
          <a:lstStyle/>
          <a:p>
            <a:pPr marL="12700">
              <a:lnSpc>
                <a:spcPct val="100000"/>
              </a:lnSpc>
              <a:spcBef>
                <a:spcPts val="865"/>
              </a:spcBef>
            </a:pPr>
            <a:r>
              <a:rPr lang="da-DK" sz="1250" b="1" spc="50" dirty="0" err="1">
                <a:solidFill>
                  <a:srgbClr val="131313"/>
                </a:solidFill>
                <a:latin typeface="Suisse Intl" panose="020B0504000000000000" pitchFamily="34" charset="-78"/>
                <a:cs typeface="Suisse Intl" panose="020B0504000000000000" pitchFamily="34" charset="-78"/>
              </a:rPr>
              <a:t>Important</a:t>
            </a:r>
            <a:r>
              <a:rPr lang="da-DK" sz="1250" b="1" spc="50" dirty="0">
                <a:solidFill>
                  <a:srgbClr val="131313"/>
                </a:solidFill>
                <a:latin typeface="Suisse Intl" panose="020B0504000000000000" pitchFamily="34" charset="-78"/>
                <a:cs typeface="Suisse Intl" panose="020B0504000000000000" pitchFamily="34" charset="-78"/>
              </a:rPr>
              <a:t> Points to Note:</a:t>
            </a:r>
            <a:endParaRPr lang="da-DK" sz="1250" dirty="0">
              <a:latin typeface="Suisse Intl" panose="020B0504000000000000" pitchFamily="34" charset="-78"/>
              <a:cs typeface="Suisse Intl" panose="020B0504000000000000" pitchFamily="34" charset="-78"/>
            </a:endParaRPr>
          </a:p>
        </p:txBody>
      </p:sp>
      <p:sp>
        <p:nvSpPr>
          <p:cNvPr id="26" name="object 15">
            <a:extLst>
              <a:ext uri="{FF2B5EF4-FFF2-40B4-BE49-F238E27FC236}">
                <a16:creationId xmlns:a16="http://schemas.microsoft.com/office/drawing/2014/main" id="{CD4B729B-8793-B4D2-3AC8-05FE4539C5E3}"/>
              </a:ext>
            </a:extLst>
          </p:cNvPr>
          <p:cNvSpPr txBox="1"/>
          <p:nvPr/>
        </p:nvSpPr>
        <p:spPr>
          <a:xfrm>
            <a:off x="138229" y="581025"/>
            <a:ext cx="3280555" cy="6828151"/>
          </a:xfrm>
          <a:prstGeom prst="rect">
            <a:avLst/>
          </a:prstGeom>
        </p:spPr>
        <p:txBody>
          <a:bodyPr vert="horz" wrap="square" lIns="0" tIns="12065" rIns="0" bIns="0" rtlCol="0">
            <a:spAutoFit/>
          </a:bodyPr>
          <a:lstStyle/>
          <a:p>
            <a:pPr marL="12700" marR="5080" algn="l">
              <a:lnSpc>
                <a:spcPct val="115599"/>
              </a:lnSpc>
            </a:pPr>
            <a:r>
              <a:rPr lang="en-US" sz="1230" spc="-10" dirty="0">
                <a:solidFill>
                  <a:srgbClr val="131313"/>
                </a:solidFill>
                <a:latin typeface="Suisse Intl" panose="020B0504000000000000" pitchFamily="34" charset="-78"/>
                <a:cs typeface="Suisse Intl" panose="020B0504000000000000" pitchFamily="34" charset="-78"/>
              </a:rPr>
              <a:t>An important criterion in determining the amount of </a:t>
            </a:r>
            <a:r>
              <a:rPr lang="en-US" sz="1230" spc="-10" dirty="0" err="1">
                <a:solidFill>
                  <a:srgbClr val="131313"/>
                </a:solidFill>
                <a:latin typeface="Suisse Intl" panose="020B0504000000000000" pitchFamily="34" charset="-78"/>
                <a:cs typeface="Suisse Intl" panose="020B0504000000000000" pitchFamily="34" charset="-78"/>
              </a:rPr>
              <a:t>Danefæ</a:t>
            </a:r>
            <a:r>
              <a:rPr lang="en-US" sz="1230" spc="-10" dirty="0">
                <a:solidFill>
                  <a:srgbClr val="131313"/>
                </a:solidFill>
                <a:latin typeface="Suisse Intl" panose="020B0504000000000000" pitchFamily="34" charset="-78"/>
                <a:cs typeface="Suisse Intl" panose="020B0504000000000000" pitchFamily="34" charset="-78"/>
              </a:rPr>
              <a:t> compensation is the level of care you demonstrate in handling your finds. By exercising due care, you help pre-serve their cultural and historical value.</a:t>
            </a:r>
          </a:p>
          <a:p>
            <a:pPr marL="298450" marR="5080" indent="-285750" algn="l">
              <a:lnSpc>
                <a:spcPct val="115599"/>
              </a:lnSpc>
              <a:spcBef>
                <a:spcPts val="535"/>
              </a:spcBef>
              <a:buFont typeface="Arial" panose="020B0604020202020204" pitchFamily="34" charset="0"/>
              <a:buChar char="•"/>
            </a:pPr>
            <a:r>
              <a:rPr lang="en-US" sz="1230" b="1" spc="50" dirty="0">
                <a:solidFill>
                  <a:srgbClr val="131313"/>
                </a:solidFill>
                <a:latin typeface="Suisse Intl" panose="020B0504000000000000" pitchFamily="34" charset="-78"/>
                <a:cs typeface="Suisse Intl" panose="020B0504000000000000" pitchFamily="34" charset="-78"/>
              </a:rPr>
              <a:t>Record the find location using GPS coordinates </a:t>
            </a:r>
            <a:r>
              <a:rPr lang="en-US" sz="1230" spc="50" dirty="0">
                <a:solidFill>
                  <a:srgbClr val="131313"/>
                </a:solidFill>
                <a:latin typeface="Suisse Intl" panose="020B0504000000000000" pitchFamily="34" charset="-78"/>
                <a:cs typeface="Suisse Intl" panose="020B0504000000000000" pitchFamily="34" charset="-78"/>
              </a:rPr>
              <a:t>and share this information with the archaeological museum. The precise location is important, as it helps archaeologists understand how your discovery fits into the historical and archaeological context of the site.</a:t>
            </a:r>
            <a:endParaRPr lang="da-DK" sz="1230" b="1" spc="50" dirty="0">
              <a:solidFill>
                <a:srgbClr val="131313"/>
              </a:solidFill>
              <a:latin typeface="Suisse Intl" panose="020B0504000000000000" pitchFamily="34" charset="-78"/>
              <a:cs typeface="Suisse Intl" panose="020B0504000000000000" pitchFamily="34" charset="-78"/>
            </a:endParaRPr>
          </a:p>
          <a:p>
            <a:pPr marL="298450" marR="5080" indent="-285750" algn="l">
              <a:lnSpc>
                <a:spcPct val="115599"/>
              </a:lnSpc>
              <a:spcBef>
                <a:spcPts val="535"/>
              </a:spcBef>
              <a:buFont typeface="Arial" panose="020B0604020202020204" pitchFamily="34" charset="0"/>
              <a:buChar char="•"/>
            </a:pPr>
            <a:r>
              <a:rPr lang="en-US" sz="1230" b="1" spc="50" dirty="0">
                <a:solidFill>
                  <a:srgbClr val="131313"/>
                </a:solidFill>
                <a:latin typeface="Suisse Intl" panose="020B0504000000000000" pitchFamily="34" charset="-78"/>
                <a:cs typeface="Suisse Intl" panose="020B0504000000000000" pitchFamily="34" charset="-78"/>
              </a:rPr>
              <a:t>It is illegal to dig below plough depth, </a:t>
            </a:r>
            <a:r>
              <a:rPr lang="en-US" sz="1230" spc="50" dirty="0">
                <a:solidFill>
                  <a:srgbClr val="131313"/>
                </a:solidFill>
                <a:latin typeface="Suisse Intl" panose="020B0504000000000000" pitchFamily="34" charset="-78"/>
                <a:cs typeface="Suisse Intl" panose="020B0504000000000000" pitchFamily="34" charset="-78"/>
              </a:rPr>
              <a:t>typically 20–25 cm. If you find something – or suspect, there may be something deeper – you must immediately contact the local archaeological museum to preserve its cultural and historical value.</a:t>
            </a:r>
          </a:p>
          <a:p>
            <a:pPr marL="298450" marR="5080" indent="-285750" algn="l">
              <a:lnSpc>
                <a:spcPct val="115599"/>
              </a:lnSpc>
              <a:spcBef>
                <a:spcPts val="535"/>
              </a:spcBef>
              <a:buFont typeface="Arial" panose="020B0604020202020204" pitchFamily="34" charset="0"/>
              <a:buChar char="•"/>
            </a:pPr>
            <a:r>
              <a:rPr lang="en-US" sz="1230" b="1" dirty="0">
                <a:solidFill>
                  <a:srgbClr val="131313"/>
                </a:solidFill>
                <a:latin typeface="Suisse Intl" panose="020B0504000000000000" pitchFamily="34" charset="-78"/>
                <a:cs typeface="Suisse Intl" panose="020B0504000000000000" pitchFamily="34" charset="-78"/>
              </a:rPr>
              <a:t>Objects must not be cleaned or treated. </a:t>
            </a:r>
            <a:r>
              <a:rPr lang="en-US" sz="1230" dirty="0">
                <a:solidFill>
                  <a:srgbClr val="131313"/>
                </a:solidFill>
                <a:latin typeface="Suisse Intl" panose="020B0504000000000000" pitchFamily="34" charset="-78"/>
                <a:cs typeface="Suisse Intl" panose="020B0504000000000000" pitchFamily="34" charset="-78"/>
              </a:rPr>
              <a:t>Important information that is not visible to the naked eye may be pre-sent. For example, traces of textiles may remain in the soil attached to the object.</a:t>
            </a:r>
            <a:endParaRPr lang="da-DK" sz="1230" dirty="0">
              <a:solidFill>
                <a:srgbClr val="131313"/>
              </a:solidFill>
              <a:latin typeface="Suisse Intl" panose="020B0504000000000000" pitchFamily="34" charset="-78"/>
              <a:cs typeface="Suisse Intl" panose="020B0504000000000000" pitchFamily="34" charset="-78"/>
            </a:endParaRPr>
          </a:p>
          <a:p>
            <a:pPr marL="298450" marR="5080" indent="-285750" algn="l">
              <a:lnSpc>
                <a:spcPct val="115599"/>
              </a:lnSpc>
              <a:spcBef>
                <a:spcPts val="535"/>
              </a:spcBef>
              <a:buFont typeface="Arial" panose="020B0604020202020204" pitchFamily="34" charset="0"/>
              <a:buChar char="•"/>
            </a:pPr>
            <a:r>
              <a:rPr lang="en-US" sz="1230" b="1" dirty="0">
                <a:solidFill>
                  <a:srgbClr val="131313"/>
                </a:solidFill>
                <a:latin typeface="Suisse Intl" panose="020B0504000000000000" pitchFamily="34" charset="-78"/>
                <a:cs typeface="Suisse Intl" panose="020B0504000000000000" pitchFamily="34" charset="-78"/>
              </a:rPr>
              <a:t>Objects must not be damaged due to improper storage. </a:t>
            </a:r>
            <a:r>
              <a:rPr lang="en-US" sz="1230" dirty="0">
                <a:solidFill>
                  <a:srgbClr val="131313"/>
                </a:solidFill>
                <a:latin typeface="Suisse Intl" panose="020B0504000000000000" pitchFamily="34" charset="-78"/>
                <a:cs typeface="Suisse Intl" panose="020B0504000000000000" pitchFamily="34" charset="-78"/>
              </a:rPr>
              <a:t>It is important to contact the museum promptly and submit your find so that it can be stored correctly and examined by specialists</a:t>
            </a:r>
            <a:endParaRPr lang="da-DK" sz="1230" dirty="0">
              <a:latin typeface="Suisse Intl" panose="020B0504000000000000" pitchFamily="34" charset="-78"/>
              <a:cs typeface="Suisse Intl" panose="020B0504000000000000" pitchFamily="34" charset="-78"/>
            </a:endParaRPr>
          </a:p>
        </p:txBody>
      </p:sp>
      <p:pic>
        <p:nvPicPr>
          <p:cNvPr id="9" name="object 4"/>
          <p:cNvPicPr>
            <a:picLocks noChangeAspect="1"/>
          </p:cNvPicPr>
          <p:nvPr/>
        </p:nvPicPr>
        <p:blipFill>
          <a:blip r:embed="rId8" cstate="print"/>
          <a:stretch>
            <a:fillRect/>
          </a:stretch>
        </p:blipFill>
        <p:spPr>
          <a:xfrm>
            <a:off x="6195505" y="6524625"/>
            <a:ext cx="767182" cy="7820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a:picLocks noChangeAspect="1"/>
          </p:cNvPicPr>
          <p:nvPr/>
        </p:nvPicPr>
        <p:blipFill>
          <a:blip r:embed="rId2" cstate="print"/>
          <a:stretch>
            <a:fillRect/>
          </a:stretch>
        </p:blipFill>
        <p:spPr>
          <a:xfrm>
            <a:off x="4203700" y="6072972"/>
            <a:ext cx="2050081" cy="1498984"/>
          </a:xfrm>
          <a:prstGeom prst="rect">
            <a:avLst/>
          </a:prstGeom>
        </p:spPr>
      </p:pic>
      <p:pic>
        <p:nvPicPr>
          <p:cNvPr id="3" name="object 3"/>
          <p:cNvPicPr>
            <a:picLocks noChangeAspect="1"/>
          </p:cNvPicPr>
          <p:nvPr/>
        </p:nvPicPr>
        <p:blipFill>
          <a:blip r:embed="rId3" cstate="print"/>
          <a:stretch>
            <a:fillRect/>
          </a:stretch>
        </p:blipFill>
        <p:spPr>
          <a:xfrm>
            <a:off x="5346700" y="99140"/>
            <a:ext cx="1370322" cy="1353300"/>
          </a:xfrm>
          <a:prstGeom prst="rect">
            <a:avLst/>
          </a:prstGeom>
        </p:spPr>
      </p:pic>
      <p:pic>
        <p:nvPicPr>
          <p:cNvPr id="4" name="object 4"/>
          <p:cNvPicPr>
            <a:picLocks noChangeAspect="1"/>
          </p:cNvPicPr>
          <p:nvPr/>
        </p:nvPicPr>
        <p:blipFill>
          <a:blip r:embed="rId4" cstate="print"/>
          <a:stretch>
            <a:fillRect/>
          </a:stretch>
        </p:blipFill>
        <p:spPr>
          <a:xfrm>
            <a:off x="280378" y="3967087"/>
            <a:ext cx="1202895" cy="1325484"/>
          </a:xfrm>
          <a:prstGeom prst="rect">
            <a:avLst/>
          </a:prstGeom>
        </p:spPr>
      </p:pic>
      <p:pic>
        <p:nvPicPr>
          <p:cNvPr id="5" name="object 5"/>
          <p:cNvPicPr>
            <a:picLocks noChangeAspect="1"/>
          </p:cNvPicPr>
          <p:nvPr/>
        </p:nvPicPr>
        <p:blipFill>
          <a:blip r:embed="rId5" cstate="print"/>
          <a:stretch>
            <a:fillRect/>
          </a:stretch>
        </p:blipFill>
        <p:spPr>
          <a:xfrm>
            <a:off x="1176647" y="4280509"/>
            <a:ext cx="2324830" cy="975749"/>
          </a:xfrm>
          <a:prstGeom prst="rect">
            <a:avLst/>
          </a:prstGeom>
        </p:spPr>
      </p:pic>
      <p:pic>
        <p:nvPicPr>
          <p:cNvPr id="6" name="object 6"/>
          <p:cNvPicPr>
            <a:picLocks noChangeAspect="1"/>
          </p:cNvPicPr>
          <p:nvPr/>
        </p:nvPicPr>
        <p:blipFill>
          <a:blip r:embed="rId6" cstate="print"/>
          <a:stretch>
            <a:fillRect/>
          </a:stretch>
        </p:blipFill>
        <p:spPr>
          <a:xfrm>
            <a:off x="3829112" y="80985"/>
            <a:ext cx="1324474" cy="1324474"/>
          </a:xfrm>
          <a:prstGeom prst="rect">
            <a:avLst/>
          </a:prstGeom>
        </p:spPr>
      </p:pic>
      <p:sp>
        <p:nvSpPr>
          <p:cNvPr id="7" name="object 7"/>
          <p:cNvSpPr txBox="1"/>
          <p:nvPr/>
        </p:nvSpPr>
        <p:spPr>
          <a:xfrm>
            <a:off x="3744384" y="1501123"/>
            <a:ext cx="3206750" cy="206467"/>
          </a:xfrm>
          <a:prstGeom prst="rect">
            <a:avLst/>
          </a:prstGeom>
        </p:spPr>
        <p:txBody>
          <a:bodyPr vert="horz" wrap="square" lIns="0" tIns="13970" rIns="0" bIns="0" rtlCol="0">
            <a:spAutoFit/>
          </a:bodyPr>
          <a:lstStyle/>
          <a:p>
            <a:pPr marL="12700">
              <a:lnSpc>
                <a:spcPct val="100000"/>
              </a:lnSpc>
              <a:spcBef>
                <a:spcPts val="110"/>
              </a:spcBef>
            </a:pPr>
            <a:r>
              <a:rPr lang="da-DK" sz="1250" b="1" dirty="0">
                <a:solidFill>
                  <a:srgbClr val="131313"/>
                </a:solidFill>
                <a:latin typeface="Suisse Intl" panose="020B0504000000000000" pitchFamily="34" charset="-78"/>
                <a:cs typeface="Suisse Intl" panose="020B0504000000000000" pitchFamily="34" charset="-78"/>
              </a:rPr>
              <a:t>Permission from the </a:t>
            </a:r>
            <a:r>
              <a:rPr lang="da-DK" sz="1250" b="1" dirty="0" err="1">
                <a:solidFill>
                  <a:srgbClr val="131313"/>
                </a:solidFill>
                <a:latin typeface="Suisse Intl" panose="020B0504000000000000" pitchFamily="34" charset="-78"/>
                <a:cs typeface="Suisse Intl" panose="020B0504000000000000" pitchFamily="34" charset="-78"/>
              </a:rPr>
              <a:t>Landowner</a:t>
            </a:r>
            <a:endParaRPr lang="da-DK" sz="1250" b="1" dirty="0">
              <a:solidFill>
                <a:srgbClr val="131313"/>
              </a:solidFill>
              <a:latin typeface="Suisse Intl" panose="020B0504000000000000" pitchFamily="34" charset="-78"/>
              <a:cs typeface="Suisse Intl" panose="020B0504000000000000" pitchFamily="34" charset="-78"/>
            </a:endParaRPr>
          </a:p>
        </p:txBody>
      </p:sp>
      <p:sp>
        <p:nvSpPr>
          <p:cNvPr id="8" name="object 8"/>
          <p:cNvSpPr txBox="1"/>
          <p:nvPr/>
        </p:nvSpPr>
        <p:spPr>
          <a:xfrm>
            <a:off x="3744384" y="1751397"/>
            <a:ext cx="3208655" cy="4378891"/>
          </a:xfrm>
          <a:prstGeom prst="rect">
            <a:avLst/>
          </a:prstGeom>
        </p:spPr>
        <p:txBody>
          <a:bodyPr vert="horz" wrap="square" lIns="0" tIns="12065" rIns="0" bIns="0" rtlCol="0">
            <a:spAutoFit/>
          </a:bodyPr>
          <a:lstStyle/>
          <a:p>
            <a:pPr marL="12700" marR="5080" algn="l">
              <a:lnSpc>
                <a:spcPct val="116700"/>
              </a:lnSpc>
              <a:spcBef>
                <a:spcPts val="95"/>
              </a:spcBef>
            </a:pPr>
            <a:r>
              <a:rPr lang="en-US" sz="1230" dirty="0">
                <a:solidFill>
                  <a:srgbClr val="131313"/>
                </a:solidFill>
                <a:latin typeface="Suisse Intl" panose="020B0504000000000000" pitchFamily="34" charset="-78"/>
                <a:cs typeface="Suisse Intl" panose="020B0504000000000000" pitchFamily="34" charset="-78"/>
              </a:rPr>
              <a:t>You must obtain permission from the land-owner before searching an area with a metal detector. This applies to private land, protected natural areas, beaches, forests, as well as municipal and state-owned land.</a:t>
            </a:r>
          </a:p>
          <a:p>
            <a:pPr marL="12700" marR="5080" algn="l">
              <a:lnSpc>
                <a:spcPct val="30000"/>
              </a:lnSpc>
              <a:spcBef>
                <a:spcPts val="95"/>
              </a:spcBef>
            </a:pPr>
            <a:endParaRPr lang="da-DK" sz="1230" spc="-10" dirty="0">
              <a:solidFill>
                <a:srgbClr val="131313"/>
              </a:solidFill>
              <a:latin typeface="Suisse Intl" panose="020B0504000000000000" pitchFamily="34" charset="-78"/>
              <a:cs typeface="Suisse Intl" panose="020B0504000000000000" pitchFamily="34" charset="-78"/>
            </a:endParaRPr>
          </a:p>
          <a:p>
            <a:pPr marL="12700" marR="5080" algn="l">
              <a:lnSpc>
                <a:spcPct val="116700"/>
              </a:lnSpc>
              <a:spcBef>
                <a:spcPts val="95"/>
              </a:spcBef>
            </a:pPr>
            <a:r>
              <a:rPr lang="en-US" sz="1230" dirty="0">
                <a:solidFill>
                  <a:srgbClr val="131313"/>
                </a:solidFill>
                <a:latin typeface="Suisse Intl" panose="020B0504000000000000" pitchFamily="34" charset="-78"/>
                <a:cs typeface="Suisse Intl" panose="020B0504000000000000" pitchFamily="34" charset="-78"/>
              </a:rPr>
              <a:t>Special permission is required to use a metal detector on state-owned land. Applications must be submitted to the authority responsible for the area. The Danish Nature Agency only grants permission if you have a </a:t>
            </a:r>
            <a:r>
              <a:rPr lang="en-US" sz="1230" dirty="0" err="1">
                <a:solidFill>
                  <a:srgbClr val="131313"/>
                </a:solidFill>
                <a:latin typeface="Suisse Intl" panose="020B0504000000000000" pitchFamily="34" charset="-78"/>
                <a:cs typeface="Suisse Intl" panose="020B0504000000000000" pitchFamily="34" charset="-78"/>
              </a:rPr>
              <a:t>formalised</a:t>
            </a:r>
            <a:r>
              <a:rPr lang="en-US" sz="1230" dirty="0">
                <a:solidFill>
                  <a:srgbClr val="131313"/>
                </a:solidFill>
                <a:latin typeface="Suisse Intl" panose="020B0504000000000000" pitchFamily="34" charset="-78"/>
                <a:cs typeface="Suisse Intl" panose="020B0504000000000000" pitchFamily="34" charset="-78"/>
              </a:rPr>
              <a:t> collaboration with a state-recognized museum.</a:t>
            </a:r>
          </a:p>
          <a:p>
            <a:pPr marL="12700" marR="5080" algn="l">
              <a:lnSpc>
                <a:spcPct val="30000"/>
              </a:lnSpc>
              <a:spcBef>
                <a:spcPts val="95"/>
              </a:spcBef>
            </a:pPr>
            <a:endParaRPr lang="da-DK" sz="1230" dirty="0">
              <a:latin typeface="Suisse Intl" panose="020B0504000000000000" pitchFamily="34" charset="-78"/>
              <a:cs typeface="Suisse Intl" panose="020B0504000000000000" pitchFamily="34" charset="-78"/>
            </a:endParaRPr>
          </a:p>
          <a:p>
            <a:pPr marL="12700" marR="5080" algn="l">
              <a:lnSpc>
                <a:spcPct val="116700"/>
              </a:lnSpc>
              <a:spcBef>
                <a:spcPts val="95"/>
              </a:spcBef>
            </a:pPr>
            <a:r>
              <a:rPr lang="en-US" sz="1230" dirty="0">
                <a:solidFill>
                  <a:srgbClr val="131313"/>
                </a:solidFill>
                <a:latin typeface="Suisse Intl" panose="020B0504000000000000" pitchFamily="34" charset="-78"/>
                <a:cs typeface="Suisse Intl" panose="020B0504000000000000" pitchFamily="34" charset="-78"/>
              </a:rPr>
              <a:t>Municipalities have their own requirements</a:t>
            </a:r>
          </a:p>
          <a:p>
            <a:pPr marL="12700" marR="5080" algn="l">
              <a:lnSpc>
                <a:spcPct val="116700"/>
              </a:lnSpc>
              <a:spcBef>
                <a:spcPts val="95"/>
              </a:spcBef>
            </a:pPr>
            <a:r>
              <a:rPr lang="en-US" sz="1230" dirty="0">
                <a:solidFill>
                  <a:srgbClr val="131313"/>
                </a:solidFill>
                <a:latin typeface="Suisse Intl" panose="020B0504000000000000" pitchFamily="34" charset="-78"/>
                <a:cs typeface="Suisse Intl" panose="020B0504000000000000" pitchFamily="34" charset="-78"/>
              </a:rPr>
              <a:t>regarding permission to use metal detectors on public areas, such as parks and beaches. You can usually obtain guidance from the municipality’s technical and environmental department.</a:t>
            </a:r>
          </a:p>
        </p:txBody>
      </p:sp>
      <p:pic>
        <p:nvPicPr>
          <p:cNvPr id="12" name="object 12"/>
          <p:cNvPicPr>
            <a:picLocks noChangeAspect="1"/>
          </p:cNvPicPr>
          <p:nvPr/>
        </p:nvPicPr>
        <p:blipFill>
          <a:blip r:embed="rId7" cstate="print"/>
          <a:stretch>
            <a:fillRect/>
          </a:stretch>
        </p:blipFill>
        <p:spPr>
          <a:xfrm>
            <a:off x="9214150" y="4145189"/>
            <a:ext cx="1050402" cy="1161315"/>
          </a:xfrm>
          <a:prstGeom prst="rect">
            <a:avLst/>
          </a:prstGeom>
        </p:spPr>
      </p:pic>
      <p:sp>
        <p:nvSpPr>
          <p:cNvPr id="13" name="object 13"/>
          <p:cNvSpPr txBox="1"/>
          <p:nvPr/>
        </p:nvSpPr>
        <p:spPr>
          <a:xfrm>
            <a:off x="7278282" y="193136"/>
            <a:ext cx="3206749" cy="206467"/>
          </a:xfrm>
          <a:prstGeom prst="rect">
            <a:avLst/>
          </a:prstGeom>
        </p:spPr>
        <p:txBody>
          <a:bodyPr vert="horz" wrap="square" lIns="0" tIns="13970" rIns="0" bIns="0" rtlCol="0">
            <a:spAutoFit/>
          </a:bodyPr>
          <a:lstStyle/>
          <a:p>
            <a:pPr marL="12700">
              <a:lnSpc>
                <a:spcPct val="100000"/>
              </a:lnSpc>
              <a:spcBef>
                <a:spcPts val="110"/>
              </a:spcBef>
            </a:pPr>
            <a:r>
              <a:rPr lang="da-DK" sz="1250" b="1" dirty="0">
                <a:solidFill>
                  <a:srgbClr val="131313"/>
                </a:solidFill>
                <a:latin typeface="Suisse Intl" panose="020B0504000000000000" pitchFamily="34" charset="-78"/>
                <a:cs typeface="Suisse Intl" panose="020B0504000000000000" pitchFamily="34" charset="-78"/>
              </a:rPr>
              <a:t>Contact the Local Museum</a:t>
            </a:r>
          </a:p>
        </p:txBody>
      </p:sp>
      <p:sp>
        <p:nvSpPr>
          <p:cNvPr id="14" name="object 14"/>
          <p:cNvSpPr txBox="1"/>
          <p:nvPr/>
        </p:nvSpPr>
        <p:spPr>
          <a:xfrm>
            <a:off x="7278283" y="432352"/>
            <a:ext cx="3206750" cy="3948773"/>
          </a:xfrm>
          <a:prstGeom prst="rect">
            <a:avLst/>
          </a:prstGeom>
        </p:spPr>
        <p:txBody>
          <a:bodyPr vert="horz" wrap="square" lIns="0" tIns="12065" rIns="0" bIns="0" rtlCol="0">
            <a:spAutoFit/>
          </a:bodyPr>
          <a:lstStyle/>
          <a:p>
            <a:pPr marL="12700" marR="5080">
              <a:lnSpc>
                <a:spcPct val="116700"/>
              </a:lnSpc>
              <a:spcBef>
                <a:spcPts val="95"/>
              </a:spcBef>
            </a:pPr>
            <a:r>
              <a:rPr lang="en-US" sz="1230" dirty="0">
                <a:solidFill>
                  <a:srgbClr val="131313"/>
                </a:solidFill>
                <a:latin typeface="Suisse Intl" panose="020B0504000000000000" pitchFamily="34" charset="-78"/>
                <a:cs typeface="Suisse Intl" panose="020B0504000000000000" pitchFamily="34" charset="-78"/>
              </a:rPr>
              <a:t>Before searching an area with a metal detector, it is advisable to contact the local archaeological museum. </a:t>
            </a:r>
          </a:p>
          <a:p>
            <a:pPr marL="12700" marR="5080">
              <a:lnSpc>
                <a:spcPct val="30000"/>
              </a:lnSpc>
              <a:spcBef>
                <a:spcPts val="95"/>
              </a:spcBef>
            </a:pPr>
            <a:endParaRPr lang="en-US" sz="1230" dirty="0">
              <a:solidFill>
                <a:srgbClr val="131313"/>
              </a:solidFill>
              <a:latin typeface="Suisse Intl" panose="020B0504000000000000" pitchFamily="34" charset="-78"/>
              <a:cs typeface="Suisse Intl" panose="020B0504000000000000" pitchFamily="34" charset="-78"/>
            </a:endParaRPr>
          </a:p>
          <a:p>
            <a:pPr marL="12700" marR="5080">
              <a:lnSpc>
                <a:spcPct val="116700"/>
              </a:lnSpc>
              <a:spcBef>
                <a:spcPts val="95"/>
              </a:spcBef>
            </a:pPr>
            <a:r>
              <a:rPr lang="en-US" sz="1230" dirty="0">
                <a:solidFill>
                  <a:srgbClr val="131313"/>
                </a:solidFill>
                <a:latin typeface="Suisse Intl" panose="020B0504000000000000" pitchFamily="34" charset="-78"/>
                <a:cs typeface="Suisse Intl" panose="020B0504000000000000" pitchFamily="34" charset="-78"/>
              </a:rPr>
              <a:t>The museum can advise you on handling finds and find spots, inform you about documentation requirements, and explain how to submit finds. The museum can also inform you about protected areas where metal detecting is not permitted.</a:t>
            </a:r>
          </a:p>
          <a:p>
            <a:pPr marL="12700" marR="5080">
              <a:lnSpc>
                <a:spcPct val="30000"/>
              </a:lnSpc>
              <a:spcBef>
                <a:spcPts val="95"/>
              </a:spcBef>
            </a:pPr>
            <a:endParaRPr lang="da-DK" sz="1230" spc="-10" dirty="0">
              <a:solidFill>
                <a:srgbClr val="131313"/>
              </a:solidFill>
              <a:latin typeface="Suisse Intl" panose="020B0504000000000000" pitchFamily="34" charset="-78"/>
              <a:cs typeface="Suisse Intl" panose="020B0504000000000000" pitchFamily="34" charset="-78"/>
            </a:endParaRPr>
          </a:p>
          <a:p>
            <a:pPr marL="12700" marR="5080">
              <a:lnSpc>
                <a:spcPct val="116700"/>
              </a:lnSpc>
              <a:spcBef>
                <a:spcPts val="95"/>
              </a:spcBef>
            </a:pPr>
            <a:r>
              <a:rPr lang="en-US" sz="1230" spc="-10" dirty="0">
                <a:solidFill>
                  <a:srgbClr val="131313"/>
                </a:solidFill>
                <a:latin typeface="Suisse Intl" panose="020B0504000000000000" pitchFamily="34" charset="-78"/>
                <a:cs typeface="Suisse Intl" panose="020B0504000000000000" pitchFamily="34" charset="-78"/>
              </a:rPr>
              <a:t>If you find objects made of precious metal or</a:t>
            </a:r>
          </a:p>
          <a:p>
            <a:pPr marL="12700" marR="5080">
              <a:lnSpc>
                <a:spcPct val="116700"/>
              </a:lnSpc>
              <a:spcBef>
                <a:spcPts val="95"/>
              </a:spcBef>
            </a:pPr>
            <a:r>
              <a:rPr lang="en-US" sz="1230" spc="-10" dirty="0">
                <a:solidFill>
                  <a:srgbClr val="131313"/>
                </a:solidFill>
                <a:latin typeface="Suisse Intl" panose="020B0504000000000000" pitchFamily="34" charset="-78"/>
                <a:cs typeface="Suisse Intl" panose="020B0504000000000000" pitchFamily="34" charset="-78"/>
              </a:rPr>
              <a:t>items of cultural and historical significance, they must be delivered as soon as possible</a:t>
            </a:r>
          </a:p>
          <a:p>
            <a:pPr marL="12700" marR="5080">
              <a:lnSpc>
                <a:spcPct val="116700"/>
              </a:lnSpc>
              <a:spcBef>
                <a:spcPts val="95"/>
              </a:spcBef>
            </a:pPr>
            <a:r>
              <a:rPr lang="en-US" sz="1230" spc="-10" dirty="0">
                <a:solidFill>
                  <a:srgbClr val="131313"/>
                </a:solidFill>
                <a:latin typeface="Suisse Intl" panose="020B0504000000000000" pitchFamily="34" charset="-78"/>
                <a:cs typeface="Suisse Intl" panose="020B0504000000000000" pitchFamily="34" charset="-78"/>
              </a:rPr>
              <a:t>to the local museum with archaeological responsibility. The museum will assess whether the objects should be forwarded to the National Museum of Denmark for </a:t>
            </a:r>
            <a:r>
              <a:rPr lang="en-US" sz="1230" spc="-10" dirty="0" err="1">
                <a:solidFill>
                  <a:srgbClr val="131313"/>
                </a:solidFill>
                <a:latin typeface="Suisse Intl" panose="020B0504000000000000" pitchFamily="34" charset="-78"/>
                <a:cs typeface="Suisse Intl" panose="020B0504000000000000" pitchFamily="34" charset="-78"/>
              </a:rPr>
              <a:t>Danefæ</a:t>
            </a:r>
            <a:r>
              <a:rPr lang="en-US" sz="1230" spc="-10" dirty="0">
                <a:solidFill>
                  <a:srgbClr val="131313"/>
                </a:solidFill>
                <a:latin typeface="Suisse Intl" panose="020B0504000000000000" pitchFamily="34" charset="-78"/>
                <a:cs typeface="Suisse Intl" panose="020B0504000000000000" pitchFamily="34" charset="-78"/>
              </a:rPr>
              <a:t> evaluation.</a:t>
            </a:r>
          </a:p>
        </p:txBody>
      </p:sp>
      <p:sp>
        <p:nvSpPr>
          <p:cNvPr id="16" name="object 16"/>
          <p:cNvSpPr txBox="1"/>
          <p:nvPr/>
        </p:nvSpPr>
        <p:spPr>
          <a:xfrm>
            <a:off x="7278282" y="5153025"/>
            <a:ext cx="2792817" cy="206467"/>
          </a:xfrm>
          <a:prstGeom prst="rect">
            <a:avLst/>
          </a:prstGeom>
        </p:spPr>
        <p:txBody>
          <a:bodyPr vert="horz" wrap="square" lIns="0" tIns="13970" rIns="0" bIns="0" rtlCol="0">
            <a:spAutoFit/>
          </a:bodyPr>
          <a:lstStyle/>
          <a:p>
            <a:pPr marL="12700">
              <a:lnSpc>
                <a:spcPct val="100000"/>
              </a:lnSpc>
              <a:spcBef>
                <a:spcPts val="110"/>
              </a:spcBef>
            </a:pPr>
            <a:r>
              <a:rPr lang="da-DK" sz="1250" b="1" spc="-10" dirty="0">
                <a:solidFill>
                  <a:srgbClr val="131313"/>
                </a:solidFill>
                <a:latin typeface="Suisse Intl" panose="020B0504000000000000" pitchFamily="34" charset="-78"/>
                <a:cs typeface="Suisse Intl" panose="020B0504000000000000" pitchFamily="34" charset="-78"/>
              </a:rPr>
              <a:t>Danefæ </a:t>
            </a:r>
            <a:r>
              <a:rPr lang="da-DK" sz="1250" b="1" spc="-10" dirty="0" err="1">
                <a:solidFill>
                  <a:srgbClr val="131313"/>
                </a:solidFill>
                <a:latin typeface="Suisse Intl" panose="020B0504000000000000" pitchFamily="34" charset="-78"/>
                <a:cs typeface="Suisse Intl" panose="020B0504000000000000" pitchFamily="34" charset="-78"/>
              </a:rPr>
              <a:t>Compensation</a:t>
            </a:r>
            <a:endParaRPr lang="da-DK" sz="1250" b="1" spc="-10" dirty="0">
              <a:solidFill>
                <a:srgbClr val="131313"/>
              </a:solidFill>
              <a:latin typeface="Suisse Intl" panose="020B0504000000000000" pitchFamily="34" charset="-78"/>
              <a:cs typeface="Suisse Intl" panose="020B0504000000000000" pitchFamily="34" charset="-78"/>
            </a:endParaRPr>
          </a:p>
        </p:txBody>
      </p:sp>
      <p:sp>
        <p:nvSpPr>
          <p:cNvPr id="17" name="object 17"/>
          <p:cNvSpPr txBox="1"/>
          <p:nvPr/>
        </p:nvSpPr>
        <p:spPr>
          <a:xfrm>
            <a:off x="7274237" y="5375257"/>
            <a:ext cx="3268345" cy="2081724"/>
          </a:xfrm>
          <a:prstGeom prst="rect">
            <a:avLst/>
          </a:prstGeom>
        </p:spPr>
        <p:txBody>
          <a:bodyPr vert="horz" wrap="square" lIns="0" tIns="12065" rIns="0" bIns="0" rtlCol="0">
            <a:spAutoFit/>
          </a:bodyPr>
          <a:lstStyle/>
          <a:p>
            <a:pPr marL="12700" marR="76200">
              <a:lnSpc>
                <a:spcPct val="116700"/>
              </a:lnSpc>
              <a:spcBef>
                <a:spcPts val="95"/>
              </a:spcBef>
            </a:pPr>
            <a:r>
              <a:rPr lang="en-US" sz="1230" spc="-10" dirty="0">
                <a:solidFill>
                  <a:srgbClr val="131313"/>
                </a:solidFill>
                <a:latin typeface="Suisse Intl" panose="020B0504000000000000" pitchFamily="34" charset="-78"/>
                <a:cs typeface="Suisse Intl" panose="020B0504000000000000" pitchFamily="34" charset="-78"/>
              </a:rPr>
              <a:t>If your find is declared </a:t>
            </a:r>
            <a:r>
              <a:rPr lang="en-US" sz="1230" spc="-10" dirty="0" err="1">
                <a:solidFill>
                  <a:srgbClr val="131313"/>
                </a:solidFill>
                <a:latin typeface="Suisse Intl" panose="020B0504000000000000" pitchFamily="34" charset="-78"/>
                <a:cs typeface="Suisse Intl" panose="020B0504000000000000" pitchFamily="34" charset="-78"/>
              </a:rPr>
              <a:t>Danefæ</a:t>
            </a:r>
            <a:r>
              <a:rPr lang="en-US" sz="1230" spc="-10" dirty="0">
                <a:solidFill>
                  <a:srgbClr val="131313"/>
                </a:solidFill>
                <a:latin typeface="Suisse Intl" panose="020B0504000000000000" pitchFamily="34" charset="-78"/>
                <a:cs typeface="Suisse Intl" panose="020B0504000000000000" pitchFamily="34" charset="-78"/>
              </a:rPr>
              <a:t>, you will receive compensation from the National Museum of Denmark. The amount of compensation depends on the material value, rarity and the care with which it has been handled.</a:t>
            </a:r>
          </a:p>
          <a:p>
            <a:pPr marL="12700" marR="76200">
              <a:lnSpc>
                <a:spcPct val="30000"/>
              </a:lnSpc>
              <a:spcBef>
                <a:spcPts val="95"/>
              </a:spcBef>
            </a:pPr>
            <a:endParaRPr lang="en-US" sz="1230" spc="-10" dirty="0">
              <a:solidFill>
                <a:srgbClr val="131313"/>
              </a:solidFill>
              <a:latin typeface="Suisse Intl" panose="020B0504000000000000" pitchFamily="34" charset="-78"/>
              <a:cs typeface="Suisse Intl" panose="020B0504000000000000" pitchFamily="34" charset="-78"/>
            </a:endParaRPr>
          </a:p>
          <a:p>
            <a:pPr marL="12700" marR="76200">
              <a:lnSpc>
                <a:spcPct val="116700"/>
              </a:lnSpc>
              <a:spcBef>
                <a:spcPts val="95"/>
              </a:spcBef>
            </a:pPr>
            <a:r>
              <a:rPr lang="en-US" sz="1230" spc="-10" dirty="0">
                <a:solidFill>
                  <a:srgbClr val="131313"/>
                </a:solidFill>
                <a:latin typeface="Suisse Intl" panose="020B0504000000000000" pitchFamily="34" charset="-78"/>
                <a:cs typeface="Suisse Intl" panose="020B0504000000000000" pitchFamily="34" charset="-78"/>
              </a:rPr>
              <a:t>Rember to provide your contact details</a:t>
            </a:r>
          </a:p>
          <a:p>
            <a:pPr marL="12700" marR="76200">
              <a:lnSpc>
                <a:spcPct val="116700"/>
              </a:lnSpc>
              <a:spcBef>
                <a:spcPts val="95"/>
              </a:spcBef>
            </a:pPr>
            <a:r>
              <a:rPr lang="en-US" sz="1230" spc="-10" dirty="0">
                <a:solidFill>
                  <a:srgbClr val="131313"/>
                </a:solidFill>
                <a:latin typeface="Suisse Intl" panose="020B0504000000000000" pitchFamily="34" charset="-78"/>
                <a:cs typeface="Suisse Intl" panose="020B0504000000000000" pitchFamily="34" charset="-78"/>
              </a:rPr>
              <a:t>when submitting your find to the local archaeological museum.</a:t>
            </a:r>
            <a:endParaRPr sz="1230" dirty="0">
              <a:latin typeface="Suisse Intl" panose="020B0504000000000000" pitchFamily="34" charset="-78"/>
              <a:cs typeface="Suisse Intl" panose="020B0504000000000000" pitchFamily="34" charset="-78"/>
            </a:endParaRPr>
          </a:p>
        </p:txBody>
      </p:sp>
      <p:sp>
        <p:nvSpPr>
          <p:cNvPr id="19" name="object 19"/>
          <p:cNvSpPr txBox="1"/>
          <p:nvPr/>
        </p:nvSpPr>
        <p:spPr>
          <a:xfrm>
            <a:off x="208367" y="461373"/>
            <a:ext cx="3293110" cy="3495957"/>
          </a:xfrm>
          <a:prstGeom prst="rect">
            <a:avLst/>
          </a:prstGeom>
        </p:spPr>
        <p:txBody>
          <a:bodyPr vert="horz" wrap="square" lIns="0" tIns="12065" rIns="0" bIns="0" rtlCol="0">
            <a:spAutoFit/>
          </a:bodyPr>
          <a:lstStyle/>
          <a:p>
            <a:pPr marL="12700" marR="5080">
              <a:lnSpc>
                <a:spcPct val="115599"/>
              </a:lnSpc>
              <a:spcBef>
                <a:spcPts val="95"/>
              </a:spcBef>
            </a:pPr>
            <a:r>
              <a:rPr lang="en-US" sz="1230" dirty="0">
                <a:solidFill>
                  <a:srgbClr val="131313"/>
                </a:solidFill>
                <a:latin typeface="Suisse Intl" panose="020B0504000000000000" pitchFamily="34" charset="-78"/>
                <a:cs typeface="Suisse Intl" panose="020B0504000000000000" pitchFamily="34" charset="-78"/>
              </a:rPr>
              <a:t>Read here about the rules for using a</a:t>
            </a:r>
          </a:p>
          <a:p>
            <a:pPr marL="12700" marR="5080">
              <a:lnSpc>
                <a:spcPct val="115599"/>
              </a:lnSpc>
              <a:spcBef>
                <a:spcPts val="95"/>
              </a:spcBef>
            </a:pPr>
            <a:r>
              <a:rPr lang="en-US" sz="1230" dirty="0">
                <a:solidFill>
                  <a:srgbClr val="131313"/>
                </a:solidFill>
                <a:latin typeface="Suisse Intl" panose="020B0504000000000000" pitchFamily="34" charset="-78"/>
                <a:cs typeface="Suisse Intl" panose="020B0504000000000000" pitchFamily="34" charset="-78"/>
              </a:rPr>
              <a:t>metal detector in Denmark. It is your responsibility to know and comply with the regulations that apply to both Danish and foreign citizens.</a:t>
            </a:r>
          </a:p>
          <a:p>
            <a:pPr marL="12700" marR="5080">
              <a:lnSpc>
                <a:spcPct val="30000"/>
              </a:lnSpc>
              <a:spcBef>
                <a:spcPts val="95"/>
              </a:spcBef>
            </a:pPr>
            <a:endParaRPr lang="da-DK" sz="1230" spc="-10" dirty="0">
              <a:solidFill>
                <a:srgbClr val="131313"/>
              </a:solidFill>
              <a:latin typeface="Suisse Intl" panose="020B0504000000000000" pitchFamily="34" charset="-78"/>
              <a:cs typeface="Suisse Intl" panose="020B0504000000000000" pitchFamily="34" charset="-78"/>
            </a:endParaRPr>
          </a:p>
          <a:p>
            <a:pPr marL="12700" marR="5080">
              <a:lnSpc>
                <a:spcPct val="115599"/>
              </a:lnSpc>
              <a:spcBef>
                <a:spcPts val="95"/>
              </a:spcBef>
            </a:pPr>
            <a:r>
              <a:rPr lang="en-US" sz="1230" dirty="0">
                <a:solidFill>
                  <a:srgbClr val="131313"/>
                </a:solidFill>
                <a:latin typeface="Suisse Intl" panose="020B0504000000000000" pitchFamily="34" charset="-78"/>
                <a:cs typeface="Suisse Intl" panose="020B0504000000000000" pitchFamily="34" charset="-78"/>
              </a:rPr>
              <a:t>If you find </a:t>
            </a:r>
            <a:r>
              <a:rPr lang="en-US" sz="1230" dirty="0" err="1">
                <a:solidFill>
                  <a:srgbClr val="131313"/>
                </a:solidFill>
                <a:latin typeface="Suisse Intl" panose="020B0504000000000000" pitchFamily="34" charset="-78"/>
                <a:cs typeface="Suisse Intl" panose="020B0504000000000000" pitchFamily="34" charset="-78"/>
              </a:rPr>
              <a:t>Danefæ</a:t>
            </a:r>
            <a:r>
              <a:rPr lang="en-US" sz="1230" dirty="0">
                <a:solidFill>
                  <a:srgbClr val="131313"/>
                </a:solidFill>
                <a:latin typeface="Suisse Intl" panose="020B0504000000000000" pitchFamily="34" charset="-78"/>
                <a:cs typeface="Suisse Intl" panose="020B0504000000000000" pitchFamily="34" charset="-78"/>
              </a:rPr>
              <a:t> (treasure trove), it be-longs to the Danish state. </a:t>
            </a:r>
            <a:r>
              <a:rPr lang="en-US" sz="1230" dirty="0" err="1">
                <a:solidFill>
                  <a:srgbClr val="131313"/>
                </a:solidFill>
                <a:latin typeface="Suisse Intl" panose="020B0504000000000000" pitchFamily="34" charset="-78"/>
                <a:cs typeface="Suisse Intl" panose="020B0504000000000000" pitchFamily="34" charset="-78"/>
              </a:rPr>
              <a:t>Danefæ</a:t>
            </a:r>
            <a:r>
              <a:rPr lang="en-US" sz="1230" dirty="0">
                <a:solidFill>
                  <a:srgbClr val="131313"/>
                </a:solidFill>
                <a:latin typeface="Suisse Intl" panose="020B0504000000000000" pitchFamily="34" charset="-78"/>
                <a:cs typeface="Suisse Intl" panose="020B0504000000000000" pitchFamily="34" charset="-78"/>
              </a:rPr>
              <a:t> refers to objects from the past with significant cultural and historical value that have been found in the ground. These may include items made of precious metals or medieval coins.</a:t>
            </a:r>
          </a:p>
          <a:p>
            <a:pPr marL="12700" marR="5080">
              <a:lnSpc>
                <a:spcPct val="30000"/>
              </a:lnSpc>
              <a:spcBef>
                <a:spcPts val="95"/>
              </a:spcBef>
            </a:pPr>
            <a:endParaRPr lang="da-DK" sz="1230" dirty="0">
              <a:solidFill>
                <a:srgbClr val="131313"/>
              </a:solidFill>
              <a:latin typeface="Suisse Intl" panose="020B0504000000000000" pitchFamily="34" charset="-78"/>
              <a:cs typeface="Suisse Intl" panose="020B0504000000000000" pitchFamily="34" charset="-78"/>
            </a:endParaRPr>
          </a:p>
          <a:p>
            <a:pPr marL="12700" marR="5080">
              <a:lnSpc>
                <a:spcPct val="115599"/>
              </a:lnSpc>
              <a:spcBef>
                <a:spcPts val="95"/>
              </a:spcBef>
            </a:pPr>
            <a:r>
              <a:rPr lang="en-US" sz="1230" dirty="0">
                <a:solidFill>
                  <a:srgbClr val="131313"/>
                </a:solidFill>
                <a:latin typeface="Suisse Intl" panose="020B0504000000000000" pitchFamily="34" charset="-78"/>
                <a:cs typeface="Suisse Intl" panose="020B0504000000000000" pitchFamily="34" charset="-78"/>
              </a:rPr>
              <a:t>The </a:t>
            </a:r>
            <a:r>
              <a:rPr lang="en-US" sz="1230" dirty="0" err="1">
                <a:solidFill>
                  <a:srgbClr val="131313"/>
                </a:solidFill>
                <a:latin typeface="Suisse Intl" panose="020B0504000000000000" pitchFamily="34" charset="-78"/>
                <a:cs typeface="Suisse Intl" panose="020B0504000000000000" pitchFamily="34" charset="-78"/>
              </a:rPr>
              <a:t>Danefæ</a:t>
            </a:r>
            <a:r>
              <a:rPr lang="en-US" sz="1230" dirty="0">
                <a:solidFill>
                  <a:srgbClr val="131313"/>
                </a:solidFill>
                <a:latin typeface="Suisse Intl" panose="020B0504000000000000" pitchFamily="34" charset="-78"/>
                <a:cs typeface="Suisse Intl" panose="020B0504000000000000" pitchFamily="34" charset="-78"/>
              </a:rPr>
              <a:t> legislation dates to the Middle</a:t>
            </a:r>
          </a:p>
          <a:p>
            <a:pPr marL="12700" marR="5080">
              <a:lnSpc>
                <a:spcPct val="115599"/>
              </a:lnSpc>
              <a:spcBef>
                <a:spcPts val="95"/>
              </a:spcBef>
            </a:pPr>
            <a:r>
              <a:rPr lang="en-US" sz="1230" dirty="0">
                <a:solidFill>
                  <a:srgbClr val="131313"/>
                </a:solidFill>
                <a:latin typeface="Suisse Intl" panose="020B0504000000000000" pitchFamily="34" charset="-78"/>
                <a:cs typeface="Suisse Intl" panose="020B0504000000000000" pitchFamily="34" charset="-78"/>
              </a:rPr>
              <a:t>Ages. By reporting </a:t>
            </a:r>
            <a:r>
              <a:rPr lang="en-US" sz="1230" dirty="0" err="1">
                <a:solidFill>
                  <a:srgbClr val="131313"/>
                </a:solidFill>
                <a:latin typeface="Suisse Intl" panose="020B0504000000000000" pitchFamily="34" charset="-78"/>
                <a:cs typeface="Suisse Intl" panose="020B0504000000000000" pitchFamily="34" charset="-78"/>
              </a:rPr>
              <a:t>Danefæ</a:t>
            </a:r>
            <a:r>
              <a:rPr lang="en-US" sz="1230" dirty="0">
                <a:solidFill>
                  <a:srgbClr val="131313"/>
                </a:solidFill>
                <a:latin typeface="Suisse Intl" panose="020B0504000000000000" pitchFamily="34" charset="-78"/>
                <a:cs typeface="Suisse Intl" panose="020B0504000000000000" pitchFamily="34" charset="-78"/>
              </a:rPr>
              <a:t>, you help preserve important discoveries from Denmark’s past for future generations.</a:t>
            </a:r>
            <a:endParaRPr lang="da-DK" sz="1230" dirty="0">
              <a:latin typeface="Suisse Intl" panose="020B0504000000000000" pitchFamily="34" charset="-78"/>
              <a:cs typeface="Suisse Intl" panose="020B0504000000000000" pitchFamily="34" charset="-78"/>
            </a:endParaRPr>
          </a:p>
        </p:txBody>
      </p:sp>
      <p:sp>
        <p:nvSpPr>
          <p:cNvPr id="22" name="object 13">
            <a:extLst>
              <a:ext uri="{FF2B5EF4-FFF2-40B4-BE49-F238E27FC236}">
                <a16:creationId xmlns:a16="http://schemas.microsoft.com/office/drawing/2014/main" id="{72F95722-6DCD-1AD9-DC57-09F2A1A1D774}"/>
              </a:ext>
            </a:extLst>
          </p:cNvPr>
          <p:cNvSpPr txBox="1"/>
          <p:nvPr/>
        </p:nvSpPr>
        <p:spPr>
          <a:xfrm>
            <a:off x="208367" y="222158"/>
            <a:ext cx="3324036" cy="206467"/>
          </a:xfrm>
          <a:prstGeom prst="rect">
            <a:avLst/>
          </a:prstGeom>
        </p:spPr>
        <p:txBody>
          <a:bodyPr vert="horz" wrap="square" lIns="0" tIns="13970" rIns="0" bIns="0" rtlCol="0">
            <a:spAutoFit/>
          </a:bodyPr>
          <a:lstStyle/>
          <a:p>
            <a:pPr marL="12700">
              <a:lnSpc>
                <a:spcPct val="100000"/>
              </a:lnSpc>
              <a:spcBef>
                <a:spcPts val="865"/>
              </a:spcBef>
            </a:pPr>
            <a:r>
              <a:rPr lang="da-DK" sz="1250" b="1" spc="-50" dirty="0" err="1">
                <a:solidFill>
                  <a:srgbClr val="131313"/>
                </a:solidFill>
                <a:latin typeface="Suisse Intl" panose="020B0504000000000000" pitchFamily="34" charset="-78"/>
                <a:cs typeface="Suisse Intl" panose="020B0504000000000000" pitchFamily="34" charset="-78"/>
              </a:rPr>
              <a:t>Protect</a:t>
            </a:r>
            <a:r>
              <a:rPr lang="da-DK" sz="1250" b="1" spc="-50" dirty="0">
                <a:solidFill>
                  <a:srgbClr val="131313"/>
                </a:solidFill>
                <a:latin typeface="Suisse Intl" panose="020B0504000000000000" pitchFamily="34" charset="-78"/>
                <a:cs typeface="Suisse Intl" panose="020B0504000000000000" pitchFamily="34" charset="-78"/>
              </a:rPr>
              <a:t> </a:t>
            </a:r>
            <a:r>
              <a:rPr lang="da-DK" sz="1250" b="1" spc="-50" dirty="0" err="1">
                <a:solidFill>
                  <a:srgbClr val="131313"/>
                </a:solidFill>
                <a:latin typeface="Suisse Intl" panose="020B0504000000000000" pitchFamily="34" charset="-78"/>
                <a:cs typeface="Suisse Intl" panose="020B0504000000000000" pitchFamily="34" charset="-78"/>
              </a:rPr>
              <a:t>Our</a:t>
            </a:r>
            <a:r>
              <a:rPr lang="da-DK" sz="1250" b="1" spc="-50" dirty="0">
                <a:solidFill>
                  <a:srgbClr val="131313"/>
                </a:solidFill>
                <a:latin typeface="Suisse Intl" panose="020B0504000000000000" pitchFamily="34" charset="-78"/>
                <a:cs typeface="Suisse Intl" panose="020B0504000000000000" pitchFamily="34" charset="-78"/>
              </a:rPr>
              <a:t> Shared </a:t>
            </a:r>
            <a:r>
              <a:rPr lang="da-DK" sz="1250" b="1" spc="-50" dirty="0" err="1">
                <a:solidFill>
                  <a:srgbClr val="131313"/>
                </a:solidFill>
                <a:latin typeface="Suisse Intl" panose="020B0504000000000000" pitchFamily="34" charset="-78"/>
                <a:cs typeface="Suisse Intl" panose="020B0504000000000000" pitchFamily="34" charset="-78"/>
              </a:rPr>
              <a:t>Past</a:t>
            </a:r>
            <a:endParaRPr lang="da-DK" sz="1250" b="1" spc="-50" dirty="0">
              <a:solidFill>
                <a:srgbClr val="131313"/>
              </a:solidFill>
              <a:latin typeface="Suisse Intl" panose="020B0504000000000000" pitchFamily="34" charset="-78"/>
              <a:cs typeface="Suisse Intl" panose="020B0504000000000000" pitchFamily="34" charset="-78"/>
            </a:endParaRPr>
          </a:p>
        </p:txBody>
      </p:sp>
      <p:sp>
        <p:nvSpPr>
          <p:cNvPr id="23" name="object 19">
            <a:extLst>
              <a:ext uri="{FF2B5EF4-FFF2-40B4-BE49-F238E27FC236}">
                <a16:creationId xmlns:a16="http://schemas.microsoft.com/office/drawing/2014/main" id="{0D76A461-7216-C3D3-8A10-EC5725028006}"/>
              </a:ext>
            </a:extLst>
          </p:cNvPr>
          <p:cNvSpPr txBox="1"/>
          <p:nvPr/>
        </p:nvSpPr>
        <p:spPr>
          <a:xfrm>
            <a:off x="210354" y="5381625"/>
            <a:ext cx="3322050" cy="2089162"/>
          </a:xfrm>
          <a:prstGeom prst="rect">
            <a:avLst/>
          </a:prstGeom>
        </p:spPr>
        <p:txBody>
          <a:bodyPr vert="horz" wrap="square" lIns="0" tIns="12065" rIns="0" bIns="0" rtlCol="0">
            <a:spAutoFit/>
          </a:bodyPr>
          <a:lstStyle/>
          <a:p>
            <a:pPr marL="12700" algn="l">
              <a:lnSpc>
                <a:spcPct val="100000"/>
              </a:lnSpc>
              <a:spcBef>
                <a:spcPts val="865"/>
              </a:spcBef>
            </a:pPr>
            <a:r>
              <a:rPr lang="da-DK" sz="1250" b="1" dirty="0" err="1">
                <a:solidFill>
                  <a:srgbClr val="131313"/>
                </a:solidFill>
                <a:latin typeface="Suisse Intl" panose="020B0504000000000000" pitchFamily="34" charset="-78"/>
                <a:cs typeface="Suisse Intl" panose="020B0504000000000000" pitchFamily="34" charset="-78"/>
              </a:rPr>
              <a:t>What</a:t>
            </a:r>
            <a:r>
              <a:rPr lang="da-DK" sz="1250" b="1" dirty="0">
                <a:solidFill>
                  <a:srgbClr val="131313"/>
                </a:solidFill>
                <a:latin typeface="Suisse Intl" panose="020B0504000000000000" pitchFamily="34" charset="-78"/>
                <a:cs typeface="Suisse Intl" panose="020B0504000000000000" pitchFamily="34" charset="-78"/>
              </a:rPr>
              <a:t> Is Danefæ?</a:t>
            </a:r>
          </a:p>
          <a:p>
            <a:pPr marL="12700" marR="19050" algn="l">
              <a:lnSpc>
                <a:spcPct val="115599"/>
              </a:lnSpc>
              <a:spcBef>
                <a:spcPts val="535"/>
              </a:spcBef>
            </a:pPr>
            <a:r>
              <a:rPr lang="en-US" sz="1230" dirty="0" err="1">
                <a:solidFill>
                  <a:srgbClr val="131313"/>
                </a:solidFill>
                <a:latin typeface="Suisse Intl" panose="020B0504000000000000" pitchFamily="34" charset="-78"/>
                <a:cs typeface="Suisse Intl" panose="020B0504000000000000" pitchFamily="34" charset="-78"/>
              </a:rPr>
              <a:t>Danefæ</a:t>
            </a:r>
            <a:r>
              <a:rPr lang="en-US" sz="1230" dirty="0">
                <a:solidFill>
                  <a:srgbClr val="131313"/>
                </a:solidFill>
                <a:latin typeface="Suisse Intl" panose="020B0504000000000000" pitchFamily="34" charset="-78"/>
                <a:cs typeface="Suisse Intl" panose="020B0504000000000000" pitchFamily="34" charset="-78"/>
              </a:rPr>
              <a:t> is not limited to gold, silver, and coins. Other objects of cultural and historical significance may qualify as </a:t>
            </a:r>
            <a:r>
              <a:rPr lang="en-US" sz="1230" dirty="0" err="1">
                <a:solidFill>
                  <a:srgbClr val="131313"/>
                </a:solidFill>
                <a:latin typeface="Suisse Intl" panose="020B0504000000000000" pitchFamily="34" charset="-78"/>
                <a:cs typeface="Suisse Intl" panose="020B0504000000000000" pitchFamily="34" charset="-78"/>
              </a:rPr>
              <a:t>Danefæ</a:t>
            </a:r>
            <a:r>
              <a:rPr lang="en-US" sz="1230" dirty="0">
                <a:solidFill>
                  <a:srgbClr val="131313"/>
                </a:solidFill>
                <a:latin typeface="Suisse Intl" panose="020B0504000000000000" pitchFamily="34" charset="-78"/>
                <a:cs typeface="Suisse Intl" panose="020B0504000000000000" pitchFamily="34" charset="-78"/>
              </a:rPr>
              <a:t>. </a:t>
            </a:r>
          </a:p>
          <a:p>
            <a:pPr marL="12700" marR="19050" algn="l">
              <a:lnSpc>
                <a:spcPct val="115599"/>
              </a:lnSpc>
              <a:spcBef>
                <a:spcPts val="535"/>
              </a:spcBef>
            </a:pPr>
            <a:r>
              <a:rPr lang="en-US" sz="1230" dirty="0">
                <a:solidFill>
                  <a:srgbClr val="131313"/>
                </a:solidFill>
                <a:latin typeface="Suisse Intl" panose="020B0504000000000000" pitchFamily="34" charset="-78"/>
                <a:cs typeface="Suisse Intl" panose="020B0504000000000000" pitchFamily="34" charset="-78"/>
              </a:rPr>
              <a:t>Contact the local archaeological museum if you are in doubt. You can also visit the National Museum of Denmark’s website to read more about what may qualify as </a:t>
            </a:r>
            <a:r>
              <a:rPr lang="en-US" sz="1230" dirty="0" err="1">
                <a:solidFill>
                  <a:srgbClr val="131313"/>
                </a:solidFill>
                <a:latin typeface="Suisse Intl" panose="020B0504000000000000" pitchFamily="34" charset="-78"/>
                <a:cs typeface="Suisse Intl" panose="020B0504000000000000" pitchFamily="34" charset="-78"/>
              </a:rPr>
              <a:t>Danefæ</a:t>
            </a:r>
            <a:r>
              <a:rPr lang="en-US" sz="1230" dirty="0">
                <a:solidFill>
                  <a:srgbClr val="131313"/>
                </a:solidFill>
                <a:latin typeface="Suisse Intl" panose="020B0504000000000000" pitchFamily="34" charset="-78"/>
                <a:cs typeface="Suisse Intl" panose="020B0504000000000000" pitchFamily="34" charset="-78"/>
              </a:rPr>
              <a:t>.</a:t>
            </a:r>
            <a:endParaRPr lang="da-DK" sz="1230" dirty="0">
              <a:latin typeface="Suisse Intl" panose="020B0504000000000000" pitchFamily="34" charset="-78"/>
              <a:cs typeface="Suisse Intl" panose="020B0504000000000000" pitchFamily="34" charset="-7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31313"/>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F8117585F0A6347B1F9037AE98660C8" ma:contentTypeVersion="13" ma:contentTypeDescription="Opret et nyt dokument." ma:contentTypeScope="" ma:versionID="1007fb7a507a60931d97139546e2eea1">
  <xsd:schema xmlns:xsd="http://www.w3.org/2001/XMLSchema" xmlns:xs="http://www.w3.org/2001/XMLSchema" xmlns:p="http://schemas.microsoft.com/office/2006/metadata/properties" xmlns:ns2="7ebab1c8-edad-4cb6-913c-08b7e99304df" xmlns:ns3="8ce38228-a0e8-45b0-8b6d-79a40966608c" targetNamespace="http://schemas.microsoft.com/office/2006/metadata/properties" ma:root="true" ma:fieldsID="5f8e89670f17b0a0bb4cf07571664ca6" ns2:_="" ns3:_="">
    <xsd:import namespace="7ebab1c8-edad-4cb6-913c-08b7e99304df"/>
    <xsd:import namespace="8ce38228-a0e8-45b0-8b6d-79a40966608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bab1c8-edad-4cb6-913c-08b7e99304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ledmærker" ma:readOnly="false" ma:fieldId="{5cf76f15-5ced-4ddc-b409-7134ff3c332f}" ma:taxonomyMulti="true" ma:sspId="521ed4b6-37f9-413a-9ed1-014b6869f32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e38228-a0e8-45b0-8b6d-79a40966608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f801398-0867-45e6-9ad1-25d8f5440251}" ma:internalName="TaxCatchAll" ma:showField="CatchAllData" ma:web="8ce38228-a0e8-45b0-8b6d-79a4096660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ebab1c8-edad-4cb6-913c-08b7e99304df">
      <Terms xmlns="http://schemas.microsoft.com/office/infopath/2007/PartnerControls"/>
    </lcf76f155ced4ddcb4097134ff3c332f>
    <TaxCatchAll xmlns="8ce38228-a0e8-45b0-8b6d-79a40966608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6808BC-3D65-4652-811F-991811AA17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bab1c8-edad-4cb6-913c-08b7e99304df"/>
    <ds:schemaRef ds:uri="8ce38228-a0e8-45b0-8b6d-79a4096660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AB140E-153C-4654-A204-79560D337E8C}">
  <ds:schemaRefs>
    <ds:schemaRef ds:uri="http://purl.org/dc/elements/1.1/"/>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http://purl.org/dc/terms/"/>
    <ds:schemaRef ds:uri="7ebab1c8-edad-4cb6-913c-08b7e99304df"/>
    <ds:schemaRef ds:uri="http://purl.org/dc/dcmitype/"/>
    <ds:schemaRef ds:uri="http://schemas.microsoft.com/office/infopath/2007/PartnerControls"/>
    <ds:schemaRef ds:uri="8ce38228-a0e8-45b0-8b6d-79a40966608c"/>
  </ds:schemaRefs>
</ds:datastoreItem>
</file>

<file path=customXml/itemProps3.xml><?xml version="1.0" encoding="utf-8"?>
<ds:datastoreItem xmlns:ds="http://schemas.openxmlformats.org/officeDocument/2006/customXml" ds:itemID="{340C3D22-ABD3-452C-B36D-EA7C855FDC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160</TotalTime>
  <Words>880</Words>
  <Application>Microsoft Office PowerPoint</Application>
  <PresentationFormat>Brugerdefineret</PresentationFormat>
  <Paragraphs>57</Paragraphs>
  <Slides>2</Slides>
  <Notes>1</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vt:i4>
      </vt:variant>
    </vt:vector>
  </HeadingPairs>
  <TitlesOfParts>
    <vt:vector size="7" baseType="lpstr">
      <vt:lpstr>Aptos</vt:lpstr>
      <vt:lpstr>Arial</vt:lpstr>
      <vt:lpstr>Calibri</vt:lpstr>
      <vt:lpstr>Suisse Intl</vt:lpstr>
      <vt:lpstr>Office Theme</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Nationalmuseet danefæ-folder</dc:title>
  <dc:creator>Signe Worre Sørensen</dc:creator>
  <cp:keywords>DAHC4RzHXtw,BAEsnth87-I,0</cp:keywords>
  <cp:lastModifiedBy>Gitte Tarnow Ingvardson</cp:lastModifiedBy>
  <cp:revision>5</cp:revision>
  <cp:lastPrinted>2026-05-12T12:38:44Z</cp:lastPrinted>
  <dcterms:created xsi:type="dcterms:W3CDTF">2026-05-12T11:35:28Z</dcterms:created>
  <dcterms:modified xsi:type="dcterms:W3CDTF">2026-05-29T11:19:51Z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2026-03-18T00:00:00Z</vt:filetime>
  </property>
  <property fmtid="{D5CDD505-2E9C-101B-9397-08002B2CF9AE}" pid="4" name="Creator">
    <vt:lpwstr>Canva</vt:lpwstr>
  </property>
  <property fmtid="{D5CDD505-2E9C-101B-9397-08002B2CF9AE}" pid="5" name="LastSaved">
    <vt:filetime>2026-05-12T00:00:00Z</vt:filetime>
  </property>
  <property fmtid="{D5CDD505-2E9C-101B-9397-08002B2CF9AE}" pid="6" name="Producer">
    <vt:lpwstr>Canva</vt:lpwstr>
  </property>
  <property fmtid="{D5CDD505-2E9C-101B-9397-08002B2CF9AE}" pid="7" name="ContentTypeId">
    <vt:lpwstr>0x010100BF8117585F0A6347B1F9037AE98660C8</vt:lpwstr>
  </property>
  <property fmtid="{D5CDD505-2E9C-101B-9397-08002B2CF9AE}" pid="8" name="MediaServiceImageTags">
    <vt:lpwstr/>
  </property>
</Properties>
</file>