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10693400" cy="7562850"/>
  <p:notesSz cx="10234613" cy="71040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tte Tarnow Ingvardson" userId="be793736-1e7b-4adb-ae80-f96d4087f74b" providerId="ADAL" clId="{48FEFD11-6C73-41D0-8CA3-9913F958D219}"/>
    <pc:docChg chg="undo custSel addSld delSld modSld">
      <pc:chgData name="Gitte Tarnow Ingvardson" userId="be793736-1e7b-4adb-ae80-f96d4087f74b" providerId="ADAL" clId="{48FEFD11-6C73-41D0-8CA3-9913F958D219}" dt="2026-06-29T12:12:55.852" v="1041" actId="20577"/>
      <pc:docMkLst>
        <pc:docMk/>
      </pc:docMkLst>
      <pc:sldChg chg="modSp mod">
        <pc:chgData name="Gitte Tarnow Ingvardson" userId="be793736-1e7b-4adb-ae80-f96d4087f74b" providerId="ADAL" clId="{48FEFD11-6C73-41D0-8CA3-9913F958D219}" dt="2026-05-29T11:14:13.996" v="993" actId="948"/>
        <pc:sldMkLst>
          <pc:docMk/>
          <pc:sldMk cId="0" sldId="256"/>
        </pc:sldMkLst>
      </pc:sldChg>
      <pc:sldChg chg="modSp mod">
        <pc:chgData name="Gitte Tarnow Ingvardson" userId="be793736-1e7b-4adb-ae80-f96d4087f74b" providerId="ADAL" clId="{48FEFD11-6C73-41D0-8CA3-9913F958D219}" dt="2026-06-29T12:12:55.852" v="1041" actId="20577"/>
        <pc:sldMkLst>
          <pc:docMk/>
          <pc:sldMk cId="0" sldId="257"/>
        </pc:sldMkLst>
        <pc:spChg chg="mod">
          <ac:chgData name="Gitte Tarnow Ingvardson" userId="be793736-1e7b-4adb-ae80-f96d4087f74b" providerId="ADAL" clId="{48FEFD11-6C73-41D0-8CA3-9913F958D219}" dt="2026-06-29T12:12:55.852" v="1041" actId="20577"/>
          <ac:spMkLst>
            <pc:docMk/>
            <pc:sldMk cId="0" sldId="257"/>
            <ac:spMk id="19" creationId="{00000000-0000-0000-0000-000000000000}"/>
          </ac:spMkLst>
        </pc:spChg>
      </pc:sldChg>
      <pc:sldChg chg="modSp add del">
        <pc:chgData name="Gitte Tarnow Ingvardson" userId="be793736-1e7b-4adb-ae80-f96d4087f74b" providerId="ADAL" clId="{48FEFD11-6C73-41D0-8CA3-9913F958D219}" dt="2026-05-28T12:32:57.532" v="317" actId="47"/>
        <pc:sldMkLst>
          <pc:docMk/>
          <pc:sldMk cId="316066732" sldId="258"/>
        </pc:sldMkLst>
      </pc:sldChg>
      <pc:sldChg chg="add del">
        <pc:chgData name="Gitte Tarnow Ingvardson" userId="be793736-1e7b-4adb-ae80-f96d4087f74b" providerId="ADAL" clId="{48FEFD11-6C73-41D0-8CA3-9913F958D219}" dt="2026-05-28T12:32:57.532" v="317" actId="47"/>
        <pc:sldMkLst>
          <pc:docMk/>
          <pc:sldMk cId="42176857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4483"/>
            <a:ext cx="9094788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5196"/>
            <a:ext cx="748982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987" y="302514"/>
            <a:ext cx="9629775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987" y="1739455"/>
            <a:ext cx="962977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3450"/>
            <a:ext cx="34239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natmus.dk/salg-og-ydelser/museumsfaglige-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lks.dk/omraader/kulturarv/arkaeologi-fortidsminder-og-diger/arkaeologi/ansvarsomraader-og-kontakt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6184" y="209694"/>
            <a:ext cx="3324036" cy="44784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796" y="3244340"/>
            <a:ext cx="2124875" cy="3058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67250" y="6526836"/>
            <a:ext cx="792379" cy="80771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717519" y="4467225"/>
            <a:ext cx="3261360" cy="0"/>
          </a:xfrm>
          <a:custGeom>
            <a:avLst/>
            <a:gdLst/>
            <a:ahLst/>
            <a:cxnLst/>
            <a:rect l="l" t="t" r="r" b="b"/>
            <a:pathLst>
              <a:path w="3261359">
                <a:moveTo>
                  <a:pt x="0" y="0"/>
                </a:moveTo>
                <a:lnTo>
                  <a:pt x="3260991" y="0"/>
                </a:lnTo>
              </a:path>
            </a:pathLst>
          </a:custGeom>
          <a:ln w="9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68986" y="3244288"/>
            <a:ext cx="1295888" cy="30574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704819" y="4695825"/>
            <a:ext cx="3241675" cy="17199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b="1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Nyttige</a:t>
            </a:r>
            <a:r>
              <a:rPr sz="950" b="1" spc="1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links:</a:t>
            </a:r>
            <a:endParaRPr lang="da-DK" sz="950" b="1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da-DK" sz="300" b="1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>
              <a:spcBef>
                <a:spcPts val="110"/>
              </a:spcBef>
            </a:pP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museernes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ansvarsområde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</a:t>
            </a:r>
            <a:r>
              <a:rPr lang="da-DK" sz="95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oplysninger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her: </a:t>
            </a:r>
            <a:r>
              <a:rPr lang="da-DK" sz="950" u="sng" spc="25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https://slks.dk/omraader/kulturarv/arkaeologi-fortidsminder-</a:t>
            </a:r>
            <a:r>
              <a:rPr lang="da-DK" sz="950" u="sng" spc="4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og-</a:t>
            </a:r>
            <a:r>
              <a:rPr lang="da-DK" sz="950" u="sng" spc="2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diger/arkaeologi/ansvarsomraader-</a:t>
            </a:r>
            <a:r>
              <a:rPr lang="da-DK" sz="950" u="sng" spc="4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og</a:t>
            </a:r>
            <a:r>
              <a:rPr lang="da-DK" sz="950" u="none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-</a:t>
            </a:r>
            <a:r>
              <a:rPr lang="da-DK" sz="950" u="sng" spc="2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6"/>
              </a:rPr>
              <a:t>kontakt</a:t>
            </a:r>
            <a:endParaRPr lang="da-DK" sz="950" u="sng" spc="20" dirty="0">
              <a:solidFill>
                <a:srgbClr val="131313"/>
              </a:solidFill>
              <a:uFill>
                <a:solidFill>
                  <a:srgbClr val="131313"/>
                </a:solidFill>
              </a:u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>
              <a:spcBef>
                <a:spcPts val="110"/>
              </a:spcBef>
            </a:pPr>
            <a:endParaRPr lang="da-DK" sz="300" u="sng" spc="20" dirty="0">
              <a:solidFill>
                <a:srgbClr val="131313"/>
              </a:solidFill>
              <a:uFill>
                <a:solidFill>
                  <a:srgbClr val="131313"/>
                </a:solidFill>
              </a:u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7000"/>
              </a:lnSpc>
              <a:spcBef>
                <a:spcPts val="95"/>
              </a:spcBef>
            </a:pPr>
            <a:r>
              <a:rPr lang="da-DK"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 </a:t>
            </a:r>
            <a:r>
              <a:rPr lang="da-DK" sz="95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 mere </a:t>
            </a:r>
            <a:r>
              <a:rPr lang="da-DK"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hvad der er danefæ, indlevering af </a:t>
            </a:r>
            <a:r>
              <a:rPr lang="da-DK" sz="95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nefæ </a:t>
            </a:r>
            <a:r>
              <a:rPr lang="da-DK" sz="95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95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udbetaling</a:t>
            </a:r>
            <a:r>
              <a:rPr lang="da-DK" sz="95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95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danefægodtgørelse</a:t>
            </a:r>
            <a:r>
              <a:rPr lang="da-DK" sz="95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her: </a:t>
            </a:r>
            <a:r>
              <a:rPr lang="da-DK" sz="950" u="sng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  <a:hlinkClick r:id="rId7"/>
              </a:rPr>
              <a:t>https://natmus.dk/salg-og-ydelser/museumsfaglige-</a:t>
            </a:r>
            <a:endParaRPr lang="da-DK" sz="9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lang="da-DK" sz="950" u="sng" spc="-24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u="none" spc="-1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y</a:t>
            </a:r>
            <a:r>
              <a:rPr lang="da-DK" sz="950" u="sng" spc="-7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950" u="sng" spc="-10" dirty="0" err="1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delser</a:t>
            </a:r>
            <a:r>
              <a:rPr lang="da-DK" sz="950" u="sng" spc="-1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/</a:t>
            </a:r>
            <a:r>
              <a:rPr lang="da-DK" sz="950" u="sng" spc="-10" dirty="0" err="1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danefae</a:t>
            </a:r>
            <a:r>
              <a:rPr lang="da-DK" sz="950" u="sng" spc="-10" dirty="0">
                <a:solidFill>
                  <a:srgbClr val="131313"/>
                </a:solidFill>
                <a:uFill>
                  <a:solidFill>
                    <a:srgbClr val="131313"/>
                  </a:solidFill>
                </a:uFill>
                <a:latin typeface="Suisse Intl" panose="020B0504000000000000" pitchFamily="34" charset="-78"/>
                <a:cs typeface="Suisse Intl" panose="020B0504000000000000" pitchFamily="34" charset="-78"/>
              </a:rPr>
              <a:t>/</a:t>
            </a:r>
            <a:endParaRPr lang="da-DK" sz="9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36512" y="5392971"/>
            <a:ext cx="39370" cy="8890"/>
          </a:xfrm>
          <a:custGeom>
            <a:avLst/>
            <a:gdLst/>
            <a:ahLst/>
            <a:cxnLst/>
            <a:rect l="l" t="t" r="r" b="b"/>
            <a:pathLst>
              <a:path w="39370" h="8889">
                <a:moveTo>
                  <a:pt x="39137" y="8469"/>
                </a:moveTo>
                <a:lnTo>
                  <a:pt x="0" y="8469"/>
                </a:lnTo>
                <a:lnTo>
                  <a:pt x="0" y="0"/>
                </a:lnTo>
                <a:lnTo>
                  <a:pt x="39137" y="0"/>
                </a:lnTo>
                <a:lnTo>
                  <a:pt x="39137" y="8469"/>
                </a:lnTo>
                <a:close/>
              </a:path>
            </a:pathLst>
          </a:custGeom>
          <a:solidFill>
            <a:srgbClr val="13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346025" y="962025"/>
            <a:ext cx="3090633" cy="1826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5900"/>
              </a:lnSpc>
              <a:spcBef>
                <a:spcPts val="95"/>
              </a:spcBef>
            </a:pPr>
            <a:r>
              <a:rPr sz="340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Går</a:t>
            </a:r>
            <a:r>
              <a:rPr sz="3400" spc="-1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3400" spc="1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3400" spc="-1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3400" spc="1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 </a:t>
            </a:r>
            <a:r>
              <a:rPr sz="340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metaldetektor</a:t>
            </a:r>
            <a:r>
              <a:rPr sz="3400" spc="-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340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 </a:t>
            </a:r>
            <a:r>
              <a:rPr sz="340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Danmark?</a:t>
            </a:r>
            <a:endParaRPr sz="340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04922" y="6795630"/>
            <a:ext cx="3172837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Regler</a:t>
            </a:r>
            <a:r>
              <a:rPr sz="210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2100" b="1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2100" b="1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210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retningslinjer</a:t>
            </a:r>
            <a:endParaRPr sz="210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04818" y="262925"/>
            <a:ext cx="2861081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sz="1250" b="1" spc="1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</a:t>
            </a:r>
            <a:r>
              <a:rPr sz="1250" b="1" spc="1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50" b="1" spc="1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-</a:t>
            </a:r>
            <a:r>
              <a:rPr sz="1250" b="1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vrag</a:t>
            </a:r>
            <a:endParaRPr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04819" y="622019"/>
            <a:ext cx="3274060" cy="3516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 forbudt at bruge 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detektor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eller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inden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en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afstand af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to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meter fra dem. Det er heller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ik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ke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tilladt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anvende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detektor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spc="10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vrag eller andre fortidsminder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 havbunden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samt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søer</a:t>
            </a:r>
            <a:r>
              <a:rPr lang="da-DK" sz="1230" spc="-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-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vandløb.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Som d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etektorfører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 det dit ansvar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vide, hvor 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</a:t>
            </a:r>
            <a:r>
              <a:rPr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5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vrag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befinder sig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Forbuddet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gælder både 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synlige</a:t>
            </a:r>
            <a:r>
              <a:rPr sz="123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</a:t>
            </a:r>
            <a:r>
              <a:rPr sz="123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 visse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skjulte, såsom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ruiner</a:t>
            </a:r>
            <a:r>
              <a:rPr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under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jorden.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endParaRPr lang="da-DK" sz="1230" spc="8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spc="8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1230" spc="-8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hav</a:t>
            </a:r>
            <a:r>
              <a:rPr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-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75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sø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bund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ulovligt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fjerne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fra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fortidsminder,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skibsvrag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eller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skibsladninger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hvis disse er mere end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100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5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år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gamle</a:t>
            </a:r>
            <a:r>
              <a:rPr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13594" y="6502916"/>
            <a:ext cx="2444882" cy="831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100"/>
              </a:spcBef>
            </a:pP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Information</a:t>
            </a:r>
            <a:r>
              <a:rPr sz="95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sz="950" spc="9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sz="95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findes i det centrale register Fund </a:t>
            </a:r>
            <a:r>
              <a:rPr sz="95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95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For-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tidsminder.</a:t>
            </a:r>
            <a:r>
              <a:rPr sz="95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95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sz="95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også</a:t>
            </a:r>
            <a:r>
              <a:rPr sz="95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</a:t>
            </a:r>
            <a:r>
              <a:rPr sz="95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oplysninger</a:t>
            </a:r>
            <a:r>
              <a:rPr sz="950" spc="50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</a:t>
            </a:r>
            <a:r>
              <a:rPr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appen</a:t>
            </a:r>
            <a:r>
              <a:rPr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“§</a:t>
            </a:r>
            <a:r>
              <a:rPr sz="95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3-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natur”,</a:t>
            </a:r>
            <a:r>
              <a:rPr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som</a:t>
            </a:r>
            <a:r>
              <a:rPr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blandt</a:t>
            </a:r>
            <a:r>
              <a:rPr sz="95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andet</a:t>
            </a:r>
            <a:r>
              <a:rPr sz="95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viser </a:t>
            </a:r>
            <a:r>
              <a:rPr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sz="95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fortidsminder</a:t>
            </a:r>
            <a:r>
              <a:rPr sz="95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sz="95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95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kort.</a:t>
            </a:r>
            <a:endParaRPr sz="9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B6910D1C-13F6-2F8C-A8D4-F8A44BE5D918}"/>
              </a:ext>
            </a:extLst>
          </p:cNvPr>
          <p:cNvSpPr txBox="1"/>
          <p:nvPr/>
        </p:nvSpPr>
        <p:spPr>
          <a:xfrm>
            <a:off x="138229" y="284564"/>
            <a:ext cx="3324036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da-DK" sz="1250" b="1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skal</a:t>
            </a:r>
            <a:r>
              <a:rPr lang="da-DK" sz="125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5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være</a:t>
            </a:r>
            <a:r>
              <a:rPr lang="da-DK" sz="125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særligt</a:t>
            </a:r>
            <a:r>
              <a:rPr lang="da-DK" sz="125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opmærksom</a:t>
            </a:r>
            <a:r>
              <a:rPr lang="da-DK" sz="1250" b="1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på:</a:t>
            </a:r>
            <a:endParaRPr lang="da-DK"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CD4B729B-8793-B4D2-3AC8-05FE4539C5E3}"/>
              </a:ext>
            </a:extLst>
          </p:cNvPr>
          <p:cNvSpPr txBox="1"/>
          <p:nvPr/>
        </p:nvSpPr>
        <p:spPr>
          <a:xfrm>
            <a:off x="181709" y="637804"/>
            <a:ext cx="3280555" cy="67396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15599"/>
              </a:lnSpc>
            </a:pP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Et</a:t>
            </a:r>
            <a:r>
              <a:rPr lang="da-DK" sz="1230" spc="1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vigtigt</a:t>
            </a:r>
            <a:r>
              <a:rPr lang="da-DK" sz="1230" spc="1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kriterium</a:t>
            </a:r>
            <a:r>
              <a:rPr lang="da-DK" sz="1230" spc="1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 størrelsen på </a:t>
            </a:r>
            <a:r>
              <a:rPr lang="da-DK" sz="1230" spc="1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danefægodtgørelsen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den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omhu,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viser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over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fundene.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God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omhu er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bevare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genstandenes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historiske værdi.</a:t>
            </a:r>
          </a:p>
          <a:p>
            <a:pPr marL="298450" marR="5080" indent="-285750" algn="l">
              <a:lnSpc>
                <a:spcPct val="115599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lang="da-DK" sz="1230" b="1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Indmål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genstandene med </a:t>
            </a:r>
            <a:r>
              <a:rPr lang="da-DK" sz="1230" b="1" spc="-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GPS-</a:t>
            </a:r>
            <a:r>
              <a:rPr lang="da-DK" sz="123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koordi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nater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g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iv</a:t>
            </a:r>
            <a:r>
              <a:rPr lang="da-DK" sz="1230" spc="10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oplysningerne videre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museum.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præcise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fundsted er vigtigt, fordi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hjælper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kæologerne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forstå,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hvordan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dit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 bidrager til den historiske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ologiske</a:t>
            </a:r>
            <a:r>
              <a:rPr lang="da-DK" sz="1230" spc="9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viden</a:t>
            </a:r>
            <a:r>
              <a:rPr lang="da-DK"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1230" spc="9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stedet.</a:t>
            </a:r>
          </a:p>
          <a:p>
            <a:pPr marL="298450" marR="5080" indent="-285750" algn="l">
              <a:lnSpc>
                <a:spcPct val="115599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lang="da-DK" sz="1230" b="1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 ulovligt at grave under </a:t>
            </a:r>
            <a:r>
              <a:rPr lang="da-DK" sz="123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pløje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lagsdybde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typisk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20-25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cm.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Finder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noget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–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eller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mistænker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du,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noget ligger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dybere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–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skal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straks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kontakte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lokale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museum,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så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fundets</a:t>
            </a:r>
            <a:r>
              <a:rPr lang="da-DK"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kulturhistoriske</a:t>
            </a:r>
            <a:r>
              <a:rPr lang="da-DK"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værdi</a:t>
            </a:r>
            <a:r>
              <a:rPr lang="da-DK"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bevares.</a:t>
            </a:r>
          </a:p>
          <a:p>
            <a:pPr marL="298450" marR="5080" indent="-285750" algn="l">
              <a:lnSpc>
                <a:spcPct val="115599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Genstandene</a:t>
            </a:r>
            <a:r>
              <a:rPr lang="da-DK" sz="1230" b="1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må</a:t>
            </a:r>
            <a:r>
              <a:rPr lang="da-DK" sz="1230" b="1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ikke</a:t>
            </a:r>
            <a:r>
              <a:rPr lang="da-DK" sz="1230" b="1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afrenses</a:t>
            </a:r>
            <a:r>
              <a:rPr lang="da-DK" sz="1230" b="1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eller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imprægneres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gemme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sig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vigtig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viden,</a:t>
            </a:r>
            <a:r>
              <a:rPr lang="da-DK" sz="1230" spc="-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som ikke kan </a:t>
            </a:r>
            <a:r>
              <a:rPr lang="da-DK" sz="1230" spc="-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ses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blotte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øje.</a:t>
            </a:r>
            <a:r>
              <a:rPr lang="da-DK"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f.eks.</a:t>
            </a:r>
            <a:r>
              <a:rPr lang="da-DK"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sidde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rester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tekstiler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jorden</a:t>
            </a:r>
            <a:r>
              <a:rPr lang="da-DK" sz="1230" spc="8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spc="8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genstanden.</a:t>
            </a:r>
          </a:p>
          <a:p>
            <a:pPr marL="298450" marR="5080" indent="-285750" algn="l">
              <a:lnSpc>
                <a:spcPct val="115599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Genstandene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må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ikke</a:t>
            </a:r>
            <a:r>
              <a:rPr lang="da-DK" sz="1230" b="1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udsættes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skader</a:t>
            </a:r>
            <a:r>
              <a:rPr lang="da-DK" sz="1230" b="1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grund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1230" b="1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forkert </a:t>
            </a:r>
            <a:r>
              <a:rPr lang="da-DK" sz="123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opbevaring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vigtigt,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hurtigt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kontakter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museet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afleverer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dit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fund,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så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 opbevares korrekt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2761" y="5663035"/>
            <a:ext cx="2502235" cy="1829591"/>
          </a:xfrm>
          <a:prstGeom prst="rect">
            <a:avLst/>
          </a:prstGeom>
        </p:spPr>
      </p:pic>
      <p:pic>
        <p:nvPicPr>
          <p:cNvPr id="3" name="object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4309" y="155192"/>
            <a:ext cx="1370322" cy="1353300"/>
          </a:xfrm>
          <a:prstGeom prst="rect">
            <a:avLst/>
          </a:prstGeom>
        </p:spPr>
      </p:pic>
      <p:pic>
        <p:nvPicPr>
          <p:cNvPr id="4" name="object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527" y="3758476"/>
            <a:ext cx="1393060" cy="1535028"/>
          </a:xfrm>
          <a:prstGeom prst="rect">
            <a:avLst/>
          </a:prstGeom>
        </p:spPr>
      </p:pic>
      <p:pic>
        <p:nvPicPr>
          <p:cNvPr id="5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8929" y="4395637"/>
            <a:ext cx="2377594" cy="997895"/>
          </a:xfrm>
          <a:prstGeom prst="rect">
            <a:avLst/>
          </a:prstGeom>
        </p:spPr>
      </p:pic>
      <p:pic>
        <p:nvPicPr>
          <p:cNvPr id="6" name="object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26721" y="137037"/>
            <a:ext cx="1324474" cy="13244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744384" y="1495425"/>
            <a:ext cx="1772920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Tilladelse</a:t>
            </a:r>
            <a:r>
              <a:rPr sz="1250" b="1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sz="1250" b="1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grundejer</a:t>
            </a:r>
            <a:endParaRPr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44384" y="1745699"/>
            <a:ext cx="3208655" cy="4200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16700"/>
              </a:lnSpc>
              <a:spcBef>
                <a:spcPts val="95"/>
              </a:spcBef>
            </a:pP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skal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have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tilladelse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fra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grundejeren,</a:t>
            </a:r>
            <a:r>
              <a:rPr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før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afsøger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et</a:t>
            </a:r>
            <a:r>
              <a:rPr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område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metaldetektor.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sz="1230" spc="1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gælder</a:t>
            </a:r>
            <a:r>
              <a:rPr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både</a:t>
            </a:r>
            <a:r>
              <a:rPr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private</a:t>
            </a:r>
            <a:r>
              <a:rPr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jorde,</a:t>
            </a:r>
            <a:r>
              <a:rPr sz="1230" spc="1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naturområder,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strande,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skove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samt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kommu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nale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statslige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arealer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30000"/>
              </a:lnSpc>
              <a:spcBef>
                <a:spcPts val="95"/>
              </a:spcBef>
            </a:pP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 kræver særlig tilladelse at gå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taldetektor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statslige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områder.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Tilladelse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søges</a:t>
            </a:r>
            <a:r>
              <a:rPr lang="da-DK"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hos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den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myndighed,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har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ansvar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 arealet. Naturstyrelsen giver kun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tilladel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se,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hvis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man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har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et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formaliseret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samarbejde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et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statsanerkendt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museum.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30000"/>
              </a:lnSpc>
              <a:spcBef>
                <a:spcPts val="95"/>
              </a:spcBef>
            </a:pP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Kommunerne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har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egne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krav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tilladelse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brug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metaldetektor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offentlige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arealer,</a:t>
            </a:r>
            <a:r>
              <a:rPr lang="da-DK" sz="1230" spc="-10" dirty="0"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som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parker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strande.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typisk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få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svar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kommunens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teknik-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miljøforvaltning.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116700"/>
              </a:lnSpc>
              <a:spcBef>
                <a:spcPts val="95"/>
              </a:spcBef>
            </a:pPr>
            <a:endParaRPr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pic>
        <p:nvPicPr>
          <p:cNvPr id="12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6219" y="3881471"/>
            <a:ext cx="1241654" cy="137276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278283" y="222157"/>
            <a:ext cx="1638300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</a:t>
            </a:r>
            <a:r>
              <a:rPr sz="1250" b="1" spc="1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lokalmuseet</a:t>
            </a:r>
            <a:endParaRPr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78283" y="461373"/>
            <a:ext cx="3206750" cy="34801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Før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afsøger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detek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tor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 er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en </a:t>
            </a:r>
            <a:r>
              <a:rPr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god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idé at kontakte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museum, der har ansvar for området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Museet kan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vejled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dig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håndte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ring</a:t>
            </a:r>
            <a:r>
              <a:rPr sz="1230" spc="1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</a:t>
            </a:r>
            <a:r>
              <a:rPr sz="1230" spc="1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fundsteder,</a:t>
            </a:r>
            <a:r>
              <a:rPr sz="1230" spc="1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inform</a:t>
            </a:r>
            <a:r>
              <a:rPr lang="da-DK"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ere</a:t>
            </a:r>
            <a:r>
              <a:rPr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krav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dokumentation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75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forklare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hvordan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indleverer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fund.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Museet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fortælle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beskyttede</a:t>
            </a:r>
            <a:r>
              <a:rPr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områder,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hvor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ikke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må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afsøge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detektor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Hvis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du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finder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ædelt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el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ler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kulturhistorisk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værdi,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skal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hur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tigst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muligt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afleveres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 museum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Museet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vurderer, 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genstandene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skal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sendes videre til 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fævurdering</a:t>
            </a:r>
            <a:r>
              <a:rPr lang="da-DK" sz="1230" spc="9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30" spc="9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Nationalmuseet.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86456" y="5080528"/>
            <a:ext cx="1591310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Danefægodtgørelse</a:t>
            </a:r>
            <a:endParaRPr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82410" y="5325088"/>
            <a:ext cx="3268345" cy="2075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0">
              <a:lnSpc>
                <a:spcPct val="116700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rklæres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dit fund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danefæ,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vil</a:t>
            </a:r>
            <a:r>
              <a:rPr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 </a:t>
            </a:r>
            <a:r>
              <a:rPr sz="1230" spc="45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modtage</a:t>
            </a:r>
            <a:r>
              <a:rPr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en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godtgørelse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 Nationalmuseet f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astsætte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 godtgørelsen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</a:t>
            </a:r>
            <a:r>
              <a:rPr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fra</a:t>
            </a:r>
            <a:r>
              <a:rPr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fundets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materiale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</a:t>
            </a:r>
            <a:r>
              <a:rPr sz="1230" spc="1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sjældenhed</a:t>
            </a:r>
            <a:r>
              <a:rPr sz="1230" spc="1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sz="1230" spc="1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den</a:t>
            </a:r>
            <a:r>
              <a:rPr sz="1230" spc="1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omhu,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hvormed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har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sikret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fundet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spc="-1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76200">
              <a:lnSpc>
                <a:spcPct val="30000"/>
              </a:lnSpc>
              <a:spcBef>
                <a:spcPts val="95"/>
              </a:spcBef>
            </a:pPr>
            <a:endParaRPr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6700"/>
              </a:lnSpc>
            </a:pP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Når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afleverer 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dit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 på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ologiske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museum, er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vigtigt, at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oplys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dine</a:t>
            </a:r>
            <a:r>
              <a:rPr sz="1230" spc="10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kontaktoplysninger,</a:t>
            </a:r>
            <a:r>
              <a:rPr sz="1230" spc="10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5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så</a:t>
            </a:r>
            <a:r>
              <a:rPr sz="1230" spc="10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en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eventuel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godtgørelse</a:t>
            </a:r>
            <a:r>
              <a:rPr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sz="1230" spc="9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udbetales.</a:t>
            </a:r>
            <a:endParaRPr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8367" y="461373"/>
            <a:ext cx="3293110" cy="32507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Læs her 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reglerne for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brug</a:t>
            </a:r>
            <a:r>
              <a:rPr lang="da-DK"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 </a:t>
            </a:r>
            <a:r>
              <a:rPr lang="da-DK" sz="1230" spc="-25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</a:t>
            </a:r>
            <a:r>
              <a:rPr lang="da-DK"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tal-detektor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Danmark.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dit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ansvar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kende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overholde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reglerne,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noProof="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gælder</a:t>
            </a:r>
            <a:r>
              <a:rPr lang="da-DK" sz="1230" spc="50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både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danske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udenlandske</a:t>
            </a:r>
            <a:r>
              <a:rPr lang="da-DK" sz="1230" spc="8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borgere.</a:t>
            </a: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 algn="l">
              <a:lnSpc>
                <a:spcPct val="115599"/>
              </a:lnSpc>
              <a:spcBef>
                <a:spcPts val="95"/>
              </a:spcBef>
            </a:pP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Hvis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finder danefæ, tilhører </a:t>
            </a:r>
            <a:r>
              <a:rPr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den </a:t>
            </a:r>
            <a:r>
              <a:rPr sz="1230" spc="-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ske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stat.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fra</a:t>
            </a:r>
            <a:r>
              <a:rPr sz="1230" spc="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fortiden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stor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kulturhistorisk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værdi,</a:t>
            </a:r>
            <a:r>
              <a:rPr sz="1230" spc="7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som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-1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fundet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jorden. Det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 eksempel </a:t>
            </a:r>
            <a:r>
              <a:rPr sz="123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være</a:t>
            </a:r>
            <a:r>
              <a:rPr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middelaldermønter eller </a:t>
            </a:r>
            <a:r>
              <a:rPr sz="1230" spc="-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stande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forarbejdet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 err="1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ædelt</a:t>
            </a:r>
            <a:r>
              <a:rPr sz="1230" spc="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metal</a:t>
            </a:r>
            <a:r>
              <a:rPr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.</a:t>
            </a: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30000"/>
              </a:lnSpc>
              <a:spcBef>
                <a:spcPts val="95"/>
              </a:spcBef>
            </a:pPr>
            <a:endParaRPr lang="da-DK" sz="1230" spc="-10" dirty="0">
              <a:solidFill>
                <a:srgbClr val="131313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Loven 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 stammer fra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middelalde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ren.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Når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finder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danefæ,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30" spc="3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med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til</a:t>
            </a:r>
            <a:r>
              <a:rPr lang="da-DK" sz="1230" spc="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at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sikre, at vigtige fund fra Danmarks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be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vares</a:t>
            </a:r>
            <a:r>
              <a:rPr lang="da-DK" sz="1230" spc="114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</a:t>
            </a:r>
            <a:r>
              <a:rPr lang="da-DK" sz="1230" spc="1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kommende</a:t>
            </a:r>
            <a:r>
              <a:rPr lang="da-DK" sz="1230" spc="1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generationer.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72F95722-6DCD-1AD9-DC57-09F2A1A1D774}"/>
              </a:ext>
            </a:extLst>
          </p:cNvPr>
          <p:cNvSpPr txBox="1"/>
          <p:nvPr/>
        </p:nvSpPr>
        <p:spPr>
          <a:xfrm>
            <a:off x="208367" y="222158"/>
            <a:ext cx="3324036" cy="2064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da-DK" sz="1250" b="1" spc="-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Pas</a:t>
            </a:r>
            <a:r>
              <a:rPr lang="da-DK" sz="1250" b="1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på</a:t>
            </a:r>
            <a:r>
              <a:rPr lang="da-DK" sz="1250" b="1" spc="-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vores</a:t>
            </a:r>
            <a:r>
              <a:rPr lang="da-DK" sz="1250" b="1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fælles</a:t>
            </a:r>
            <a:r>
              <a:rPr lang="da-DK" sz="1250" b="1" spc="-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fortid</a:t>
            </a:r>
            <a:endParaRPr lang="da-DK"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  <p:sp>
        <p:nvSpPr>
          <p:cNvPr id="23" name="object 19">
            <a:extLst>
              <a:ext uri="{FF2B5EF4-FFF2-40B4-BE49-F238E27FC236}">
                <a16:creationId xmlns:a16="http://schemas.microsoft.com/office/drawing/2014/main" id="{0D76A461-7216-C3D3-8A10-EC5725028006}"/>
              </a:ext>
            </a:extLst>
          </p:cNvPr>
          <p:cNvSpPr txBox="1"/>
          <p:nvPr/>
        </p:nvSpPr>
        <p:spPr>
          <a:xfrm>
            <a:off x="208367" y="5493560"/>
            <a:ext cx="3293110" cy="1926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Hvad</a:t>
            </a:r>
            <a:r>
              <a:rPr lang="da-DK" sz="1250" b="1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50" b="1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50" b="1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</a:t>
            </a:r>
            <a:endParaRPr lang="da-DK" sz="125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19050" algn="just">
              <a:lnSpc>
                <a:spcPct val="115599"/>
              </a:lnSpc>
              <a:spcBef>
                <a:spcPts val="535"/>
              </a:spcBef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ikke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kun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guld,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sølv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mønter,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er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danefæ.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En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lang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række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genstande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af</a:t>
            </a:r>
            <a:r>
              <a:rPr lang="da-DK" sz="1230" spc="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særlig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kulturhistorisk</a:t>
            </a:r>
            <a:r>
              <a:rPr lang="da-DK" sz="1230" spc="5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værdi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være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danefæ.</a:t>
            </a:r>
          </a:p>
          <a:p>
            <a:pPr marL="12700" marR="19050" algn="just">
              <a:lnSpc>
                <a:spcPct val="30000"/>
              </a:lnSpc>
              <a:spcBef>
                <a:spcPts val="535"/>
              </a:spcBef>
            </a:pP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marL="12700" marR="5080">
              <a:lnSpc>
                <a:spcPct val="115599"/>
              </a:lnSpc>
            </a:pP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Kontakt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5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det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lokale</a:t>
            </a:r>
            <a:r>
              <a:rPr lang="da-DK" sz="1230" spc="6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arkæologiske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museum,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hvis </a:t>
            </a:r>
            <a:r>
              <a:rPr lang="da-DK" sz="1230" spc="6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du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er i tvivl. Du kan også besøge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Natio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nalmuseets</a:t>
            </a:r>
            <a:r>
              <a:rPr lang="da-DK" sz="1230" spc="4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hjemmeside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7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og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læse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mere</a:t>
            </a:r>
            <a:r>
              <a:rPr lang="da-DK" sz="1230" spc="4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2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om,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hvad</a:t>
            </a:r>
            <a:r>
              <a:rPr lang="da-DK" sz="123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der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kan</a:t>
            </a:r>
            <a:r>
              <a:rPr lang="da-DK" sz="1230" spc="2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være</a:t>
            </a:r>
            <a:r>
              <a:rPr lang="da-DK" sz="1230" spc="15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 </a:t>
            </a:r>
            <a:r>
              <a:rPr lang="da-DK" sz="1230" spc="-10" dirty="0">
                <a:solidFill>
                  <a:srgbClr val="131313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danefæ.</a:t>
            </a:r>
            <a:endParaRPr lang="da-DK" sz="1230" dirty="0">
              <a:latin typeface="Suisse Intl" panose="020B0504000000000000" pitchFamily="34" charset="-78"/>
              <a:cs typeface="Suisse Intl" panose="020B0504000000000000" pitchFamily="34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3131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ebab1c8-edad-4cb6-913c-08b7e99304df">
      <Terms xmlns="http://schemas.microsoft.com/office/infopath/2007/PartnerControls"/>
    </lcf76f155ced4ddcb4097134ff3c332f>
    <TaxCatchAll xmlns="8ce38228-a0e8-45b0-8b6d-79a40966608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8117585F0A6347B1F9037AE98660C8" ma:contentTypeVersion="13" ma:contentTypeDescription="Opret et nyt dokument." ma:contentTypeScope="" ma:versionID="1007fb7a507a60931d97139546e2eea1">
  <xsd:schema xmlns:xsd="http://www.w3.org/2001/XMLSchema" xmlns:xs="http://www.w3.org/2001/XMLSchema" xmlns:p="http://schemas.microsoft.com/office/2006/metadata/properties" xmlns:ns2="7ebab1c8-edad-4cb6-913c-08b7e99304df" xmlns:ns3="8ce38228-a0e8-45b0-8b6d-79a40966608c" targetNamespace="http://schemas.microsoft.com/office/2006/metadata/properties" ma:root="true" ma:fieldsID="5f8e89670f17b0a0bb4cf07571664ca6" ns2:_="" ns3:_="">
    <xsd:import namespace="7ebab1c8-edad-4cb6-913c-08b7e99304df"/>
    <xsd:import namespace="8ce38228-a0e8-45b0-8b6d-79a409666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ab1c8-edad-4cb6-913c-08b7e99304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521ed4b6-37f9-413a-9ed1-014b6869f3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e38228-a0e8-45b0-8b6d-79a409666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f801398-0867-45e6-9ad1-25d8f5440251}" ma:internalName="TaxCatchAll" ma:showField="CatchAllData" ma:web="8ce38228-a0e8-45b0-8b6d-79a409666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C1C951-08FE-4DF6-8026-F3E8C5D75509}">
  <ds:schemaRefs>
    <ds:schemaRef ds:uri="http://schemas.microsoft.com/office/2006/metadata/properties"/>
    <ds:schemaRef ds:uri="http://schemas.microsoft.com/office/infopath/2007/PartnerControls"/>
    <ds:schemaRef ds:uri="7ebab1c8-edad-4cb6-913c-08b7e99304df"/>
    <ds:schemaRef ds:uri="8ce38228-a0e8-45b0-8b6d-79a40966608c"/>
  </ds:schemaRefs>
</ds:datastoreItem>
</file>

<file path=customXml/itemProps2.xml><?xml version="1.0" encoding="utf-8"?>
<ds:datastoreItem xmlns:ds="http://schemas.openxmlformats.org/officeDocument/2006/customXml" ds:itemID="{198F5EA5-E8CC-4548-AB38-C1F82C09EB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bab1c8-edad-4cb6-913c-08b7e99304df"/>
    <ds:schemaRef ds:uri="8ce38228-a0e8-45b0-8b6d-79a4096660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4215C0-BC7A-418F-A468-CF23F336AF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829</Words>
  <Application>Microsoft Office PowerPoint</Application>
  <PresentationFormat>Brugerdefineret</PresentationFormat>
  <Paragraphs>47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Suisse Intl</vt:lpstr>
      <vt:lpstr>Office Theme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Nationalmuseet danefæ-folder</dc:title>
  <dc:creator>Signe Worre Sørensen</dc:creator>
  <cp:keywords>DAHC4RzHXtw,BAEsnth87-I,0</cp:keywords>
  <cp:lastModifiedBy>Gitte Tarnow Ingvardson</cp:lastModifiedBy>
  <cp:revision>2</cp:revision>
  <cp:lastPrinted>2026-05-12T12:38:44Z</cp:lastPrinted>
  <dcterms:created xsi:type="dcterms:W3CDTF">2026-05-12T11:35:28Z</dcterms:created>
  <dcterms:modified xsi:type="dcterms:W3CDTF">2026-06-29T12:12:59Z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2026-03-18T00:00:00Z</vt:filetime>
  </property>
  <property fmtid="{D5CDD505-2E9C-101B-9397-08002B2CF9AE}" pid="4" name="Creator">
    <vt:lpwstr>Canva</vt:lpwstr>
  </property>
  <property fmtid="{D5CDD505-2E9C-101B-9397-08002B2CF9AE}" pid="5" name="LastSaved">
    <vt:filetime>2026-05-12T00:00:00Z</vt:filetime>
  </property>
  <property fmtid="{D5CDD505-2E9C-101B-9397-08002B2CF9AE}" pid="6" name="Producer">
    <vt:lpwstr>Canva</vt:lpwstr>
  </property>
  <property fmtid="{D5CDD505-2E9C-101B-9397-08002B2CF9AE}" pid="7" name="ContentTypeId">
    <vt:lpwstr>0x010100BF8117585F0A6347B1F9037AE98660C8</vt:lpwstr>
  </property>
  <property fmtid="{D5CDD505-2E9C-101B-9397-08002B2CF9AE}" pid="8" name="MediaServiceImageTags">
    <vt:lpwstr/>
  </property>
</Properties>
</file>