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14748110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CB0C6-B828-FD03-3B1D-88C56593F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angle 3">
            <a:extLst>
              <a:ext uri="{FF2B5EF4-FFF2-40B4-BE49-F238E27FC236}">
                <a16:creationId xmlns:a16="http://schemas.microsoft.com/office/drawing/2014/main" id="{B84AE262-4C09-4D76-0834-77499BDA8820}"/>
              </a:ext>
            </a:extLst>
          </p:cNvPr>
          <p:cNvSpPr/>
          <p:nvPr/>
        </p:nvSpPr>
        <p:spPr>
          <a:xfrm rot="5400000">
            <a:off x="7407912" y="3095964"/>
            <a:ext cx="3216299" cy="361008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DDA4E7E1-A185-6971-8CA0-BFBB8DC4A2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96453" y="3451207"/>
            <a:ext cx="13225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422041"/>
            <a:r>
              <a: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ALIGNMENT = </a:t>
            </a:r>
          </a:p>
          <a:p>
            <a:pPr defTabSz="422041"/>
            <a:r>
              <a: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EFFECTIVENESS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DE862530-B007-8912-AB05-77BD5A1CBD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7263" y="2410725"/>
            <a:ext cx="1521250" cy="840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422041">
              <a:lnSpc>
                <a:spcPct val="90000"/>
              </a:lnSpc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Culture, Performance, Results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7A39189-6A0E-028C-A5BF-60B312AB333D}"/>
              </a:ext>
            </a:extLst>
          </p:cNvPr>
          <p:cNvCxnSpPr>
            <a:cxnSpLocks/>
          </p:cNvCxnSpPr>
          <p:nvPr/>
        </p:nvCxnSpPr>
        <p:spPr>
          <a:xfrm>
            <a:off x="9385697" y="3288861"/>
            <a:ext cx="1100215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D16C145-C29C-8FCA-6D54-68F6019A88D8}"/>
              </a:ext>
            </a:extLst>
          </p:cNvPr>
          <p:cNvSpPr/>
          <p:nvPr/>
        </p:nvSpPr>
        <p:spPr>
          <a:xfrm>
            <a:off x="5606531" y="4555009"/>
            <a:ext cx="1705591" cy="7044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8592F34-16B7-A608-0EFD-7839DA593586}"/>
              </a:ext>
            </a:extLst>
          </p:cNvPr>
          <p:cNvSpPr/>
          <p:nvPr/>
        </p:nvSpPr>
        <p:spPr>
          <a:xfrm>
            <a:off x="2964389" y="4473264"/>
            <a:ext cx="1473853" cy="80629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0D3000C0-3A03-439D-FDFE-5674D644448B}"/>
              </a:ext>
            </a:extLst>
          </p:cNvPr>
          <p:cNvSpPr txBox="1">
            <a:spLocks/>
          </p:cNvSpPr>
          <p:nvPr/>
        </p:nvSpPr>
        <p:spPr>
          <a:xfrm>
            <a:off x="5662330" y="4473264"/>
            <a:ext cx="2673817" cy="345067"/>
          </a:xfrm>
          <a:prstGeom prst="rect">
            <a:avLst/>
          </a:prstGeom>
        </p:spPr>
        <p:txBody>
          <a:bodyPr vert="horz" lIns="0" tIns="45720" rIns="0" bIns="0" rtlCol="0" anchor="t" anchorCtr="0">
            <a:noAutofit/>
          </a:bodyPr>
          <a:lstStyle>
            <a:defPPr>
              <a:defRPr lang="en-US"/>
            </a:defPPr>
            <a:lvl1pPr indent="0" defTabSz="914377">
              <a:lnSpc>
                <a:spcPct val="70000"/>
              </a:lnSpc>
              <a:spcBef>
                <a:spcPct val="0"/>
              </a:spcBef>
              <a:buNone/>
              <a:defRPr sz="2800" b="1" cap="none" spc="-150" baseline="0">
                <a:solidFill>
                  <a:srgbClr val="BD001D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Process  &amp; Technology</a:t>
            </a:r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1E76675A-148F-9A26-022C-16AB69C630D6}"/>
              </a:ext>
            </a:extLst>
          </p:cNvPr>
          <p:cNvSpPr txBox="1">
            <a:spLocks/>
          </p:cNvSpPr>
          <p:nvPr/>
        </p:nvSpPr>
        <p:spPr>
          <a:xfrm>
            <a:off x="1653007" y="4485531"/>
            <a:ext cx="2692099" cy="524453"/>
          </a:xfrm>
          <a:prstGeom prst="rect">
            <a:avLst/>
          </a:prstGeom>
          <a:solidFill>
            <a:schemeClr val="bg1"/>
          </a:solidFill>
        </p:spPr>
        <p:txBody>
          <a:bodyPr vert="horz" lIns="0" tIns="45720" rIns="0" bIns="0" rtlCol="0" anchor="t" anchorCtr="0">
            <a:noAutofit/>
          </a:bodyPr>
          <a:lstStyle>
            <a:defPPr>
              <a:defRPr lang="en-US"/>
            </a:defPPr>
            <a:lvl1pPr indent="0" defTabSz="914377">
              <a:lnSpc>
                <a:spcPct val="70000"/>
              </a:lnSpc>
              <a:spcBef>
                <a:spcPct val="0"/>
              </a:spcBef>
              <a:buNone/>
              <a:defRPr sz="2800" b="1" cap="none" spc="-150" baseline="0">
                <a:solidFill>
                  <a:srgbClr val="BD001D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Metrics &amp; Rewards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9DAA24DA-5CB6-6F40-F350-431DF05D1B1E}"/>
              </a:ext>
            </a:extLst>
          </p:cNvPr>
          <p:cNvSpPr/>
          <p:nvPr/>
        </p:nvSpPr>
        <p:spPr>
          <a:xfrm>
            <a:off x="1736163" y="2778585"/>
            <a:ext cx="2021917" cy="4787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itle 2">
            <a:extLst>
              <a:ext uri="{FF2B5EF4-FFF2-40B4-BE49-F238E27FC236}">
                <a16:creationId xmlns:a16="http://schemas.microsoft.com/office/drawing/2014/main" id="{21372D06-FAB1-B8CC-7142-F777E660745B}"/>
              </a:ext>
            </a:extLst>
          </p:cNvPr>
          <p:cNvSpPr txBox="1">
            <a:spLocks/>
          </p:cNvSpPr>
          <p:nvPr/>
        </p:nvSpPr>
        <p:spPr>
          <a:xfrm>
            <a:off x="1806634" y="2626927"/>
            <a:ext cx="1948620" cy="404413"/>
          </a:xfrm>
          <a:prstGeom prst="rect">
            <a:avLst/>
          </a:prstGeom>
          <a:solidFill>
            <a:schemeClr val="bg1"/>
          </a:solidFill>
        </p:spPr>
        <p:txBody>
          <a:bodyPr vert="horz" lIns="0" tIns="45720" rIns="0" bIns="0" rtlCol="0" anchor="t" anchorCtr="0">
            <a:noAutofit/>
          </a:bodyPr>
          <a:lstStyle>
            <a:lvl1pPr marL="0" indent="0" algn="l" defTabSz="914377" rtl="0" eaLnBrk="1" latinLnBrk="0" hangingPunct="1">
              <a:lnSpc>
                <a:spcPct val="70000"/>
              </a:lnSpc>
              <a:spcBef>
                <a:spcPct val="0"/>
              </a:spcBef>
              <a:buNone/>
              <a:defRPr sz="40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cap="none" spc="-150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People Practices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65B38C2E-C477-2E44-8F39-936D52C86231}"/>
              </a:ext>
            </a:extLst>
          </p:cNvPr>
          <p:cNvSpPr/>
          <p:nvPr/>
        </p:nvSpPr>
        <p:spPr>
          <a:xfrm>
            <a:off x="6267077" y="2778585"/>
            <a:ext cx="1773689" cy="4787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itle 2">
            <a:extLst>
              <a:ext uri="{FF2B5EF4-FFF2-40B4-BE49-F238E27FC236}">
                <a16:creationId xmlns:a16="http://schemas.microsoft.com/office/drawing/2014/main" id="{96C1F0D0-DFF9-A93E-BB40-8CF68FB95F0E}"/>
              </a:ext>
            </a:extLst>
          </p:cNvPr>
          <p:cNvSpPr txBox="1">
            <a:spLocks/>
          </p:cNvSpPr>
          <p:nvPr/>
        </p:nvSpPr>
        <p:spPr>
          <a:xfrm>
            <a:off x="6605622" y="2602081"/>
            <a:ext cx="1704640" cy="345067"/>
          </a:xfrm>
          <a:prstGeom prst="rect">
            <a:avLst/>
          </a:prstGeom>
        </p:spPr>
        <p:txBody>
          <a:bodyPr vert="horz" lIns="0" tIns="45720" rIns="0" bIns="0" rtlCol="0" anchor="t" anchorCtr="0">
            <a:noAutofit/>
          </a:bodyPr>
          <a:lstStyle>
            <a:defPPr>
              <a:defRPr lang="en-US"/>
            </a:defPPr>
            <a:lvl1pPr indent="0" defTabSz="914377">
              <a:lnSpc>
                <a:spcPct val="70000"/>
              </a:lnSpc>
              <a:spcBef>
                <a:spcPct val="0"/>
              </a:spcBef>
              <a:buNone/>
              <a:defRPr sz="2800" b="1" cap="none" spc="-150" baseline="0">
                <a:solidFill>
                  <a:srgbClr val="BD001D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Structure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063D1C7-9BF1-5246-7166-EA0AF1DE7F7D}"/>
              </a:ext>
            </a:extLst>
          </p:cNvPr>
          <p:cNvSpPr/>
          <p:nvPr/>
        </p:nvSpPr>
        <p:spPr>
          <a:xfrm>
            <a:off x="6546689" y="2959428"/>
            <a:ext cx="193472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 eaLnBrk="0" hangingPunct="0">
              <a:spcAft>
                <a:spcPts val="600"/>
              </a:spcAft>
              <a:defRPr/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should we configure our core architecture?</a:t>
            </a:r>
          </a:p>
          <a:p>
            <a:pPr defTabSz="422041" eaLnBrk="0" hangingPunct="0">
              <a:spcAft>
                <a:spcPts val="600"/>
              </a:spcAft>
              <a:defRPr/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roles require positional power to be successful?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437B0F4-C248-2100-FAF3-E7723FCCDC71}"/>
              </a:ext>
            </a:extLst>
          </p:cNvPr>
          <p:cNvSpPr/>
          <p:nvPr/>
        </p:nvSpPr>
        <p:spPr>
          <a:xfrm>
            <a:off x="1927591" y="4793722"/>
            <a:ext cx="2657709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 eaLnBrk="0" hangingPunct="0">
              <a:spcAft>
                <a:spcPts val="600"/>
              </a:spcAft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metrics should go on </a:t>
            </a:r>
            <a:b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our business dashboard?</a:t>
            </a:r>
          </a:p>
          <a:p>
            <a:pPr defTabSz="422041" eaLnBrk="0" hangingPunct="0">
              <a:spcAft>
                <a:spcPts val="600"/>
              </a:spcAft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incentives will drive </a:t>
            </a:r>
            <a:b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right behavior?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6E60A4E-E92F-C534-C0B7-F6196A76DD70}"/>
              </a:ext>
            </a:extLst>
          </p:cNvPr>
          <p:cNvSpPr/>
          <p:nvPr/>
        </p:nvSpPr>
        <p:spPr>
          <a:xfrm>
            <a:off x="1727286" y="3014406"/>
            <a:ext cx="1874483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 eaLnBrk="0" hangingPunct="0">
              <a:spcAft>
                <a:spcPts val="600"/>
              </a:spcAft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talent is needed?</a:t>
            </a:r>
          </a:p>
          <a:p>
            <a:pPr defTabSz="422041" eaLnBrk="0" hangingPunct="0">
              <a:spcAft>
                <a:spcPts val="600"/>
              </a:spcAft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HR practices and routines are critical to building our capabilities?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00B63E9-3ADE-991F-99A1-414960C0B5EC}"/>
              </a:ext>
            </a:extLst>
          </p:cNvPr>
          <p:cNvSpPr/>
          <p:nvPr/>
        </p:nvSpPr>
        <p:spPr>
          <a:xfrm>
            <a:off x="5701951" y="4790550"/>
            <a:ext cx="2504397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 eaLnBrk="0" hangingPunct="0">
              <a:spcAft>
                <a:spcPts val="600"/>
              </a:spcAft>
              <a:defRPr/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processes should be common across our businesses?</a:t>
            </a:r>
          </a:p>
          <a:p>
            <a:pPr defTabSz="422041" eaLnBrk="0" hangingPunct="0">
              <a:spcAft>
                <a:spcPts val="600"/>
              </a:spcAft>
              <a:defRPr/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will we embed tech and data into ways of working?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12CC9F-88AE-C73A-12E9-252DBFC49A34}"/>
              </a:ext>
            </a:extLst>
          </p:cNvPr>
          <p:cNvSpPr txBox="1"/>
          <p:nvPr/>
        </p:nvSpPr>
        <p:spPr>
          <a:xfrm>
            <a:off x="434760" y="314725"/>
            <a:ext cx="8407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Star Model (adapted): 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Galbraith’s foundational framework with basic design questions.</a:t>
            </a: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5-Point Star 1">
            <a:extLst>
              <a:ext uri="{FF2B5EF4-FFF2-40B4-BE49-F238E27FC236}">
                <a16:creationId xmlns:a16="http://schemas.microsoft.com/office/drawing/2014/main" id="{0DAA49D8-C589-FB39-7CE6-B8D09E95DF53}"/>
              </a:ext>
            </a:extLst>
          </p:cNvPr>
          <p:cNvSpPr/>
          <p:nvPr/>
        </p:nvSpPr>
        <p:spPr>
          <a:xfrm>
            <a:off x="3796193" y="2219367"/>
            <a:ext cx="2615005" cy="2147294"/>
          </a:xfrm>
          <a:prstGeom prst="star5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  <a:effectLst>
            <a:outerShdw blurRad="108306" dist="27311" dir="10560000" algn="ctr" rotWithShape="0">
              <a:srgbClr val="000000">
                <a:alpha val="92702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11E8F8A7-DEB2-B0FF-0807-816CC1E943F8}"/>
              </a:ext>
            </a:extLst>
          </p:cNvPr>
          <p:cNvSpPr txBox="1">
            <a:spLocks/>
          </p:cNvSpPr>
          <p:nvPr/>
        </p:nvSpPr>
        <p:spPr>
          <a:xfrm>
            <a:off x="4251375" y="1874187"/>
            <a:ext cx="1704640" cy="345067"/>
          </a:xfrm>
          <a:prstGeom prst="rect">
            <a:avLst/>
          </a:prstGeom>
          <a:solidFill>
            <a:schemeClr val="bg1"/>
          </a:solidFill>
        </p:spPr>
        <p:txBody>
          <a:bodyPr vert="horz" lIns="0" tIns="45720" rIns="0" bIns="0" rtlCol="0" anchor="t" anchorCtr="0">
            <a:normAutofit/>
          </a:bodyPr>
          <a:lstStyle>
            <a:lvl1pPr marL="0" indent="0" algn="l" defTabSz="914377" rtl="0" eaLnBrk="1" latinLnBrk="0" hangingPunct="1">
              <a:lnSpc>
                <a:spcPct val="70000"/>
              </a:lnSpc>
              <a:spcBef>
                <a:spcPct val="0"/>
              </a:spcBef>
              <a:buNone/>
              <a:defRPr sz="40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0" i="1" cap="none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Capabilities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5251EA-93C5-507F-9A47-8529BC035198}"/>
              </a:ext>
            </a:extLst>
          </p:cNvPr>
          <p:cNvSpPr/>
          <p:nvPr/>
        </p:nvSpPr>
        <p:spPr>
          <a:xfrm>
            <a:off x="1937442" y="1756778"/>
            <a:ext cx="24154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422041" eaLnBrk="0" hangingPunct="0">
              <a:spcAft>
                <a:spcPts val="600"/>
              </a:spcAft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do we need to be able to do better than our competitors?</a:t>
            </a:r>
          </a:p>
        </p:txBody>
      </p:sp>
      <p:sp>
        <p:nvSpPr>
          <p:cNvPr id="16" name="Title 2">
            <a:extLst>
              <a:ext uri="{FF2B5EF4-FFF2-40B4-BE49-F238E27FC236}">
                <a16:creationId xmlns:a16="http://schemas.microsoft.com/office/drawing/2014/main" id="{AF6B9F31-A8E9-F5B9-3369-5C829DDCE642}"/>
              </a:ext>
            </a:extLst>
          </p:cNvPr>
          <p:cNvSpPr txBox="1">
            <a:spLocks/>
          </p:cNvSpPr>
          <p:nvPr/>
        </p:nvSpPr>
        <p:spPr>
          <a:xfrm>
            <a:off x="4032745" y="1206561"/>
            <a:ext cx="2141899" cy="345067"/>
          </a:xfrm>
          <a:prstGeom prst="rect">
            <a:avLst/>
          </a:prstGeom>
          <a:solidFill>
            <a:schemeClr val="bg1"/>
          </a:solidFill>
        </p:spPr>
        <p:txBody>
          <a:bodyPr vert="horz" lIns="0" tIns="45720" rIns="0" bIns="0" rtlCol="0" anchor="t" anchorCtr="0">
            <a:normAutofit/>
          </a:bodyPr>
          <a:lstStyle>
            <a:lvl1pPr marL="0" indent="0" algn="l" defTabSz="914377" rtl="0" eaLnBrk="1" latinLnBrk="0" hangingPunct="1">
              <a:lnSpc>
                <a:spcPct val="70000"/>
              </a:lnSpc>
              <a:spcBef>
                <a:spcPct val="0"/>
              </a:spcBef>
              <a:buNone/>
              <a:defRPr sz="40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cap="none" spc="-150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Strategy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39AEA0C-4281-D129-6DF4-9BEDEF741057}"/>
              </a:ext>
            </a:extLst>
          </p:cNvPr>
          <p:cNvCxnSpPr>
            <a:cxnSpLocks/>
          </p:cNvCxnSpPr>
          <p:nvPr/>
        </p:nvCxnSpPr>
        <p:spPr>
          <a:xfrm>
            <a:off x="5103695" y="1557762"/>
            <a:ext cx="0" cy="316425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AC764D0D-335E-20E8-80F8-FE5300E04D02}"/>
              </a:ext>
            </a:extLst>
          </p:cNvPr>
          <p:cNvSpPr/>
          <p:nvPr/>
        </p:nvSpPr>
        <p:spPr>
          <a:xfrm>
            <a:off x="5670848" y="1121903"/>
            <a:ext cx="2309066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 eaLnBrk="0" hangingPunct="0">
              <a:spcAft>
                <a:spcPts val="600"/>
              </a:spcAft>
            </a:pPr>
            <a: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will we grow and compete in our markets?</a:t>
            </a:r>
            <a:br>
              <a:rPr lang="en-US" sz="13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sz="1300" i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FD7FBBC-BBDA-B859-6B37-85FA6BF583F3}"/>
              </a:ext>
            </a:extLst>
          </p:cNvPr>
          <p:cNvSpPr/>
          <p:nvPr/>
        </p:nvSpPr>
        <p:spPr>
          <a:xfrm>
            <a:off x="1330337" y="874856"/>
            <a:ext cx="9514390" cy="5185458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863AE7FC-5A41-C871-7483-47AAC2A7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2763569" cy="365125"/>
          </a:xfrm>
        </p:spPr>
        <p:txBody>
          <a:bodyPr/>
          <a:lstStyle/>
          <a:p>
            <a:r>
              <a:rPr lang="en-US" dirty="0"/>
              <a:t>Adapted from Jay Galbraith</a:t>
            </a:r>
          </a:p>
        </p:txBody>
      </p:sp>
      <p:sp>
        <p:nvSpPr>
          <p:cNvPr id="23" name="Footer Placeholder 12">
            <a:extLst>
              <a:ext uri="{FF2B5EF4-FFF2-40B4-BE49-F238E27FC236}">
                <a16:creationId xmlns:a16="http://schemas.microsoft.com/office/drawing/2014/main" id="{CAD44B9D-8ED3-CBEA-860B-06209596D291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M1.1</a:t>
            </a:r>
          </a:p>
        </p:txBody>
      </p:sp>
    </p:spTree>
    <p:extLst>
      <p:ext uri="{BB962C8B-B14F-4D97-AF65-F5344CB8AC3E}">
        <p14:creationId xmlns:p14="http://schemas.microsoft.com/office/powerpoint/2010/main" val="9205408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82108</TotalTime>
  <Words>136</Words>
  <Application>Microsoft Macintosh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2026-07-16T19:10:07Z</dcterms:modified>
</cp:coreProperties>
</file>