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14748109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4D213-99C3-D246-E1EF-000A060692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32D197-BA21-1432-B105-BDFA893E0E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83C60E-5264-96CC-AD92-FCE4BDFD98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38FAF2-2E8D-70E7-223D-99389264EC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B97301-2983-AE4C-AA87-F4FBB7198F2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320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645ED-11C1-F8F7-2B6A-B5CAD877D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8D7264D-51A5-EE9D-E00A-64A6F3B1BE1F}"/>
              </a:ext>
            </a:extLst>
          </p:cNvPr>
          <p:cNvSpPr txBox="1"/>
          <p:nvPr/>
        </p:nvSpPr>
        <p:spPr>
          <a:xfrm>
            <a:off x="441357" y="210031"/>
            <a:ext cx="9684776" cy="467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Five Milestone Design Process: </a:t>
            </a:r>
            <a:r>
              <a:rPr lang="en-US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Overview of the overall design process, updated.</a:t>
            </a:r>
            <a:endParaRPr lang="en-US" sz="20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Pentagon 1">
            <a:extLst>
              <a:ext uri="{FF2B5EF4-FFF2-40B4-BE49-F238E27FC236}">
                <a16:creationId xmlns:a16="http://schemas.microsoft.com/office/drawing/2014/main" id="{EBB68D15-AAC6-E2F5-1EDD-8FD2D0AC77D1}"/>
              </a:ext>
            </a:extLst>
          </p:cNvPr>
          <p:cNvSpPr/>
          <p:nvPr/>
        </p:nvSpPr>
        <p:spPr>
          <a:xfrm>
            <a:off x="936783" y="1682228"/>
            <a:ext cx="2076992" cy="814773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Discovery and Ambition</a:t>
            </a:r>
          </a:p>
        </p:txBody>
      </p:sp>
      <p:sp>
        <p:nvSpPr>
          <p:cNvPr id="3" name="Pentagon 2">
            <a:extLst>
              <a:ext uri="{FF2B5EF4-FFF2-40B4-BE49-F238E27FC236}">
                <a16:creationId xmlns:a16="http://schemas.microsoft.com/office/drawing/2014/main" id="{1C4BDEED-5D3D-238E-B58A-B531C81850E9}"/>
              </a:ext>
            </a:extLst>
          </p:cNvPr>
          <p:cNvSpPr/>
          <p:nvPr/>
        </p:nvSpPr>
        <p:spPr>
          <a:xfrm>
            <a:off x="3091946" y="1682230"/>
            <a:ext cx="2076992" cy="814773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Architecture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31B3FCDC-DAE4-110E-0117-8689960F3612}"/>
              </a:ext>
            </a:extLst>
          </p:cNvPr>
          <p:cNvSpPr/>
          <p:nvPr/>
        </p:nvSpPr>
        <p:spPr>
          <a:xfrm>
            <a:off x="5256848" y="1682229"/>
            <a:ext cx="2076992" cy="814773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Integration</a:t>
            </a:r>
          </a:p>
        </p:txBody>
      </p:sp>
      <p:sp>
        <p:nvSpPr>
          <p:cNvPr id="5" name="Pentagon 4">
            <a:extLst>
              <a:ext uri="{FF2B5EF4-FFF2-40B4-BE49-F238E27FC236}">
                <a16:creationId xmlns:a16="http://schemas.microsoft.com/office/drawing/2014/main" id="{3011C82D-1242-9D7D-2A29-F303C6FA51AC}"/>
              </a:ext>
            </a:extLst>
          </p:cNvPr>
          <p:cNvSpPr/>
          <p:nvPr/>
        </p:nvSpPr>
        <p:spPr>
          <a:xfrm>
            <a:off x="7412011" y="1682228"/>
            <a:ext cx="2076992" cy="814773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Leadership</a:t>
            </a:r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id="{36D8CBCB-7E15-C54E-2034-16E50D2FE0D7}"/>
              </a:ext>
            </a:extLst>
          </p:cNvPr>
          <p:cNvSpPr/>
          <p:nvPr/>
        </p:nvSpPr>
        <p:spPr>
          <a:xfrm>
            <a:off x="9576913" y="1682228"/>
            <a:ext cx="2076992" cy="814773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Transition and Detailed Design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2D9CF9-874D-F01A-CFA8-D1D5FA52B634}"/>
              </a:ext>
            </a:extLst>
          </p:cNvPr>
          <p:cNvSpPr txBox="1"/>
          <p:nvPr/>
        </p:nvSpPr>
        <p:spPr>
          <a:xfrm>
            <a:off x="697348" y="2544529"/>
            <a:ext cx="20930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">
              <a:spcBef>
                <a:spcPts val="600"/>
              </a:spcBef>
            </a:pPr>
            <a:r>
              <a:rPr lang="en-US" sz="16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Top leaders are aligned around a clear ‘problem to solve.’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BC7EBE-B730-4E02-99EA-CD1025BAB696}"/>
              </a:ext>
            </a:extLst>
          </p:cNvPr>
          <p:cNvSpPr txBox="1"/>
          <p:nvPr/>
        </p:nvSpPr>
        <p:spPr>
          <a:xfrm>
            <a:off x="3034029" y="2499862"/>
            <a:ext cx="20930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">
              <a:spcBef>
                <a:spcPts val="600"/>
              </a:spcBef>
            </a:pPr>
            <a:r>
              <a:rPr lang="en-US" sz="16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building blocks of the new organization are assembled in a model.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70A84D-1CAF-26CE-A0A6-473C25B52E51}"/>
              </a:ext>
            </a:extLst>
          </p:cNvPr>
          <p:cNvSpPr txBox="1"/>
          <p:nvPr/>
        </p:nvSpPr>
        <p:spPr>
          <a:xfrm>
            <a:off x="5200971" y="2460079"/>
            <a:ext cx="21447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">
              <a:spcBef>
                <a:spcPts val="600"/>
              </a:spcBef>
            </a:pPr>
            <a:r>
              <a:rPr lang="en-US" sz="16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Cross-boundary ways of working, metrics, and power relationships  are defined.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DE624E-0E26-37F9-D3E0-60CA20024E3F}"/>
              </a:ext>
            </a:extLst>
          </p:cNvPr>
          <p:cNvSpPr txBox="1"/>
          <p:nvPr/>
        </p:nvSpPr>
        <p:spPr>
          <a:xfrm>
            <a:off x="7419535" y="2443374"/>
            <a:ext cx="20930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">
              <a:spcBef>
                <a:spcPts val="600"/>
              </a:spcBef>
            </a:pPr>
            <a:r>
              <a:rPr lang="en-US" sz="16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Leadership organizations and roles are aligned and staffed with the right leaders.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7C5147-F29F-6FF0-F653-62A485E7F985}"/>
              </a:ext>
            </a:extLst>
          </p:cNvPr>
          <p:cNvSpPr txBox="1"/>
          <p:nvPr/>
        </p:nvSpPr>
        <p:spPr>
          <a:xfrm>
            <a:off x="9532868" y="2460079"/>
            <a:ext cx="20930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">
              <a:spcBef>
                <a:spcPts val="600"/>
              </a:spcBef>
            </a:pPr>
            <a:r>
              <a:rPr lang="en-US" sz="16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Leaders are ready to bring the new operating model to life.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:a16="http://schemas.microsoft.com/office/drawing/2014/main" id="{4581853D-6B89-C74D-3614-885ABFA1337E}"/>
              </a:ext>
            </a:extLst>
          </p:cNvPr>
          <p:cNvSpPr/>
          <p:nvPr/>
        </p:nvSpPr>
        <p:spPr>
          <a:xfrm>
            <a:off x="441357" y="3778634"/>
            <a:ext cx="11604739" cy="313267"/>
          </a:xfrm>
          <a:prstGeom prst="homePlate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Alignment and Activation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F71342-9C67-6141-1284-AF373BD5420E}"/>
              </a:ext>
            </a:extLst>
          </p:cNvPr>
          <p:cNvSpPr/>
          <p:nvPr/>
        </p:nvSpPr>
        <p:spPr>
          <a:xfrm>
            <a:off x="152400" y="1219201"/>
            <a:ext cx="11971867" cy="335280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58F372-C86D-9016-29C7-83EB82D27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18" name="Footer Placeholder 12">
            <a:extLst>
              <a:ext uri="{FF2B5EF4-FFF2-40B4-BE49-F238E27FC236}">
                <a16:creationId xmlns:a16="http://schemas.microsoft.com/office/drawing/2014/main" id="{04D5ACE5-A936-1C0B-6A35-D8FE1B2BC30E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M1.2</a:t>
            </a:r>
          </a:p>
        </p:txBody>
      </p:sp>
    </p:spTree>
    <p:extLst>
      <p:ext uri="{BB962C8B-B14F-4D97-AF65-F5344CB8AC3E}">
        <p14:creationId xmlns:p14="http://schemas.microsoft.com/office/powerpoint/2010/main" val="3539448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82108</TotalTime>
  <Words>100</Words>
  <Application>Microsoft Macintosh PowerPoint</Application>
  <PresentationFormat>Widescreen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2026-07-16T19:10:34Z</dcterms:modified>
</cp:coreProperties>
</file>