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93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7D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5549" autoAdjust="0"/>
    <p:restoredTop sz="96949" autoAdjust="0"/>
  </p:normalViewPr>
  <p:slideViewPr>
    <p:cSldViewPr snapToGrid="0">
      <p:cViewPr varScale="1">
        <p:scale>
          <a:sx n="127" d="100"/>
          <a:sy n="127" d="100"/>
        </p:scale>
        <p:origin x="1176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FDADFB-474B-EF43-AAFD-782E6596F5B7}" type="datetimeFigureOut">
              <a:rPr lang="en-US" smtClean="0"/>
              <a:t>7/16/26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97301-2983-AE4C-AA87-F4FBB7198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505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8AF29-BC49-1D74-2663-4235E0D2C4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8CFC72-AF5A-3859-B347-5F2A81E3AC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D3F7FC-F2DF-0E03-7DE6-3C27EBF11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2B737C-C5FB-5A6D-9383-ADF9F6DA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4EE8D1-6494-841E-49F2-F5C4530FD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438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21A9F-47CB-EF1D-45C0-245E09DC7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C406BB-42DB-B36C-BC8D-ACE568CDE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0FE435-F9BE-52AF-FD30-581D69F4B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10312"/>
            <a:ext cx="1947333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 and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674BD-AB1C-3AC2-0267-A04905F99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2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EA28-635D-1B87-529D-2C5EAC49D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57C414-4E4A-EEB8-DF27-FD386AF498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FAC2B4-A9ED-7E44-79E0-67685B26A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BDA3F2-E129-CC32-3970-F6D28B773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1F385-6670-2EFF-10E7-EE5BA47FC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451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D2A6F-39D3-558C-2C1B-D9D244D1E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B0F339-FFAF-DE36-3580-4C83739D72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166B36-D151-207B-D1AA-FD8AEA7E26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438631-5F35-ADBA-8168-B1B1A12B9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A35C3-C79D-440E-E6AD-938E88F65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F137FB-7833-716D-3C1D-42739477F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048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00F08-B857-EC86-7095-F211965A3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D3679-0138-E460-25CA-E7FCA73A7B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AFC68F-0729-622B-1D1B-0A043DB810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6AA526-9020-155F-9B3D-F112211083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335930-F860-60EA-AB30-B667965ABA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9FDE1B-B093-5DD9-FD3D-13E9D4862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22B638-6DFB-04CE-E0E1-C94D3737D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0A995D-91A3-BFD5-F15D-AF340D451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654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E568E-A90F-6855-1D80-8F53EA4FA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4401F8-FC9F-386B-2AB9-828254362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8000" y="6356350"/>
            <a:ext cx="2345267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and Kesler 2026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544A5E-44BE-A4D6-1268-5789E8B09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687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B655FD-77E8-FA44-7F80-B1C33A8EA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DB995E-882E-513F-9F3A-68057EB1B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A5AAB3-69C7-E749-2414-9BCBD5F69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429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532F8-BCA4-B014-829B-7EEF41E95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74FFDA-BC2F-3675-8FAE-E7F3E1CA96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8A1D66-0900-B3CC-A1AD-37E0A8695B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007A44-3F2F-4F78-3E64-D7019DC9F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4BA641-F64C-EAEF-328A-57A5A839D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688681-A2A4-1ED4-6415-23ACB8316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036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F22D1-2640-1E98-61FD-73DC0B6FF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FE46B9-E866-0C32-6B3A-DC59EECDA1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E3FD68-C009-4826-4F38-DA7B2C079B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707DB6-7CEF-AA77-87E6-EF24DA2FF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192003-1BD2-50C3-490B-365592BA2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AEDE92-21BF-4621-550F-6B16514DE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252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C4ED5-870A-98A6-76D3-509B61796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172A9D-914B-6F8E-A3D0-00EE85DCB1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D18029-C865-A3CB-61FC-825C4A883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044A87-6FB0-7C57-FC8A-2E191C315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514BE1-3FD9-AA21-B043-AE3AAD7FA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917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285347-2221-FB20-3D1F-45D0B61B24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978E2A-0B1B-5432-D184-68297B5EDA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D022EE-9E9F-3351-6C5D-D910D22DF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8E0E52-71C9-5492-5B4D-B25B6616D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B3E488-DECE-9E5A-0B25-71CC7F9B6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235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EF3DD6-6826-EAEC-A2E5-B4E0AA279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413973-D5E5-2F66-EBE8-310FBC343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233CAB-6073-E27A-8065-7939B5B160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E5F588-95B4-BFD1-2C15-838943134C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DFD1C4-C1AF-3DF5-5295-84D53BA146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282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5A7C7E3-0259-D9C4-C9D7-2BDC542BBB08}"/>
              </a:ext>
            </a:extLst>
          </p:cNvPr>
          <p:cNvGraphicFramePr>
            <a:graphicFrameLocks noGrp="1"/>
          </p:cNvGraphicFramePr>
          <p:nvPr/>
        </p:nvGraphicFramePr>
        <p:xfrm>
          <a:off x="943577" y="795215"/>
          <a:ext cx="10626752" cy="556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6850">
                  <a:extLst>
                    <a:ext uri="{9D8B030D-6E8A-4147-A177-3AD203B41FA5}">
                      <a16:colId xmlns:a16="http://schemas.microsoft.com/office/drawing/2014/main" val="3124523444"/>
                    </a:ext>
                  </a:extLst>
                </a:gridCol>
                <a:gridCol w="3019203">
                  <a:extLst>
                    <a:ext uri="{9D8B030D-6E8A-4147-A177-3AD203B41FA5}">
                      <a16:colId xmlns:a16="http://schemas.microsoft.com/office/drawing/2014/main" val="3402956326"/>
                    </a:ext>
                  </a:extLst>
                </a:gridCol>
                <a:gridCol w="5450699">
                  <a:extLst>
                    <a:ext uri="{9D8B030D-6E8A-4147-A177-3AD203B41FA5}">
                      <a16:colId xmlns:a16="http://schemas.microsoft.com/office/drawing/2014/main" val="32229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Milestone</a:t>
                      </a:r>
                    </a:p>
                  </a:txBody>
                  <a:tcPr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Participants</a:t>
                      </a:r>
                      <a:endParaRPr lang="en-US" sz="1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</a:rPr>
                        <a:t>Typical Activities</a:t>
                      </a:r>
                      <a:endParaRPr lang="en-US" sz="1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4843859"/>
                  </a:ext>
                </a:extLst>
              </a:tr>
              <a:tr h="197497">
                <a:tc>
                  <a:txBody>
                    <a:bodyPr/>
                    <a:lstStyle/>
                    <a:p>
                      <a:pPr marL="7937" indent="0" algn="ctr">
                        <a:spcBef>
                          <a:spcPts val="300"/>
                        </a:spcBef>
                        <a:buFont typeface="Arial" panose="020B0604020202020204" pitchFamily="34" charset="0"/>
                        <a:buNone/>
                        <a:tabLst/>
                      </a:pPr>
                      <a:r>
                        <a:rPr lang="en-US" sz="1600" b="1" dirty="0"/>
                        <a:t>Discovery and Ambition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4625" indent="-166688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300" dirty="0"/>
                        <a:t>Top executive team</a:t>
                      </a:r>
                    </a:p>
                    <a:p>
                      <a:pPr marL="174625" indent="-166688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300" dirty="0"/>
                        <a:t>Cross-section of senior leaders (20-30)</a:t>
                      </a:r>
                    </a:p>
                    <a:p>
                      <a:pPr marL="174625" indent="-166688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  <a:tabLst/>
                      </a:pPr>
                      <a:endParaRPr lang="en-US" sz="13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4625" indent="-166688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300" dirty="0"/>
                        <a:t>Setting scope and design parameters</a:t>
                      </a:r>
                    </a:p>
                    <a:p>
                      <a:pPr marL="174625" indent="-166688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300" dirty="0"/>
                        <a:t>Interviewed during data gathering</a:t>
                      </a:r>
                    </a:p>
                    <a:p>
                      <a:pPr marL="174625" indent="-166688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300" dirty="0"/>
                        <a:t>Feedback re interview findings and fine-tuning themes</a:t>
                      </a:r>
                    </a:p>
                    <a:p>
                      <a:pPr marL="174625" marR="0" lvl="0" indent="-1666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dirty="0"/>
                        <a:t>Finalizing the problem to solve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5582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7937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b="1" dirty="0"/>
                        <a:t>Architecture</a:t>
                      </a:r>
                    </a:p>
                    <a:p>
                      <a:pPr marL="7937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600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4625" indent="-166688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300" dirty="0"/>
                        <a:t>Cross-section of leadership from levels, functions, geos, etc. (30-100 or more)</a:t>
                      </a:r>
                    </a:p>
                    <a:p>
                      <a:pPr marL="174625" indent="-166688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300" dirty="0"/>
                        <a:t>Design teams for specific functions and/or business units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4625" indent="-166688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300" dirty="0"/>
                        <a:t>Large-group design workshops to understand case for change, review and refine design ideas</a:t>
                      </a:r>
                    </a:p>
                    <a:p>
                      <a:pPr marL="174625" indent="-166688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300" dirty="0"/>
                        <a:t>Design teams complete assigned design tasks</a:t>
                      </a:r>
                    </a:p>
                    <a:p>
                      <a:pPr marL="174625" indent="-166688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300" dirty="0"/>
                        <a:t>Executive team finalizes architecture choices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19489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7937" indent="0" algn="ctr">
                        <a:spcBef>
                          <a:spcPts val="300"/>
                        </a:spcBef>
                        <a:buFont typeface="Arial" panose="020B0604020202020204" pitchFamily="34" charset="0"/>
                        <a:buNone/>
                        <a:tabLst/>
                      </a:pPr>
                      <a:r>
                        <a:rPr lang="en-US" sz="1600" b="1" dirty="0"/>
                        <a:t>Integration</a:t>
                      </a:r>
                    </a:p>
                    <a:p>
                      <a:pPr marL="7937" indent="0" algn="ctr">
                        <a:spcBef>
                          <a:spcPts val="300"/>
                        </a:spcBef>
                        <a:buFont typeface="Arial" panose="020B0604020202020204" pitchFamily="34" charset="0"/>
                        <a:buNone/>
                        <a:tabLst/>
                      </a:pPr>
                      <a:endParaRPr lang="en-US" sz="1600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4625" indent="-166688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300" dirty="0"/>
                        <a:t>Multiple sets of cross-functional groups</a:t>
                      </a:r>
                    </a:p>
                    <a:p>
                      <a:pPr marL="174625" indent="-166688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300" dirty="0"/>
                        <a:t>Design teams focused on cross-functional ways of working</a:t>
                      </a:r>
                    </a:p>
                    <a:p>
                      <a:pPr marL="174625" indent="-166688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300" dirty="0"/>
                        <a:t>Altogether may include a few hundred leaders from all areas of the business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666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dirty="0"/>
                        <a:t>Large or small-group design workshops to identify key points of interaction</a:t>
                      </a:r>
                    </a:p>
                    <a:p>
                      <a:pPr marL="174625" marR="0" lvl="0" indent="-1666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dirty="0"/>
                        <a:t>Begin process redesign efforts</a:t>
                      </a:r>
                    </a:p>
                    <a:p>
                      <a:pPr marL="174625" marR="0" lvl="0" indent="-1666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dirty="0"/>
                        <a:t>Develop interaction models and provide input on decision tension areas and guardrails</a:t>
                      </a:r>
                    </a:p>
                    <a:p>
                      <a:pPr marL="174625" marR="0" lvl="0" indent="-1666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dirty="0"/>
                        <a:t>Complete detailed design work in specific parts of the business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72278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7937" indent="0" algn="ctr">
                        <a:spcBef>
                          <a:spcPts val="300"/>
                        </a:spcBef>
                        <a:buFont typeface="Arial" panose="020B0604020202020204" pitchFamily="34" charset="0"/>
                        <a:buNone/>
                        <a:tabLst/>
                      </a:pPr>
                      <a:r>
                        <a:rPr lang="en-US" sz="1600" b="1" dirty="0"/>
                        <a:t>Leadership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4625" indent="-166688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300" dirty="0"/>
                        <a:t>Top executive team and selective managers from one or more layers below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4625" indent="-166688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300" dirty="0"/>
                        <a:t>Designing the role of the top team, meeting cadence, agendas, etc.</a:t>
                      </a:r>
                    </a:p>
                    <a:p>
                      <a:pPr marL="174625" indent="-166688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300" dirty="0"/>
                        <a:t>Overseeing the staffing selection process for new roles</a:t>
                      </a:r>
                    </a:p>
                    <a:p>
                      <a:pPr marL="174625" indent="-166688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300" dirty="0"/>
                        <a:t>Defining key management processes, e.g. talent management, etc.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36475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7937" indent="0" algn="ctr">
                        <a:spcBef>
                          <a:spcPts val="300"/>
                        </a:spcBef>
                        <a:buFont typeface="Arial" panose="020B0604020202020204" pitchFamily="34" charset="0"/>
                        <a:buNone/>
                        <a:tabLst/>
                      </a:pPr>
                      <a:r>
                        <a:rPr lang="en-US" sz="1600" b="1" dirty="0"/>
                        <a:t>Transition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4625" indent="-166688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300" dirty="0"/>
                        <a:t>Implementation teams working across various element of the new operating model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4625" indent="-166688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300" dirty="0"/>
                        <a:t>Continued process redesign initiatives</a:t>
                      </a:r>
                    </a:p>
                    <a:p>
                      <a:pPr marL="174625" indent="-166688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300" dirty="0"/>
                        <a:t>Continued layer-by-layer structure design</a:t>
                      </a:r>
                    </a:p>
                    <a:p>
                      <a:pPr marL="174625" indent="-166688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300" dirty="0"/>
                        <a:t>Talent development initiatives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775281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574F2379-CAF0-A9B9-5AFB-787AA9DD716E}"/>
              </a:ext>
            </a:extLst>
          </p:cNvPr>
          <p:cNvSpPr txBox="1"/>
          <p:nvPr/>
        </p:nvSpPr>
        <p:spPr>
          <a:xfrm>
            <a:off x="409360" y="310439"/>
            <a:ext cx="8590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Options for engaging people in the design process: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high involvement design by milestone.</a:t>
            </a:r>
            <a:endParaRPr lang="en-US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Footer Placeholder 12">
            <a:extLst>
              <a:ext uri="{FF2B5EF4-FFF2-40B4-BE49-F238E27FC236}">
                <a16:creationId xmlns:a16="http://schemas.microsoft.com/office/drawing/2014/main" id="{E953E290-72D9-425B-3AE2-488C22098BA0}"/>
              </a:ext>
            </a:extLst>
          </p:cNvPr>
          <p:cNvSpPr txBox="1">
            <a:spLocks/>
          </p:cNvSpPr>
          <p:nvPr/>
        </p:nvSpPr>
        <p:spPr>
          <a:xfrm>
            <a:off x="9528702" y="6356349"/>
            <a:ext cx="1947333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dirty="0"/>
              <a:t>M1.19</a:t>
            </a:r>
          </a:p>
        </p:txBody>
      </p:sp>
      <p:sp>
        <p:nvSpPr>
          <p:cNvPr id="7" name="Footer Placeholder 2">
            <a:extLst>
              <a:ext uri="{FF2B5EF4-FFF2-40B4-BE49-F238E27FC236}">
                <a16:creationId xmlns:a16="http://schemas.microsoft.com/office/drawing/2014/main" id="{FB4697AE-FEB3-721E-AB4A-B9A0FB80A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28600"/>
            <a:ext cx="1947333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and Kesler 2026</a:t>
            </a:r>
          </a:p>
        </p:txBody>
      </p:sp>
    </p:spTree>
    <p:extLst>
      <p:ext uri="{BB962C8B-B14F-4D97-AF65-F5344CB8AC3E}">
        <p14:creationId xmlns:p14="http://schemas.microsoft.com/office/powerpoint/2010/main" val="22337026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82110</TotalTime>
  <Words>251</Words>
  <Application>Microsoft Macintosh PowerPoint</Application>
  <PresentationFormat>Widescreen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Gregory Kesler</dc:creator>
  <cp:lastModifiedBy>Sarah Williams</cp:lastModifiedBy>
  <cp:revision>474</cp:revision>
  <cp:lastPrinted>2026-01-03T16:08:46Z</cp:lastPrinted>
  <dcterms:created xsi:type="dcterms:W3CDTF">2025-09-26T19:52:17Z</dcterms:created>
  <dcterms:modified xsi:type="dcterms:W3CDTF">2026-07-16T19:20:15Z</dcterms:modified>
</cp:coreProperties>
</file>