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14748109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D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549" autoAdjust="0"/>
    <p:restoredTop sz="96949" autoAdjust="0"/>
  </p:normalViewPr>
  <p:slideViewPr>
    <p:cSldViewPr snapToGrid="0">
      <p:cViewPr varScale="1">
        <p:scale>
          <a:sx n="127" d="100"/>
          <a:sy n="127" d="100"/>
        </p:scale>
        <p:origin x="1176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FDADFB-474B-EF43-AAFD-782E6596F5B7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97301-2983-AE4C-AA87-F4FBB7198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50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A8AF29-BC49-1D74-2663-4235E0D2C4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8CFC72-AF5A-3859-B347-5F2A81E3A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F7FC-F2DF-0E03-7DE6-3C27EBF1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B737C-C5FB-5A6D-9383-ADF9F6DAF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4EE8D1-6494-841E-49F2-F5C4530FD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38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C4ED5-870A-98A6-76D3-509B61796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172A9D-914B-6F8E-A3D0-00EE85DCB1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D18029-C865-A3CB-61FC-825C4A883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44A87-6FB0-7C57-FC8A-2E191C31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14BE1-3FD9-AA21-B043-AE3AAD7F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91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285347-2221-FB20-3D1F-45D0B61B24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78E2A-0B1B-5432-D184-68297B5EDA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D022EE-9E9F-3351-6C5D-D910D22DF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E0E52-71C9-5492-5B4D-B25B6616D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3E488-DECE-9E5A-0B25-71CC7F9B6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23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21A9F-47CB-EF1D-45C0-245E09DC7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C406BB-42DB-B36C-BC8D-ACE568CDE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0FE435-F9BE-52AF-FD30-581D69F4B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10312"/>
            <a:ext cx="1947333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 and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5674BD-AB1C-3AC2-0267-A04905F99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6EA28-635D-1B87-529D-2C5EAC49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57C414-4E4A-EEB8-DF27-FD386AF49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AC2B4-A9ED-7E44-79E0-67685B26A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DA3F2-E129-CC32-3970-F6D28B773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F385-6670-2EFF-10E7-EE5BA47FC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45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A6F-39D3-558C-2C1B-D9D244D1E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0F339-FFAF-DE36-3580-4C83739D72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66B36-D151-207B-D1AA-FD8AEA7E2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38631-5F35-ADBA-8168-B1B1A12B9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A35C3-C79D-440E-E6AD-938E88F65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137FB-7833-716D-3C1D-42739477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48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00F08-B857-EC86-7095-F211965A3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1D3679-0138-E460-25CA-E7FCA73A7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AFC68F-0729-622B-1D1B-0A043DB81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AA526-9020-155F-9B3D-F112211083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335930-F860-60EA-AB30-B667965ABA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89FDE1B-B093-5DD9-FD3D-13E9D4862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822B638-6DFB-04CE-E0E1-C94D3737D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0A995D-91A3-BFD5-F15D-AF340D451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654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568E-A90F-6855-1D80-8F53EA4FA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401F8-FC9F-386B-2AB9-828254362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0" y="6356350"/>
            <a:ext cx="2345267" cy="365125"/>
          </a:xfrm>
        </p:spPr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544A5E-44BE-A4D6-1268-5789E8B09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87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B655FD-77E8-FA44-7F80-B1C33A8EA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B995E-882E-513F-9F3A-68057EB1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5AAB3-69C7-E749-2414-9BCBD5F69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429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532F8-BCA4-B014-829B-7EEF41E95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4FFDA-BC2F-3675-8FAE-E7F3E1CA9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1D66-0900-B3CC-A1AD-37E0A8695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07A44-3F2F-4F78-3E64-D7019DC9F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BA641-F64C-EAEF-328A-57A5A839D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688681-A2A4-1ED4-6415-23ACB8316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3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22D1-2640-1E98-61FD-73DC0B6FF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FE46B9-E866-0C32-6B3A-DC59EECDA1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E3FD68-C009-4826-4F38-DA7B2C079B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707DB6-7CEF-AA77-87E6-EF24DA2FF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192003-1BD2-50C3-490B-365592BA2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(c) Kates Kesler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AEDE92-21BF-4621-550F-6B16514DE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252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F3DD6-6826-EAEC-A2E5-B4E0AA279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413973-D5E5-2F66-EBE8-310FBC343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33CAB-6073-E27A-8065-7939B5B160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5F588-95B4-BFD1-2C15-838943134C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(c) Kates Kesler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FD1C4-C1AF-3DF5-5295-84D53BA146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E48B9C-D722-8D46-8CB7-AC16E7BFD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2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4ECB1-AEE6-82A6-5792-41122BAEE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8">
            <a:extLst>
              <a:ext uri="{FF2B5EF4-FFF2-40B4-BE49-F238E27FC236}">
                <a16:creationId xmlns:a16="http://schemas.microsoft.com/office/drawing/2014/main" id="{9A966946-F1BC-F714-3CA0-F7BA0027D002}"/>
              </a:ext>
            </a:extLst>
          </p:cNvPr>
          <p:cNvGraphicFramePr>
            <a:graphicFrameLocks/>
          </p:cNvGraphicFramePr>
          <p:nvPr/>
        </p:nvGraphicFramePr>
        <p:xfrm>
          <a:off x="1837171" y="1929366"/>
          <a:ext cx="8238373" cy="4429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7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6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9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9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2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40777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Strategy &amp; Customer Value</a:t>
                      </a:r>
                      <a:endParaRPr lang="en-US" sz="15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Calibri"/>
                      </a:endParaRPr>
                    </a:p>
                  </a:txBody>
                  <a:tcPr marL="84406" marR="84406" marT="13716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US" sz="11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Single strategy guides all P&amp;L units with minor variations. 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/>
                        <a:buNone/>
                      </a:pPr>
                      <a:r>
                        <a:rPr lang="en-US" sz="115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Complementary business portfolio and core strategies with synergies.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/>
                        <a:buNone/>
                      </a:pPr>
                      <a:r>
                        <a:rPr lang="en-US" sz="115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Diverse, relatively autonomous businesses set strategies, with limited synergies across units.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Symbol"/>
                        <a:buNone/>
                      </a:pPr>
                      <a:r>
                        <a:rPr lang="en-US" sz="115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Structuring cheap finance, buying and selling separate assets.</a:t>
                      </a:r>
                    </a:p>
                  </a:txBody>
                  <a:tcPr marL="182880" marR="137160" marT="13716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2809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Operating Governance</a:t>
                      </a:r>
                      <a:endParaRPr lang="en-US" sz="15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Calibri"/>
                      </a:endParaRPr>
                    </a:p>
                  </a:txBody>
                  <a:tcPr marL="84406" marR="84406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15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All elements of the business are managed from the center with common processes and strong functions.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15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Business units have related strategies. They own execution but often rely on scaled center-led functions; synergies are important.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15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Business units drive nearly full execution of results with limited matrix, but often with shared platforms and services in the back.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15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Business units return financials to parent. </a:t>
                      </a:r>
                    </a:p>
                    <a:p>
                      <a:pPr marL="0" marR="0" lvl="0" indent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115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Little or no operating management from the center.</a:t>
                      </a:r>
                    </a:p>
                  </a:txBody>
                  <a:tcPr marL="182880" marR="137160" marT="13716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1479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Role of the Center</a:t>
                      </a:r>
                      <a:endParaRPr lang="en-US" sz="15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Calibri"/>
                      </a:endParaRPr>
                    </a:p>
                  </a:txBody>
                  <a:tcPr marL="84406" marR="84406" marT="137160" marB="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Font typeface="Arial" panose="020B0604020202020204" pitchFamily="34" charset="0"/>
                        <a:buNone/>
                        <a:defRPr/>
                      </a:pPr>
                      <a:r>
                        <a:rPr lang="en-GB" sz="115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F</a:t>
                      </a:r>
                      <a:r>
                        <a:rPr lang="en-GB" sz="115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unctional policy, staffing and standards to build a consistent global function presence across the company.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5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Common </a:t>
                      </a:r>
                      <a:r>
                        <a:rPr lang="en-GB" sz="115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strategic agenda drives process harmonization.</a:t>
                      </a:r>
                      <a:endParaRPr lang="en-GB" sz="1150" kern="0" baseline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Helvetica Neue for IB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50" kern="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Close collaboration with </a:t>
                      </a:r>
                      <a:r>
                        <a:rPr lang="en-GB" sz="115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divisions to support execution.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5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Common data platforms, procurement and other cost synergies are priority. Talent and other capability building often managed from center.</a:t>
                      </a:r>
                      <a:endParaRPr lang="en-GB" sz="1150" kern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Helvetica Neue for IB"/>
                        <a:cs typeface="Calibri" panose="020F0502020204030204" pitchFamily="34" charset="0"/>
                      </a:endParaRP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50" b="0" kern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Helvetica Neue for IB"/>
                          <a:cs typeface="Calibri" panose="020F0502020204030204" pitchFamily="34" charset="0"/>
                        </a:rPr>
                        <a:t>Limited company-wide policies and practices mostly focused on risk and fiduciary matters.</a:t>
                      </a:r>
                      <a:endParaRPr lang="en-US" sz="1150" kern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Helvetica Neue for IB"/>
                        <a:cs typeface="Calibri" panose="020F0502020204030204" pitchFamily="34" charset="0"/>
                      </a:endParaRPr>
                    </a:p>
                  </a:txBody>
                  <a:tcPr marL="182880" marR="137160" marT="13716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3556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Company</a:t>
                      </a:r>
                      <a:r>
                        <a:rPr lang="en-US" sz="1500" b="1" baseline="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 Examples</a:t>
                      </a:r>
                      <a:endParaRPr lang="en-US" sz="1500" b="1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Calibri"/>
                      </a:endParaRPr>
                    </a:p>
                  </a:txBody>
                  <a:tcPr marL="84406" marR="84406" marT="13716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Apple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Cisco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Coca-Cola</a:t>
                      </a:r>
                      <a:endParaRPr lang="en-US" sz="115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P&amp;G 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Microsoft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Deere &amp; Co.      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 RTX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Honeywell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Unilever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50" b="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Stellantis</a:t>
                      </a:r>
                    </a:p>
                  </a:txBody>
                  <a:tcPr marL="182880" marR="137160" marT="137160" marB="0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Berkshire Hathaway </a:t>
                      </a:r>
                      <a:br>
                        <a:rPr lang="en-US" sz="115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</a:br>
                      <a:r>
                        <a:rPr lang="en-US" sz="115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mbria"/>
                          <a:cs typeface="Calibri" panose="020F0502020204030204" pitchFamily="34" charset="0"/>
                        </a:rPr>
                        <a:t>3G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5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Tata Group</a:t>
                      </a:r>
                    </a:p>
                  </a:txBody>
                  <a:tcPr marL="182880" marR="137160" marT="13716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D995401F-91D6-714D-550B-EF34C722654B}"/>
              </a:ext>
            </a:extLst>
          </p:cNvPr>
          <p:cNvSpPr/>
          <p:nvPr/>
        </p:nvSpPr>
        <p:spPr>
          <a:xfrm>
            <a:off x="3147238" y="728063"/>
            <a:ext cx="627166" cy="62716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D8BF39A-60F7-77BC-3F93-A7DADE50485B}"/>
              </a:ext>
            </a:extLst>
          </p:cNvPr>
          <p:cNvSpPr/>
          <p:nvPr/>
        </p:nvSpPr>
        <p:spPr>
          <a:xfrm>
            <a:off x="4939658" y="728063"/>
            <a:ext cx="627166" cy="62716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E37E463-8D87-F09D-2F71-A36735FEAB32}"/>
              </a:ext>
            </a:extLst>
          </p:cNvPr>
          <p:cNvSpPr/>
          <p:nvPr/>
        </p:nvSpPr>
        <p:spPr>
          <a:xfrm>
            <a:off x="6799902" y="731219"/>
            <a:ext cx="627166" cy="62716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4051EE-210E-9987-1072-337F17A23564}"/>
              </a:ext>
            </a:extLst>
          </p:cNvPr>
          <p:cNvSpPr/>
          <p:nvPr/>
        </p:nvSpPr>
        <p:spPr>
          <a:xfrm>
            <a:off x="8751703" y="728063"/>
            <a:ext cx="627166" cy="627166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4590E-4349-E8FF-0DB6-266926B66AA6}"/>
              </a:ext>
            </a:extLst>
          </p:cNvPr>
          <p:cNvSpPr/>
          <p:nvPr/>
        </p:nvSpPr>
        <p:spPr>
          <a:xfrm>
            <a:off x="3143584" y="1450237"/>
            <a:ext cx="17373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Fully Integrated </a:t>
            </a:r>
            <a:b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Single Business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EDA118-2583-AB57-CEAC-F596684EE5D8}"/>
              </a:ext>
            </a:extLst>
          </p:cNvPr>
          <p:cNvSpPr/>
          <p:nvPr/>
        </p:nvSpPr>
        <p:spPr>
          <a:xfrm>
            <a:off x="4925917" y="1450237"/>
            <a:ext cx="17373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Closely Related Portfolio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2FF9E0-2644-87E4-B933-3714D0D71EA7}"/>
              </a:ext>
            </a:extLst>
          </p:cNvPr>
          <p:cNvSpPr/>
          <p:nvPr/>
        </p:nvSpPr>
        <p:spPr>
          <a:xfrm>
            <a:off x="6815830" y="1450237"/>
            <a:ext cx="17373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Loosely Related Portfolio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3602383-0F13-51F8-FDF0-0D3EC3B3ACC2}"/>
              </a:ext>
            </a:extLst>
          </p:cNvPr>
          <p:cNvSpPr/>
          <p:nvPr/>
        </p:nvSpPr>
        <p:spPr>
          <a:xfrm>
            <a:off x="8705743" y="1450237"/>
            <a:ext cx="173736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Holding </a:t>
            </a:r>
            <a:b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Company 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9DA3867-E454-58FA-D4CC-86653E2694BE}"/>
              </a:ext>
            </a:extLst>
          </p:cNvPr>
          <p:cNvCxnSpPr>
            <a:cxnSpLocks/>
          </p:cNvCxnSpPr>
          <p:nvPr/>
        </p:nvCxnSpPr>
        <p:spPr>
          <a:xfrm>
            <a:off x="3142589" y="1921810"/>
            <a:ext cx="673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3C4981E-81BF-8F26-053F-164D9E91473B}"/>
              </a:ext>
            </a:extLst>
          </p:cNvPr>
          <p:cNvCxnSpPr>
            <a:cxnSpLocks/>
          </p:cNvCxnSpPr>
          <p:nvPr/>
        </p:nvCxnSpPr>
        <p:spPr>
          <a:xfrm>
            <a:off x="3142589" y="2991337"/>
            <a:ext cx="673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E59A331-0E80-CED6-F8C2-96463859BA48}"/>
              </a:ext>
            </a:extLst>
          </p:cNvPr>
          <p:cNvCxnSpPr>
            <a:cxnSpLocks/>
          </p:cNvCxnSpPr>
          <p:nvPr/>
        </p:nvCxnSpPr>
        <p:spPr>
          <a:xfrm>
            <a:off x="3142589" y="4399478"/>
            <a:ext cx="673200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03CC56-2A4A-0885-599C-DE922B2B57D9}"/>
              </a:ext>
            </a:extLst>
          </p:cNvPr>
          <p:cNvCxnSpPr>
            <a:cxnSpLocks/>
          </p:cNvCxnSpPr>
          <p:nvPr/>
        </p:nvCxnSpPr>
        <p:spPr>
          <a:xfrm>
            <a:off x="3211415" y="5604838"/>
            <a:ext cx="6732000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B9D20F9-514C-00B5-7AED-A7FB93D15242}"/>
              </a:ext>
            </a:extLst>
          </p:cNvPr>
          <p:cNvSpPr txBox="1"/>
          <p:nvPr/>
        </p:nvSpPr>
        <p:spPr>
          <a:xfrm>
            <a:off x="391543" y="228643"/>
            <a:ext cx="10699789" cy="4671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Business configuration framework: </a:t>
            </a: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continuum for defining extent of integration in target op model. 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5B050E1-D7CD-1130-2BCB-CE4AC63B2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</a:t>
            </a:r>
            <a:r>
              <a:rPr lang="en-US" dirty="0" err="1"/>
              <a:t>Kates</a:t>
            </a:r>
            <a:r>
              <a:rPr lang="en-US" dirty="0"/>
              <a:t> and Kesler 2026</a:t>
            </a:r>
          </a:p>
        </p:txBody>
      </p:sp>
      <p:sp>
        <p:nvSpPr>
          <p:cNvPr id="18" name="Footer Placeholder 12">
            <a:extLst>
              <a:ext uri="{FF2B5EF4-FFF2-40B4-BE49-F238E27FC236}">
                <a16:creationId xmlns:a16="http://schemas.microsoft.com/office/drawing/2014/main" id="{894A1C21-B6BE-F2F4-4C6F-EA7B3E3797EF}"/>
              </a:ext>
            </a:extLst>
          </p:cNvPr>
          <p:cNvSpPr txBox="1">
            <a:spLocks/>
          </p:cNvSpPr>
          <p:nvPr/>
        </p:nvSpPr>
        <p:spPr>
          <a:xfrm>
            <a:off x="9469436" y="6310311"/>
            <a:ext cx="19473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M1.5</a:t>
            </a:r>
          </a:p>
        </p:txBody>
      </p:sp>
    </p:spTree>
    <p:extLst>
      <p:ext uri="{BB962C8B-B14F-4D97-AF65-F5344CB8AC3E}">
        <p14:creationId xmlns:p14="http://schemas.microsoft.com/office/powerpoint/2010/main" val="1974180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82108</TotalTime>
  <Words>264</Words>
  <Application>Microsoft Macintosh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Gregory Kesler</dc:creator>
  <cp:lastModifiedBy>Sarah Williams</cp:lastModifiedBy>
  <cp:revision>474</cp:revision>
  <cp:lastPrinted>2026-01-03T16:08:46Z</cp:lastPrinted>
  <dcterms:created xsi:type="dcterms:W3CDTF">2025-09-26T19:52:17Z</dcterms:created>
  <dcterms:modified xsi:type="dcterms:W3CDTF">2026-07-16T19:11:57Z</dcterms:modified>
</cp:coreProperties>
</file>