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34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5EB29-B033-1036-9799-DC16A3F8E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1358EAA-4D32-11A8-9AB6-FF0F750AF2F3}"/>
              </a:ext>
            </a:extLst>
          </p:cNvPr>
          <p:cNvSpPr/>
          <p:nvPr/>
        </p:nvSpPr>
        <p:spPr>
          <a:xfrm>
            <a:off x="1189704" y="2603246"/>
            <a:ext cx="1818967" cy="6882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Learning to See the System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909BCDB-79B4-40B0-CA6E-7E81236BF5D1}"/>
              </a:ext>
            </a:extLst>
          </p:cNvPr>
          <p:cNvSpPr/>
          <p:nvPr/>
        </p:nvSpPr>
        <p:spPr>
          <a:xfrm>
            <a:off x="3146321" y="2236993"/>
            <a:ext cx="1818967" cy="6882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Analysis to Diagnosis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E1C4C5-DA02-7FC7-6E87-35B1E8C08609}"/>
              </a:ext>
            </a:extLst>
          </p:cNvPr>
          <p:cNvSpPr/>
          <p:nvPr/>
        </p:nvSpPr>
        <p:spPr>
          <a:xfrm>
            <a:off x="5078358" y="1853535"/>
            <a:ext cx="1818967" cy="6882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Consulting Judgment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B86D961-A229-360C-B7C4-25FF57E93839}"/>
              </a:ext>
            </a:extLst>
          </p:cNvPr>
          <p:cNvSpPr/>
          <p:nvPr/>
        </p:nvSpPr>
        <p:spPr>
          <a:xfrm>
            <a:off x="7039891" y="1450413"/>
            <a:ext cx="1818967" cy="6882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Thinking Enterprise-Wide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13E598-3AFD-0858-0E1F-DA2C6FBE6A16}"/>
              </a:ext>
            </a:extLst>
          </p:cNvPr>
          <p:cNvSpPr/>
          <p:nvPr/>
        </p:nvSpPr>
        <p:spPr>
          <a:xfrm>
            <a:off x="9001424" y="1066955"/>
            <a:ext cx="1818967" cy="6882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Stewarding Work as Craft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8581C6-8DFD-A295-7725-5BE8B33419BD}"/>
              </a:ext>
            </a:extLst>
          </p:cNvPr>
          <p:cNvSpPr txBox="1"/>
          <p:nvPr/>
        </p:nvSpPr>
        <p:spPr>
          <a:xfrm>
            <a:off x="1273278" y="2236994"/>
            <a:ext cx="17009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Foundation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A95BC5-234C-2C7B-66B1-31124EADA81D}"/>
              </a:ext>
            </a:extLst>
          </p:cNvPr>
          <p:cNvSpPr txBox="1"/>
          <p:nvPr/>
        </p:nvSpPr>
        <p:spPr>
          <a:xfrm>
            <a:off x="3185647" y="1888260"/>
            <a:ext cx="17009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Application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ED8A7B-8B79-3696-0265-323F51A7F5E7}"/>
              </a:ext>
            </a:extLst>
          </p:cNvPr>
          <p:cNvSpPr txBox="1"/>
          <p:nvPr/>
        </p:nvSpPr>
        <p:spPr>
          <a:xfrm>
            <a:off x="5147186" y="1529712"/>
            <a:ext cx="17009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Integration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3BF3CE-288D-9CB9-9AD1-1DBAF01067DD}"/>
              </a:ext>
            </a:extLst>
          </p:cNvPr>
          <p:cNvSpPr txBox="1"/>
          <p:nvPr/>
        </p:nvSpPr>
        <p:spPr>
          <a:xfrm>
            <a:off x="7039891" y="1121986"/>
            <a:ext cx="17009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Advisory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F3EAE24-54CE-1A48-33AD-EFEDCBDD6D13}"/>
              </a:ext>
            </a:extLst>
          </p:cNvPr>
          <p:cNvSpPr txBox="1"/>
          <p:nvPr/>
        </p:nvSpPr>
        <p:spPr>
          <a:xfrm>
            <a:off x="9119410" y="757897"/>
            <a:ext cx="17009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Mastery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EF5234-CAF1-168D-696D-3E22BE0088B3}"/>
              </a:ext>
            </a:extLst>
          </p:cNvPr>
          <p:cNvSpPr txBox="1"/>
          <p:nvPr/>
        </p:nvSpPr>
        <p:spPr>
          <a:xfrm>
            <a:off x="9001424" y="1765340"/>
            <a:ext cx="2054940" cy="38369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4625" marR="0" lvl="0" indent="-165100">
              <a:spcBef>
                <a:spcPts val="400"/>
              </a:spcBef>
              <a:spcAft>
                <a:spcPts val="600"/>
              </a:spcAft>
              <a:buSzPts val="1000"/>
              <a:buFont typeface="Symbol" pitchFamily="2" charset="2"/>
              <a:buChar char=""/>
              <a:tabLst>
                <a:tab pos="914400" algn="l"/>
              </a:tabLst>
            </a:pPr>
            <a:r>
              <a:rPr lang="en-US" sz="15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Creates clarity and alignment in ambiguous situations</a:t>
            </a:r>
          </a:p>
          <a:p>
            <a:pPr marL="174625" marR="0" lvl="0" indent="-165100">
              <a:spcBef>
                <a:spcPts val="400"/>
              </a:spcBef>
              <a:spcAft>
                <a:spcPts val="600"/>
              </a:spcAft>
              <a:buSzPts val="1000"/>
              <a:buFont typeface="Symbol" pitchFamily="2" charset="2"/>
              <a:buChar char=""/>
              <a:tabLst>
                <a:tab pos="914400" algn="l"/>
              </a:tabLst>
            </a:pPr>
            <a:r>
              <a:rPr lang="en-US" sz="15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Balances analytical rigor with empathy and realism</a:t>
            </a:r>
          </a:p>
          <a:p>
            <a:pPr marL="174625" marR="0" lvl="0" indent="-165100">
              <a:spcBef>
                <a:spcPts val="400"/>
              </a:spcBef>
              <a:spcAft>
                <a:spcPts val="600"/>
              </a:spcAft>
              <a:buSzPts val="1000"/>
              <a:buFont typeface="Symbol" pitchFamily="2" charset="2"/>
              <a:buChar char=""/>
              <a:tabLst>
                <a:tab pos="914400" algn="l"/>
              </a:tabLst>
            </a:pPr>
            <a:r>
              <a:rPr lang="en-US" sz="15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Articulates a clear philosophy of org design practice</a:t>
            </a:r>
          </a:p>
          <a:p>
            <a:pPr marL="174625" marR="0" lvl="0" indent="-165100">
              <a:spcBef>
                <a:spcPts val="400"/>
              </a:spcBef>
              <a:spcAft>
                <a:spcPts val="600"/>
              </a:spcAft>
              <a:buSzPts val="1000"/>
              <a:buFont typeface="Symbol" pitchFamily="2" charset="2"/>
              <a:buChar char=""/>
              <a:tabLst>
                <a:tab pos="914400" algn="l"/>
              </a:tabLst>
            </a:pPr>
            <a:r>
              <a:rPr lang="en-US" sz="15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Demonstrates true wisdom in interactions</a:t>
            </a:r>
            <a:endParaRPr lang="en-US" sz="15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74625" marR="0" lvl="0" indent="-165100">
              <a:spcBef>
                <a:spcPts val="400"/>
              </a:spcBef>
              <a:spcAft>
                <a:spcPts val="600"/>
              </a:spcAft>
              <a:buSzPts val="1000"/>
              <a:buFont typeface="Symbol" pitchFamily="2" charset="2"/>
              <a:buChar char=""/>
              <a:tabLst>
                <a:tab pos="914400" algn="l"/>
              </a:tabLst>
            </a:pPr>
            <a:r>
              <a:rPr lang="en-US" sz="15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Contributes to the evolution of the field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A49E32-AE90-9176-6F27-1110CCF233B1}"/>
              </a:ext>
            </a:extLst>
          </p:cNvPr>
          <p:cNvSpPr txBox="1"/>
          <p:nvPr/>
        </p:nvSpPr>
        <p:spPr>
          <a:xfrm>
            <a:off x="7148048" y="2143884"/>
            <a:ext cx="2054940" cy="37600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4625" lvl="0" indent="-174625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Consistently links design choices to strategy and capabilities </a:t>
            </a:r>
          </a:p>
          <a:p>
            <a:pPr marL="174625" lvl="0" indent="-174625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Brings an enterprise lens even when scope is narrow</a:t>
            </a:r>
          </a:p>
          <a:p>
            <a:pPr marL="174625" lvl="0" indent="-174625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Leads with business knowledge and issues</a:t>
            </a:r>
          </a:p>
          <a:p>
            <a:pPr marL="174625" lvl="0" indent="-174625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Helps leaders see second- and third-order effects</a:t>
            </a:r>
          </a:p>
          <a:p>
            <a:pPr marL="174625" lvl="0" indent="-174625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Is sought out for judgment, not just expertise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33E3360-7C02-64BE-62D0-E47459835F94}"/>
              </a:ext>
            </a:extLst>
          </p:cNvPr>
          <p:cNvSpPr txBox="1"/>
          <p:nvPr/>
        </p:nvSpPr>
        <p:spPr>
          <a:xfrm>
            <a:off x="5112770" y="2541793"/>
            <a:ext cx="205494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4625" lvl="0" indent="-174625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Adjusts approach based on client readiness and context</a:t>
            </a:r>
          </a:p>
          <a:p>
            <a:pPr marL="174625" lvl="0" indent="-174625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Facilitates productive trade-offs among leaders</a:t>
            </a:r>
          </a:p>
          <a:p>
            <a:pPr marL="174625" lvl="0" indent="-174625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Speaks plainly and names hard truths with care and genuine empathy</a:t>
            </a:r>
          </a:p>
          <a:p>
            <a:pPr marL="174625" lvl="0" indent="-174625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Understands the emotional and political dimensions of design work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957A73-4EBD-501C-3CC6-CFE29C38F2E2}"/>
              </a:ext>
            </a:extLst>
          </p:cNvPr>
          <p:cNvSpPr txBox="1"/>
          <p:nvPr/>
        </p:nvSpPr>
        <p:spPr>
          <a:xfrm>
            <a:off x="3111907" y="2910520"/>
            <a:ext cx="2054940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4625" lvl="0" indent="-174625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Frames problems clearly and concisely with simple language</a:t>
            </a:r>
          </a:p>
          <a:p>
            <a:pPr marL="174625" lvl="0" indent="-174625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Connects symptoms to underlying system dynamics</a:t>
            </a:r>
          </a:p>
          <a:p>
            <a:pPr marL="174625" lvl="0" indent="-174625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Begins to articulate a point of view (with humility)</a:t>
            </a:r>
          </a:p>
          <a:p>
            <a:pPr marL="174625" lvl="0" indent="-174625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Understands that multiple “good” designs can exist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044311F-34FA-DE51-225A-E3D417FD6DEC}"/>
              </a:ext>
            </a:extLst>
          </p:cNvPr>
          <p:cNvSpPr txBox="1"/>
          <p:nvPr/>
        </p:nvSpPr>
        <p:spPr>
          <a:xfrm>
            <a:off x="1167580" y="3261383"/>
            <a:ext cx="2054940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4625" lvl="0" indent="-174625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Asks thoughtful, clarifying questions</a:t>
            </a:r>
          </a:p>
          <a:p>
            <a:pPr marL="174625" lvl="0" indent="-174625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Demonstrates curiosity about how the business works</a:t>
            </a:r>
          </a:p>
          <a:p>
            <a:pPr marL="174625" lvl="0" indent="-174625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Accurately maps current-state structures and processes</a:t>
            </a:r>
          </a:p>
          <a:p>
            <a:pPr marL="174625" lvl="0" indent="-174625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Avoids jumping prematurely to solutions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6983770-8713-4294-7EBB-C033D96A4A04}"/>
              </a:ext>
            </a:extLst>
          </p:cNvPr>
          <p:cNvSpPr/>
          <p:nvPr/>
        </p:nvSpPr>
        <p:spPr>
          <a:xfrm>
            <a:off x="1204454" y="2209296"/>
            <a:ext cx="314631" cy="31463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B5F6AB7-525C-1DD5-D176-25A5B237FC93}"/>
              </a:ext>
            </a:extLst>
          </p:cNvPr>
          <p:cNvSpPr/>
          <p:nvPr/>
        </p:nvSpPr>
        <p:spPr>
          <a:xfrm>
            <a:off x="3146321" y="1837953"/>
            <a:ext cx="314631" cy="31463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45CFE82-ADA2-DC39-F950-D91E1227397E}"/>
              </a:ext>
            </a:extLst>
          </p:cNvPr>
          <p:cNvSpPr/>
          <p:nvPr/>
        </p:nvSpPr>
        <p:spPr>
          <a:xfrm>
            <a:off x="5127520" y="1431208"/>
            <a:ext cx="314631" cy="31463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AE2A347-5730-9765-FB42-ED3ED5EF5C1B}"/>
              </a:ext>
            </a:extLst>
          </p:cNvPr>
          <p:cNvSpPr/>
          <p:nvPr/>
        </p:nvSpPr>
        <p:spPr>
          <a:xfrm>
            <a:off x="7049723" y="1040201"/>
            <a:ext cx="314631" cy="31463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7D3DF6C-C011-36FF-BC2A-0065402126FD}"/>
              </a:ext>
            </a:extLst>
          </p:cNvPr>
          <p:cNvSpPr/>
          <p:nvPr/>
        </p:nvSpPr>
        <p:spPr>
          <a:xfrm>
            <a:off x="9001424" y="676408"/>
            <a:ext cx="314631" cy="31463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BB0510-D98E-90CE-0E2C-9B348D74BC01}"/>
              </a:ext>
            </a:extLst>
          </p:cNvPr>
          <p:cNvSpPr txBox="1"/>
          <p:nvPr/>
        </p:nvSpPr>
        <p:spPr>
          <a:xfrm>
            <a:off x="481779" y="307076"/>
            <a:ext cx="101370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600"/>
              </a:spcBef>
              <a:buNone/>
            </a:pP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 development roadmap for organization designers</a:t>
            </a:r>
            <a:endParaRPr lang="en-US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14838A50-D1DB-E0A9-0AF8-F16E0795C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1</a:t>
            </a:fld>
            <a:endParaRPr lang="en-US"/>
          </a:p>
        </p:txBody>
      </p:sp>
      <p:sp>
        <p:nvSpPr>
          <p:cNvPr id="25" name="Footer Placeholder 12">
            <a:extLst>
              <a:ext uri="{FF2B5EF4-FFF2-40B4-BE49-F238E27FC236}">
                <a16:creationId xmlns:a16="http://schemas.microsoft.com/office/drawing/2014/main" id="{3401B0F2-5F03-6125-E835-690537BDDA6E}"/>
              </a:ext>
            </a:extLst>
          </p:cNvPr>
          <p:cNvSpPr txBox="1">
            <a:spLocks/>
          </p:cNvSpPr>
          <p:nvPr/>
        </p:nvSpPr>
        <p:spPr>
          <a:xfrm>
            <a:off x="9528702" y="6356349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M.1.20</a:t>
            </a:r>
          </a:p>
        </p:txBody>
      </p:sp>
      <p:sp>
        <p:nvSpPr>
          <p:cNvPr id="26" name="Footer Placeholder 2">
            <a:extLst>
              <a:ext uri="{FF2B5EF4-FFF2-40B4-BE49-F238E27FC236}">
                <a16:creationId xmlns:a16="http://schemas.microsoft.com/office/drawing/2014/main" id="{36A46717-8039-0FFD-8A54-4597609DC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</p:spTree>
    <p:extLst>
      <p:ext uri="{BB962C8B-B14F-4D97-AF65-F5344CB8AC3E}">
        <p14:creationId xmlns:p14="http://schemas.microsoft.com/office/powerpoint/2010/main" val="4944842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82109</TotalTime>
  <Words>207</Words>
  <Application>Microsoft Macintosh PowerPoint</Application>
  <PresentationFormat>Widescreen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Symbol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475</cp:revision>
  <cp:lastPrinted>2026-01-03T16:08:46Z</cp:lastPrinted>
  <dcterms:created xsi:type="dcterms:W3CDTF">2025-09-26T19:52:17Z</dcterms:created>
  <dcterms:modified xsi:type="dcterms:W3CDTF">2026-07-16T19:19:53Z</dcterms:modified>
</cp:coreProperties>
</file>