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9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BD06F-DB2F-8342-9007-2B2B5BAE1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BB5F6C-FF2E-F47A-C3DD-3A0A6D131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4E003D-314E-9727-8EED-B1088A35C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F6E78-4567-91B6-621C-80CE98717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E8CC8-AC73-6B41-936C-3E761D08B8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7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E10DF-A622-5C1D-6E3A-059743D3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98BA4B9-B3B2-2C25-FAEB-1DB03AB12B51}"/>
              </a:ext>
            </a:extLst>
          </p:cNvPr>
          <p:cNvSpPr txBox="1"/>
          <p:nvPr/>
        </p:nvSpPr>
        <p:spPr>
          <a:xfrm>
            <a:off x="195164" y="2637336"/>
            <a:ext cx="22696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Contract around the presenting problem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as well as the basics of the current operating model.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Understand the strategic priorities,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business model, and existing</a:t>
            </a: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organizational data.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Conduct an organizational assessment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to gain insight into misalignments and generate initial options.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Articulate a clear problem statement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focused on future capabilities.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Work the findings with leadership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and align the team around the problem to solve.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DB307-51E2-E1BD-CD6A-A2AA986E0C58}"/>
              </a:ext>
            </a:extLst>
          </p:cNvPr>
          <p:cNvSpPr txBox="1"/>
          <p:nvPr/>
        </p:nvSpPr>
        <p:spPr>
          <a:xfrm>
            <a:off x="2557340" y="2638032"/>
            <a:ext cx="22696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and test initial options for strategic grouping (structure)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simple visual models and the building blocks.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Arrange the building blocks into an organization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drive discussions and decisions.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the ‘roles’ of the major organizational units,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clarifying and differentiating the core accountabilities.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Shape the high-level design for functions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including the service delivery model, work sort, and layering blueprint.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Prepare to engage the next wave of participants in more detailed design.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Recap and codify decisions made during architecture definition.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DE15C-72E5-C749-328B-F8C5D4413087}"/>
              </a:ext>
            </a:extLst>
          </p:cNvPr>
          <p:cNvSpPr txBox="1"/>
          <p:nvPr/>
        </p:nvSpPr>
        <p:spPr>
          <a:xfrm>
            <a:off x="4919516" y="2641826"/>
            <a:ext cx="2269622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 assumptions about process redesign and technology.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Utilize horizontal workflow logic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start new conversations about horizontal ways of working.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priority points of integration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critical “nodes” in working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decision guardrails and forums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provide clarity on power allocation.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metrics and objectives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are aligned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Assemble interaction models for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pressure test and align on future ways of working and expectations.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08DC2B-58C2-0B08-0379-A39C9F62138B}"/>
              </a:ext>
            </a:extLst>
          </p:cNvPr>
          <p:cNvSpPr txBox="1"/>
          <p:nvPr/>
        </p:nvSpPr>
        <p:spPr>
          <a:xfrm>
            <a:off x="7280833" y="2638032"/>
            <a:ext cx="2269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25" indent="-228600">
              <a:spcBef>
                <a:spcPts val="600"/>
              </a:spcBef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8125" indent="-228600"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F0B078DA-4D6E-0638-2557-42DBF7E5E14B}"/>
              </a:ext>
            </a:extLst>
          </p:cNvPr>
          <p:cNvSpPr/>
          <p:nvPr/>
        </p:nvSpPr>
        <p:spPr>
          <a:xfrm>
            <a:off x="328214" y="698190"/>
            <a:ext cx="2293308" cy="814773"/>
          </a:xfrm>
          <a:prstGeom prst="homePlat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Discovery and Ambition</a:t>
            </a:r>
          </a:p>
        </p:txBody>
      </p:sp>
      <p:sp>
        <p:nvSpPr>
          <p:cNvPr id="28" name="Pentagon 27">
            <a:extLst>
              <a:ext uri="{FF2B5EF4-FFF2-40B4-BE49-F238E27FC236}">
                <a16:creationId xmlns:a16="http://schemas.microsoft.com/office/drawing/2014/main" id="{947BC25B-A7E0-0F70-159B-3AF27BFB556B}"/>
              </a:ext>
            </a:extLst>
          </p:cNvPr>
          <p:cNvSpPr/>
          <p:nvPr/>
        </p:nvSpPr>
        <p:spPr>
          <a:xfrm>
            <a:off x="2712190" y="698192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29" name="Pentagon 28">
            <a:extLst>
              <a:ext uri="{FF2B5EF4-FFF2-40B4-BE49-F238E27FC236}">
                <a16:creationId xmlns:a16="http://schemas.microsoft.com/office/drawing/2014/main" id="{242971C5-8971-DE18-1C6A-6248721F13D5}"/>
              </a:ext>
            </a:extLst>
          </p:cNvPr>
          <p:cNvSpPr/>
          <p:nvPr/>
        </p:nvSpPr>
        <p:spPr>
          <a:xfrm>
            <a:off x="5074400" y="698191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</a:p>
        </p:txBody>
      </p:sp>
      <p:sp>
        <p:nvSpPr>
          <p:cNvPr id="30" name="Pentagon 29">
            <a:extLst>
              <a:ext uri="{FF2B5EF4-FFF2-40B4-BE49-F238E27FC236}">
                <a16:creationId xmlns:a16="http://schemas.microsoft.com/office/drawing/2014/main" id="{8B72577D-58E9-DAFD-7A99-37807641926D}"/>
              </a:ext>
            </a:extLst>
          </p:cNvPr>
          <p:cNvSpPr/>
          <p:nvPr/>
        </p:nvSpPr>
        <p:spPr>
          <a:xfrm>
            <a:off x="7436610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</a:p>
        </p:txBody>
      </p:sp>
      <p:sp>
        <p:nvSpPr>
          <p:cNvPr id="31" name="Pentagon 30">
            <a:extLst>
              <a:ext uri="{FF2B5EF4-FFF2-40B4-BE49-F238E27FC236}">
                <a16:creationId xmlns:a16="http://schemas.microsoft.com/office/drawing/2014/main" id="{88DCA27D-BB9D-69FA-9DB9-45FA5E0AB112}"/>
              </a:ext>
            </a:extLst>
          </p:cNvPr>
          <p:cNvSpPr/>
          <p:nvPr/>
        </p:nvSpPr>
        <p:spPr>
          <a:xfrm>
            <a:off x="9812057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Transition and Detailed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C9289-104D-7D11-76E4-C257C81E2D6B}"/>
              </a:ext>
            </a:extLst>
          </p:cNvPr>
          <p:cNvSpPr txBox="1"/>
          <p:nvPr/>
        </p:nvSpPr>
        <p:spPr>
          <a:xfrm>
            <a:off x="328214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leaders are aligned around the ‘problem to solve’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EE4E69-B1AB-DE8D-76B6-B76ECBC7FEFA}"/>
              </a:ext>
            </a:extLst>
          </p:cNvPr>
          <p:cNvSpPr txBox="1"/>
          <p:nvPr/>
        </p:nvSpPr>
        <p:spPr>
          <a:xfrm>
            <a:off x="2621522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building blocks of the new organization are assembled in a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982872-189C-1D52-F6FE-4B1C372B1007}"/>
              </a:ext>
            </a:extLst>
          </p:cNvPr>
          <p:cNvSpPr txBox="1"/>
          <p:nvPr/>
        </p:nvSpPr>
        <p:spPr>
          <a:xfrm>
            <a:off x="4987314" y="1534735"/>
            <a:ext cx="2260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Cross-boundary ways of working and power relationships  are defined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1748D9-43AE-4743-A669-6F673803E5BB}"/>
              </a:ext>
            </a:extLst>
          </p:cNvPr>
          <p:cNvSpPr txBox="1"/>
          <p:nvPr/>
        </p:nvSpPr>
        <p:spPr>
          <a:xfrm>
            <a:off x="7367708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organization and roles are aligned and key roles are filled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F0F187-36C2-ECCE-EC9D-C5FC375E30BA}"/>
              </a:ext>
            </a:extLst>
          </p:cNvPr>
          <p:cNvSpPr txBox="1"/>
          <p:nvPr/>
        </p:nvSpPr>
        <p:spPr>
          <a:xfrm>
            <a:off x="9721323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 are ready to bring the new operating model to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2AE2C-86E0-3855-463B-EACB682CF09F}"/>
              </a:ext>
            </a:extLst>
          </p:cNvPr>
          <p:cNvSpPr txBox="1"/>
          <p:nvPr/>
        </p:nvSpPr>
        <p:spPr>
          <a:xfrm>
            <a:off x="3006327" y="2292236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The Major Design Tasks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1925F6-8589-B809-E6D5-5DF59888A225}"/>
              </a:ext>
            </a:extLst>
          </p:cNvPr>
          <p:cNvSpPr/>
          <p:nvPr/>
        </p:nvSpPr>
        <p:spPr>
          <a:xfrm>
            <a:off x="195164" y="2615402"/>
            <a:ext cx="11795781" cy="389080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6D1B5-0A31-67EC-2D53-DA1147F2AA28}"/>
              </a:ext>
            </a:extLst>
          </p:cNvPr>
          <p:cNvSpPr txBox="1"/>
          <p:nvPr/>
        </p:nvSpPr>
        <p:spPr>
          <a:xfrm>
            <a:off x="7372958" y="2653873"/>
            <a:ext cx="2269622" cy="374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the work of leaders at each level,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utilizing the three organizational layers framework to avoid overlap and assure distinct differences in the work.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 the work of leadership teams to the new operating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attention to the Business-Configuration design choice that has been made.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and develop leaders for the multi-dimensional organization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setting new norms and consistent standards for leadership excellence, with the right people practices.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Configure the direct report structure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 clear set of criteria that can be adjusted to the current priorities.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791C3-6C4B-4E27-76E7-52E75C348B14}"/>
              </a:ext>
            </a:extLst>
          </p:cNvPr>
          <p:cNvSpPr txBox="1"/>
          <p:nvPr/>
        </p:nvSpPr>
        <p:spPr>
          <a:xfrm>
            <a:off x="9734704" y="2653873"/>
            <a:ext cx="2269622" cy="385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Assure the right transition principles and governance structure and process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in place to oversee the entire transition.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Decide the right sequence and pace for change of events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an eye to both short and longer-term gains.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progress measures within broad timeframes that will be used to measure progress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both capability indicators and specific operating model components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ownership for implementation workstreams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detailed design work that remains to be completed.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 the transition over time, following key principle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5FF3F9-C4A5-0145-4658-3ABCA26A16F1}"/>
              </a:ext>
            </a:extLst>
          </p:cNvPr>
          <p:cNvCxnSpPr/>
          <p:nvPr/>
        </p:nvCxnSpPr>
        <p:spPr>
          <a:xfrm>
            <a:off x="195164" y="2309491"/>
            <a:ext cx="1173238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6BE2946-ADC6-82FE-E4F8-80D565EBE269}"/>
              </a:ext>
            </a:extLst>
          </p:cNvPr>
          <p:cNvSpPr txBox="1"/>
          <p:nvPr/>
        </p:nvSpPr>
        <p:spPr>
          <a:xfrm>
            <a:off x="328214" y="158690"/>
            <a:ext cx="1038211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Discovery Milestone: 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major design tasks.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ooter Placeholder 12">
            <a:extLst>
              <a:ext uri="{FF2B5EF4-FFF2-40B4-BE49-F238E27FC236}">
                <a16:creationId xmlns:a16="http://schemas.microsoft.com/office/drawing/2014/main" id="{68B66C06-96FD-C584-62BF-8114699AADB9}"/>
              </a:ext>
            </a:extLst>
          </p:cNvPr>
          <p:cNvSpPr txBox="1">
            <a:spLocks/>
          </p:cNvSpPr>
          <p:nvPr/>
        </p:nvSpPr>
        <p:spPr>
          <a:xfrm>
            <a:off x="9573930" y="6483085"/>
            <a:ext cx="1947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M1.3</a:t>
            </a:r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2A22772A-CA49-562B-8377-A57467550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2279" y="6506207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375574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511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2026-07-16T19:11:03Z</dcterms:modified>
</cp:coreProperties>
</file>