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147481094"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7D2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549" autoAdjust="0"/>
    <p:restoredTop sz="96949" autoAdjust="0"/>
  </p:normalViewPr>
  <p:slideViewPr>
    <p:cSldViewPr snapToGrid="0">
      <p:cViewPr varScale="1">
        <p:scale>
          <a:sx n="127" d="100"/>
          <a:sy n="127" d="100"/>
        </p:scale>
        <p:origin x="1176" y="19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FDADFB-474B-EF43-AAFD-782E6596F5B7}" type="datetimeFigureOut">
              <a:rPr lang="en-US" smtClean="0"/>
              <a:t>7/16/26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B97301-2983-AE4C-AA87-F4FBB7198F22}" type="slidenum">
              <a:rPr lang="en-US" smtClean="0"/>
              <a:t>‹#›</a:t>
            </a:fld>
            <a:endParaRPr lang="en-US"/>
          </a:p>
        </p:txBody>
      </p:sp>
    </p:spTree>
    <p:extLst>
      <p:ext uri="{BB962C8B-B14F-4D97-AF65-F5344CB8AC3E}">
        <p14:creationId xmlns:p14="http://schemas.microsoft.com/office/powerpoint/2010/main" val="4140505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97301-2983-AE4C-AA87-F4FBB7198F22}" type="slidenum">
              <a:rPr lang="en-US" smtClean="0"/>
              <a:t>1</a:t>
            </a:fld>
            <a:endParaRPr lang="en-US"/>
          </a:p>
        </p:txBody>
      </p:sp>
    </p:spTree>
    <p:extLst>
      <p:ext uri="{BB962C8B-B14F-4D97-AF65-F5344CB8AC3E}">
        <p14:creationId xmlns:p14="http://schemas.microsoft.com/office/powerpoint/2010/main" val="2306665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8AF29-BC49-1D74-2663-4235E0D2C4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58CFC72-AF5A-3859-B347-5F2A81E3AC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CD3F7FC-F2DF-0E03-7DE6-3C27EBF1116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FF2B737C-C5FB-5A6D-9383-ADF9F6DAFA28}"/>
              </a:ext>
            </a:extLst>
          </p:cNvPr>
          <p:cNvSpPr>
            <a:spLocks noGrp="1"/>
          </p:cNvSpPr>
          <p:nvPr>
            <p:ph type="ftr" sz="quarter" idx="11"/>
          </p:nvPr>
        </p:nvSpPr>
        <p:spPr/>
        <p:txBody>
          <a:bodyPr/>
          <a:lstStyle/>
          <a:p>
            <a:r>
              <a:rPr lang="en-US"/>
              <a:t>(c) Kates Kesler 2026</a:t>
            </a:r>
          </a:p>
        </p:txBody>
      </p:sp>
      <p:sp>
        <p:nvSpPr>
          <p:cNvPr id="6" name="Slide Number Placeholder 5">
            <a:extLst>
              <a:ext uri="{FF2B5EF4-FFF2-40B4-BE49-F238E27FC236}">
                <a16:creationId xmlns:a16="http://schemas.microsoft.com/office/drawing/2014/main" id="{9B4EE8D1-6494-841E-49F2-F5C4530FD780}"/>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1142438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21A9F-47CB-EF1D-45C0-245E09DC7B8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C406BB-42DB-B36C-BC8D-ACE568CDEB6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00FE435-F9BE-52AF-FD30-581D69F4BAEF}"/>
              </a:ext>
            </a:extLst>
          </p:cNvPr>
          <p:cNvSpPr>
            <a:spLocks noGrp="1"/>
          </p:cNvSpPr>
          <p:nvPr>
            <p:ph type="ftr" sz="quarter" idx="11"/>
          </p:nvPr>
        </p:nvSpPr>
        <p:spPr>
          <a:xfrm>
            <a:off x="838200" y="6310312"/>
            <a:ext cx="1947333" cy="365125"/>
          </a:xfrm>
        </p:spPr>
        <p:txBody>
          <a:bodyPr/>
          <a:lstStyle/>
          <a:p>
            <a:r>
              <a:rPr lang="en-US" dirty="0"/>
              <a:t>(c) </a:t>
            </a:r>
            <a:r>
              <a:rPr lang="en-US" dirty="0" err="1"/>
              <a:t>Kates</a:t>
            </a:r>
            <a:r>
              <a:rPr lang="en-US" dirty="0"/>
              <a:t>  and Kesler 2026</a:t>
            </a:r>
          </a:p>
        </p:txBody>
      </p:sp>
      <p:sp>
        <p:nvSpPr>
          <p:cNvPr id="6" name="Slide Number Placeholder 5">
            <a:extLst>
              <a:ext uri="{FF2B5EF4-FFF2-40B4-BE49-F238E27FC236}">
                <a16:creationId xmlns:a16="http://schemas.microsoft.com/office/drawing/2014/main" id="{A85674BD-AB1C-3AC2-0267-A04905F9969B}"/>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11292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6EA28-635D-1B87-529D-2C5EAC49DE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057C414-4E4A-EEB8-DF27-FD386AF4986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8FAC2B4-A9ED-7E44-79E0-67685B26A04B}"/>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7BDA3F2-E129-CC32-3970-F6D28B7736ED}"/>
              </a:ext>
            </a:extLst>
          </p:cNvPr>
          <p:cNvSpPr>
            <a:spLocks noGrp="1"/>
          </p:cNvSpPr>
          <p:nvPr>
            <p:ph type="ftr" sz="quarter" idx="11"/>
          </p:nvPr>
        </p:nvSpPr>
        <p:spPr/>
        <p:txBody>
          <a:bodyPr/>
          <a:lstStyle/>
          <a:p>
            <a:r>
              <a:rPr lang="en-US"/>
              <a:t>(c) Kates Kesler 2026</a:t>
            </a:r>
          </a:p>
        </p:txBody>
      </p:sp>
      <p:sp>
        <p:nvSpPr>
          <p:cNvPr id="6" name="Slide Number Placeholder 5">
            <a:extLst>
              <a:ext uri="{FF2B5EF4-FFF2-40B4-BE49-F238E27FC236}">
                <a16:creationId xmlns:a16="http://schemas.microsoft.com/office/drawing/2014/main" id="{51E1F385-6670-2EFF-10E7-EE5BA47FC57B}"/>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1264451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D2A6F-39D3-558C-2C1B-D9D244D1E3F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B0F339-FFAF-DE36-3580-4C83739D72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166B36-D151-207B-D1AA-FD8AEA7E267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A438631-5F35-ADBA-8168-B1B1A12B96E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B5CA35C3-C79D-440E-E6AD-938E88F65BB5}"/>
              </a:ext>
            </a:extLst>
          </p:cNvPr>
          <p:cNvSpPr>
            <a:spLocks noGrp="1"/>
          </p:cNvSpPr>
          <p:nvPr>
            <p:ph type="ftr" sz="quarter" idx="11"/>
          </p:nvPr>
        </p:nvSpPr>
        <p:spPr/>
        <p:txBody>
          <a:bodyPr/>
          <a:lstStyle/>
          <a:p>
            <a:r>
              <a:rPr lang="en-US"/>
              <a:t>(c) Kates Kesler 2026</a:t>
            </a:r>
          </a:p>
        </p:txBody>
      </p:sp>
      <p:sp>
        <p:nvSpPr>
          <p:cNvPr id="7" name="Slide Number Placeholder 6">
            <a:extLst>
              <a:ext uri="{FF2B5EF4-FFF2-40B4-BE49-F238E27FC236}">
                <a16:creationId xmlns:a16="http://schemas.microsoft.com/office/drawing/2014/main" id="{5FF137FB-7833-716D-3C1D-42739477F537}"/>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2543048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00F08-B857-EC86-7095-F211965A354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41D3679-0138-E460-25CA-E7FCA73A7B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8AFC68F-0729-622B-1D1B-0A043DB810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76AA526-9020-155F-9B3D-F112211083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335930-F860-60EA-AB30-B667965ABAA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89FDE1B-B093-5DD9-FD3D-13E9D4862DCF}"/>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8822B638-6DFB-04CE-E0E1-C94D3737DBD8}"/>
              </a:ext>
            </a:extLst>
          </p:cNvPr>
          <p:cNvSpPr>
            <a:spLocks noGrp="1"/>
          </p:cNvSpPr>
          <p:nvPr>
            <p:ph type="ftr" sz="quarter" idx="11"/>
          </p:nvPr>
        </p:nvSpPr>
        <p:spPr/>
        <p:txBody>
          <a:bodyPr/>
          <a:lstStyle/>
          <a:p>
            <a:r>
              <a:rPr lang="en-US"/>
              <a:t>(c) Kates Kesler 2026</a:t>
            </a:r>
          </a:p>
        </p:txBody>
      </p:sp>
      <p:sp>
        <p:nvSpPr>
          <p:cNvPr id="9" name="Slide Number Placeholder 8">
            <a:extLst>
              <a:ext uri="{FF2B5EF4-FFF2-40B4-BE49-F238E27FC236}">
                <a16:creationId xmlns:a16="http://schemas.microsoft.com/office/drawing/2014/main" id="{050A995D-91A3-BFD5-F15D-AF340D451D49}"/>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3657654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E568E-A90F-6855-1D80-8F53EA4FAAEC}"/>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F44401F8-FC9F-386B-2AB9-828254362C5D}"/>
              </a:ext>
            </a:extLst>
          </p:cNvPr>
          <p:cNvSpPr>
            <a:spLocks noGrp="1"/>
          </p:cNvSpPr>
          <p:nvPr>
            <p:ph type="ftr" sz="quarter" idx="11"/>
          </p:nvPr>
        </p:nvSpPr>
        <p:spPr>
          <a:xfrm>
            <a:off x="508000" y="6356350"/>
            <a:ext cx="2345267" cy="365125"/>
          </a:xfrm>
        </p:spPr>
        <p:txBody>
          <a:bodyPr/>
          <a:lstStyle/>
          <a:p>
            <a:r>
              <a:rPr lang="en-US" dirty="0"/>
              <a:t>(c) </a:t>
            </a:r>
            <a:r>
              <a:rPr lang="en-US" dirty="0" err="1"/>
              <a:t>Kates</a:t>
            </a:r>
            <a:r>
              <a:rPr lang="en-US" dirty="0"/>
              <a:t> and Kesler 2026</a:t>
            </a:r>
          </a:p>
        </p:txBody>
      </p:sp>
      <p:sp>
        <p:nvSpPr>
          <p:cNvPr id="5" name="Slide Number Placeholder 4">
            <a:extLst>
              <a:ext uri="{FF2B5EF4-FFF2-40B4-BE49-F238E27FC236}">
                <a16:creationId xmlns:a16="http://schemas.microsoft.com/office/drawing/2014/main" id="{16544A5E-44BE-A4D6-1268-5789E8B09648}"/>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3294687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B655FD-77E8-FA44-7F80-B1C33A8EAC59}"/>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FDB995E-882E-513F-9F3A-68057EB1B629}"/>
              </a:ext>
            </a:extLst>
          </p:cNvPr>
          <p:cNvSpPr>
            <a:spLocks noGrp="1"/>
          </p:cNvSpPr>
          <p:nvPr>
            <p:ph type="ftr" sz="quarter" idx="11"/>
          </p:nvPr>
        </p:nvSpPr>
        <p:spPr/>
        <p:txBody>
          <a:bodyPr/>
          <a:lstStyle/>
          <a:p>
            <a:r>
              <a:rPr lang="en-US"/>
              <a:t>(c) Kates Kesler 2026</a:t>
            </a:r>
          </a:p>
        </p:txBody>
      </p:sp>
      <p:sp>
        <p:nvSpPr>
          <p:cNvPr id="4" name="Slide Number Placeholder 3">
            <a:extLst>
              <a:ext uri="{FF2B5EF4-FFF2-40B4-BE49-F238E27FC236}">
                <a16:creationId xmlns:a16="http://schemas.microsoft.com/office/drawing/2014/main" id="{23A5AAB3-69C7-E749-2414-9BCBD5F69587}"/>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1661429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532F8-BCA4-B014-829B-7EEF41E959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074FFDA-BC2F-3675-8FAE-E7F3E1CA96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E8A1D66-0900-B3CC-A1AD-37E0A8695B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007A44-3F2F-4F78-3E64-D7019DC9F921}"/>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4A4BA641-F64C-EAEF-328A-57A5A839D015}"/>
              </a:ext>
            </a:extLst>
          </p:cNvPr>
          <p:cNvSpPr>
            <a:spLocks noGrp="1"/>
          </p:cNvSpPr>
          <p:nvPr>
            <p:ph type="ftr" sz="quarter" idx="11"/>
          </p:nvPr>
        </p:nvSpPr>
        <p:spPr/>
        <p:txBody>
          <a:bodyPr/>
          <a:lstStyle/>
          <a:p>
            <a:r>
              <a:rPr lang="en-US"/>
              <a:t>(c) Kates Kesler 2026</a:t>
            </a:r>
          </a:p>
        </p:txBody>
      </p:sp>
      <p:sp>
        <p:nvSpPr>
          <p:cNvPr id="7" name="Slide Number Placeholder 6">
            <a:extLst>
              <a:ext uri="{FF2B5EF4-FFF2-40B4-BE49-F238E27FC236}">
                <a16:creationId xmlns:a16="http://schemas.microsoft.com/office/drawing/2014/main" id="{DB688681-A2A4-1ED4-6415-23ACB8316308}"/>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1871036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F22D1-2640-1E98-61FD-73DC0B6FF9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CFE46B9-E866-0C32-6B3A-DC59EECDA1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7E3FD68-C009-4826-4F38-DA7B2C079B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707DB6-7CEF-AA77-87E6-EF24DA2FF952}"/>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1192003-1BD2-50C3-490B-365592BA2AEF}"/>
              </a:ext>
            </a:extLst>
          </p:cNvPr>
          <p:cNvSpPr>
            <a:spLocks noGrp="1"/>
          </p:cNvSpPr>
          <p:nvPr>
            <p:ph type="ftr" sz="quarter" idx="11"/>
          </p:nvPr>
        </p:nvSpPr>
        <p:spPr/>
        <p:txBody>
          <a:bodyPr/>
          <a:lstStyle/>
          <a:p>
            <a:r>
              <a:rPr lang="en-US"/>
              <a:t>(c) Kates Kesler 2026</a:t>
            </a:r>
          </a:p>
        </p:txBody>
      </p:sp>
      <p:sp>
        <p:nvSpPr>
          <p:cNvPr id="7" name="Slide Number Placeholder 6">
            <a:extLst>
              <a:ext uri="{FF2B5EF4-FFF2-40B4-BE49-F238E27FC236}">
                <a16:creationId xmlns:a16="http://schemas.microsoft.com/office/drawing/2014/main" id="{77AEDE92-21BF-4621-550F-6B16514DEFE2}"/>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1193252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C4ED5-870A-98A6-76D3-509B61796A9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172A9D-914B-6F8E-A3D0-00EE85DCB1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D18029-C865-A3CB-61FC-825C4A883F14}"/>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24044A87-6FB0-7C57-FC8A-2E191C3155DC}"/>
              </a:ext>
            </a:extLst>
          </p:cNvPr>
          <p:cNvSpPr>
            <a:spLocks noGrp="1"/>
          </p:cNvSpPr>
          <p:nvPr>
            <p:ph type="ftr" sz="quarter" idx="11"/>
          </p:nvPr>
        </p:nvSpPr>
        <p:spPr/>
        <p:txBody>
          <a:bodyPr/>
          <a:lstStyle/>
          <a:p>
            <a:r>
              <a:rPr lang="en-US"/>
              <a:t>(c) Kates Kesler 2026</a:t>
            </a:r>
          </a:p>
        </p:txBody>
      </p:sp>
      <p:sp>
        <p:nvSpPr>
          <p:cNvPr id="6" name="Slide Number Placeholder 5">
            <a:extLst>
              <a:ext uri="{FF2B5EF4-FFF2-40B4-BE49-F238E27FC236}">
                <a16:creationId xmlns:a16="http://schemas.microsoft.com/office/drawing/2014/main" id="{00514BE1-3FD9-AA21-B043-AE3AAD7FAFD0}"/>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2528917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285347-2221-FB20-3D1F-45D0B61B245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3978E2A-0B1B-5432-D184-68297B5EDA5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D022EE-9E9F-3351-6C5D-D910D22DFF75}"/>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838E0E52-71C9-5492-5B4D-B25B6616D2D5}"/>
              </a:ext>
            </a:extLst>
          </p:cNvPr>
          <p:cNvSpPr>
            <a:spLocks noGrp="1"/>
          </p:cNvSpPr>
          <p:nvPr>
            <p:ph type="ftr" sz="quarter" idx="11"/>
          </p:nvPr>
        </p:nvSpPr>
        <p:spPr/>
        <p:txBody>
          <a:bodyPr/>
          <a:lstStyle/>
          <a:p>
            <a:r>
              <a:rPr lang="en-US"/>
              <a:t>(c) Kates Kesler 2026</a:t>
            </a:r>
          </a:p>
        </p:txBody>
      </p:sp>
      <p:sp>
        <p:nvSpPr>
          <p:cNvPr id="6" name="Slide Number Placeholder 5">
            <a:extLst>
              <a:ext uri="{FF2B5EF4-FFF2-40B4-BE49-F238E27FC236}">
                <a16:creationId xmlns:a16="http://schemas.microsoft.com/office/drawing/2014/main" id="{0BB3E488-DECE-9E5A-0B25-71CC7F9B68F2}"/>
              </a:ext>
            </a:extLst>
          </p:cNvPr>
          <p:cNvSpPr>
            <a:spLocks noGrp="1"/>
          </p:cNvSpPr>
          <p:nvPr>
            <p:ph type="sldNum" sz="quarter" idx="12"/>
          </p:nvPr>
        </p:nvSpPr>
        <p:spPr/>
        <p:txBody>
          <a:bodyPr/>
          <a:lstStyle/>
          <a:p>
            <a:fld id="{FFE48B9C-D722-8D46-8CB7-AC16E7BFDAF2}" type="slidenum">
              <a:rPr lang="en-US" smtClean="0"/>
              <a:t>‹#›</a:t>
            </a:fld>
            <a:endParaRPr lang="en-US"/>
          </a:p>
        </p:txBody>
      </p:sp>
    </p:spTree>
    <p:extLst>
      <p:ext uri="{BB962C8B-B14F-4D97-AF65-F5344CB8AC3E}">
        <p14:creationId xmlns:p14="http://schemas.microsoft.com/office/powerpoint/2010/main" val="2232235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EF3DD6-6826-EAEC-A2E5-B4E0AA2798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1413973-D5E5-2F66-EBE8-310FBC343D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233CAB-6073-E27A-8065-7939B5B160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en-US"/>
          </a:p>
        </p:txBody>
      </p:sp>
      <p:sp>
        <p:nvSpPr>
          <p:cNvPr id="5" name="Footer Placeholder 4">
            <a:extLst>
              <a:ext uri="{FF2B5EF4-FFF2-40B4-BE49-F238E27FC236}">
                <a16:creationId xmlns:a16="http://schemas.microsoft.com/office/drawing/2014/main" id="{10E5F588-95B4-BFD1-2C15-838943134C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(c) Kates Kesler 2026</a:t>
            </a:r>
          </a:p>
        </p:txBody>
      </p:sp>
      <p:sp>
        <p:nvSpPr>
          <p:cNvPr id="6" name="Slide Number Placeholder 5">
            <a:extLst>
              <a:ext uri="{FF2B5EF4-FFF2-40B4-BE49-F238E27FC236}">
                <a16:creationId xmlns:a16="http://schemas.microsoft.com/office/drawing/2014/main" id="{D9DFD1C4-C1AF-3DF5-5295-84D53BA146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E48B9C-D722-8D46-8CB7-AC16E7BFDAF2}" type="slidenum">
              <a:rPr lang="en-US" smtClean="0"/>
              <a:t>‹#›</a:t>
            </a:fld>
            <a:endParaRPr lang="en-US"/>
          </a:p>
        </p:txBody>
      </p:sp>
    </p:spTree>
    <p:extLst>
      <p:ext uri="{BB962C8B-B14F-4D97-AF65-F5344CB8AC3E}">
        <p14:creationId xmlns:p14="http://schemas.microsoft.com/office/powerpoint/2010/main" val="37512820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150F6DD4-D208-A7DE-02A7-08DB70ABFEEB}"/>
              </a:ext>
            </a:extLst>
          </p:cNvPr>
          <p:cNvGraphicFramePr>
            <a:graphicFrameLocks noGrp="1"/>
          </p:cNvGraphicFramePr>
          <p:nvPr>
            <p:extLst>
              <p:ext uri="{D42A27DB-BD31-4B8C-83A1-F6EECF244321}">
                <p14:modId xmlns:p14="http://schemas.microsoft.com/office/powerpoint/2010/main" val="718336326"/>
              </p:ext>
            </p:extLst>
          </p:nvPr>
        </p:nvGraphicFramePr>
        <p:xfrm>
          <a:off x="960227" y="1783275"/>
          <a:ext cx="9872612" cy="4963885"/>
        </p:xfrm>
        <a:graphic>
          <a:graphicData uri="http://schemas.openxmlformats.org/drawingml/2006/table">
            <a:tbl>
              <a:tblPr firstRow="1" firstCol="1" bandRow="1">
                <a:tableStyleId>{5C22544A-7EE6-4342-B048-85BDC9FD1C3A}</a:tableStyleId>
              </a:tblPr>
              <a:tblGrid>
                <a:gridCol w="4936306">
                  <a:extLst>
                    <a:ext uri="{9D8B030D-6E8A-4147-A177-3AD203B41FA5}">
                      <a16:colId xmlns:a16="http://schemas.microsoft.com/office/drawing/2014/main" val="2889263361"/>
                    </a:ext>
                  </a:extLst>
                </a:gridCol>
                <a:gridCol w="4936306">
                  <a:extLst>
                    <a:ext uri="{9D8B030D-6E8A-4147-A177-3AD203B41FA5}">
                      <a16:colId xmlns:a16="http://schemas.microsoft.com/office/drawing/2014/main" val="1119985868"/>
                    </a:ext>
                  </a:extLst>
                </a:gridCol>
              </a:tblGrid>
              <a:tr h="4963885">
                <a:tc>
                  <a:txBody>
                    <a:bodyPr/>
                    <a:lstStyle/>
                    <a:p>
                      <a:pPr marL="574675" marR="0" indent="-334963">
                        <a:lnSpc>
                          <a:spcPct val="150000"/>
                        </a:lnSpc>
                        <a:spcBef>
                          <a:spcPts val="400"/>
                        </a:spcBef>
                        <a:buNone/>
                        <a:tabLst/>
                      </a:pPr>
                      <a:r>
                        <a:rPr lang="en-US" sz="1400" b="1" kern="100" dirty="0">
                          <a:solidFill>
                            <a:schemeClr val="tx2">
                              <a:lumMod val="75000"/>
                              <a:lumOff val="25000"/>
                            </a:schemeClr>
                          </a:solidFill>
                          <a:effectLst/>
                          <a:latin typeface="Calibri" panose="020F0502020204030204" pitchFamily="34" charset="0"/>
                          <a:cs typeface="Calibri" panose="020F0502020204030204" pitchFamily="34" charset="0"/>
                        </a:rPr>
                        <a:t>Capability: Robust digital core (with minimal tech debt)</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Who owns the digital strategy – the center or businesses – and what role does each play in that work?</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How are tech investment decisions made and prioritized?</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How will we govern data?</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are the key governance processes for achieving the right levels of standardization vs. flexibility?</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is the right level of centralization of digital assets (the hub) and what assets should be embedded in the business units (the spokes)? What sits in digital platforms and what remains in divisions?</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are the critical ways of working that need to be harmonized between agile product teams and project governance?</a:t>
                      </a:r>
                    </a:p>
                  </a:txBody>
                  <a:tcPr marL="25498" marR="25498" marT="0" marB="0">
                    <a:solidFill>
                      <a:schemeClr val="bg1"/>
                    </a:solidFill>
                  </a:tcPr>
                </a:tc>
                <a:tc>
                  <a:txBody>
                    <a:bodyPr/>
                    <a:lstStyle/>
                    <a:p>
                      <a:pPr marL="574675" marR="0" indent="-334963">
                        <a:lnSpc>
                          <a:spcPct val="100000"/>
                        </a:lnSpc>
                        <a:spcBef>
                          <a:spcPts val="400"/>
                        </a:spcBef>
                        <a:buNone/>
                        <a:tabLst/>
                      </a:pPr>
                      <a:r>
                        <a:rPr lang="en-US" sz="1400" b="1" kern="100" dirty="0">
                          <a:solidFill>
                            <a:schemeClr val="tx2">
                              <a:lumMod val="75000"/>
                              <a:lumOff val="25000"/>
                            </a:schemeClr>
                          </a:solidFill>
                          <a:effectLst/>
                          <a:latin typeface="Calibri" panose="020F0502020204030204" pitchFamily="34" charset="0"/>
                          <a:cs typeface="Calibri" panose="020F0502020204030204" pitchFamily="34" charset="0"/>
                        </a:rPr>
                        <a:t>Capability: Consumer-centric product and service creation</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Who owns the customer experience? (A true journey owner?)</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How are offering-development priorities set? </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level of connectivity is needed across our divisions to offer integrated solutions?</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level of authority or influence will the customer experience owner have and how will it be exercised?</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sources of data will assure a unified customer view?</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cross-functional and cross-divisional business processes will need to be reinvented to bring this to life?</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decisions will be owned in the center and which will be owned in the business units and markets?</a:t>
                      </a:r>
                    </a:p>
                    <a:p>
                      <a:pPr marL="574675" marR="0" lvl="0" indent="-334963">
                        <a:lnSpc>
                          <a:spcPct val="150000"/>
                        </a:lnSpc>
                        <a:spcBef>
                          <a:spcPts val="400"/>
                        </a:spcBef>
                        <a:buFont typeface="Symbol" pitchFamily="2" charset="2"/>
                        <a:buChar char=""/>
                        <a:tabLst/>
                      </a:pPr>
                      <a:r>
                        <a:rPr lang="en-US" sz="1200" b="0" i="1" kern="100" dirty="0">
                          <a:solidFill>
                            <a:schemeClr val="tx1"/>
                          </a:solidFill>
                          <a:effectLst/>
                          <a:latin typeface="Calibri" panose="020F0502020204030204" pitchFamily="34" charset="0"/>
                          <a:cs typeface="Calibri" panose="020F0502020204030204" pitchFamily="34" charset="0"/>
                        </a:rPr>
                        <a:t>What metrics will ensure we are actually building this capability and what incentives will accompany those metrics? Applied to which roles?</a:t>
                      </a:r>
                      <a:endParaRPr lang="en-US" sz="1200" b="0" i="1" kern="100" dirty="0">
                        <a:solidFill>
                          <a:schemeClr val="tx1"/>
                        </a:solidFill>
                        <a:effectLst/>
                        <a:latin typeface="Calibri" panose="020F0502020204030204" pitchFamily="34" charset="0"/>
                        <a:ea typeface="Aptos" panose="020B0004020202020204" pitchFamily="34" charset="0"/>
                        <a:cs typeface="Calibri" panose="020F0502020204030204" pitchFamily="34" charset="0"/>
                      </a:endParaRPr>
                    </a:p>
                  </a:txBody>
                  <a:tcPr marL="25498" marR="25498" marT="0" marB="0">
                    <a:solidFill>
                      <a:schemeClr val="bg1"/>
                    </a:solidFill>
                  </a:tcPr>
                </a:tc>
                <a:extLst>
                  <a:ext uri="{0D108BD9-81ED-4DB2-BD59-A6C34878D82A}">
                    <a16:rowId xmlns:a16="http://schemas.microsoft.com/office/drawing/2014/main" val="2876511946"/>
                  </a:ext>
                </a:extLst>
              </a:tr>
            </a:tbl>
          </a:graphicData>
        </a:graphic>
      </p:graphicFrame>
      <p:sp>
        <p:nvSpPr>
          <p:cNvPr id="10" name="TextBox 9">
            <a:extLst>
              <a:ext uri="{FF2B5EF4-FFF2-40B4-BE49-F238E27FC236}">
                <a16:creationId xmlns:a16="http://schemas.microsoft.com/office/drawing/2014/main" id="{D1E50568-CD7D-0B9C-089C-BEE5FD74563F}"/>
              </a:ext>
            </a:extLst>
          </p:cNvPr>
          <p:cNvSpPr txBox="1"/>
          <p:nvPr/>
        </p:nvSpPr>
        <p:spPr>
          <a:xfrm>
            <a:off x="1048114" y="912427"/>
            <a:ext cx="10095770" cy="738664"/>
          </a:xfrm>
          <a:prstGeom prst="rect">
            <a:avLst/>
          </a:prstGeom>
          <a:noFill/>
        </p:spPr>
        <p:txBody>
          <a:bodyPr wrap="square">
            <a:spAutoFit/>
          </a:bodyPr>
          <a:lstStyle/>
          <a:p>
            <a:pPr marL="0" marR="0">
              <a:spcBef>
                <a:spcPts val="600"/>
              </a:spcBef>
              <a:buNone/>
            </a:pPr>
            <a:r>
              <a:rPr lang="en-US" sz="1400" kern="100" dirty="0">
                <a:solidFill>
                  <a:srgbClr val="000000"/>
                </a:solidFill>
                <a:effectLst/>
                <a:latin typeface="Calibri" panose="020F0502020204030204" pitchFamily="34" charset="0"/>
                <a:ea typeface="Aptos" panose="020B0004020202020204" pitchFamily="34" charset="0"/>
                <a:cs typeface="Times New Roman" panose="02020603050405020304" pitchFamily="18" charset="0"/>
              </a:rPr>
              <a:t>Capabilities provide design criteria for building a new operating model. They effectively ask the question, what problem are we trying to solve in making changes in the current organization design? Here are examples of the questions that a set of capabilities should “force” in the organization design process.</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51637B68-0170-D46D-CB2C-2683BB18DF7A}"/>
              </a:ext>
            </a:extLst>
          </p:cNvPr>
          <p:cNvSpPr txBox="1"/>
          <p:nvPr/>
        </p:nvSpPr>
        <p:spPr>
          <a:xfrm>
            <a:off x="350981" y="266096"/>
            <a:ext cx="11490037" cy="646331"/>
          </a:xfrm>
          <a:prstGeom prst="rect">
            <a:avLst/>
          </a:prstGeom>
          <a:noFill/>
        </p:spPr>
        <p:txBody>
          <a:bodyPr wrap="square" rtlCol="0">
            <a:spAutoFit/>
          </a:bodyPr>
          <a:lstStyle/>
          <a:p>
            <a:r>
              <a:rPr lang="en-US" b="1" dirty="0"/>
              <a:t>Assessment questions example: </a:t>
            </a:r>
            <a:r>
              <a:rPr lang="en-US" dirty="0"/>
              <a:t>Focused on specific capabilities in a consumer health company (1 of 3).</a:t>
            </a:r>
          </a:p>
          <a:p>
            <a:endParaRPr lang="en-US" dirty="0"/>
          </a:p>
        </p:txBody>
      </p:sp>
      <p:sp>
        <p:nvSpPr>
          <p:cNvPr id="2" name="Footer Placeholder 12">
            <a:extLst>
              <a:ext uri="{FF2B5EF4-FFF2-40B4-BE49-F238E27FC236}">
                <a16:creationId xmlns:a16="http://schemas.microsoft.com/office/drawing/2014/main" id="{52778D62-D202-71B9-BD69-9AB3B65E745F}"/>
              </a:ext>
            </a:extLst>
          </p:cNvPr>
          <p:cNvSpPr txBox="1">
            <a:spLocks/>
          </p:cNvSpPr>
          <p:nvPr/>
        </p:nvSpPr>
        <p:spPr>
          <a:xfrm>
            <a:off x="9469436" y="6310311"/>
            <a:ext cx="1947333" cy="365125"/>
          </a:xfrm>
          <a:prstGeom prst="rect">
            <a:avLst/>
          </a:prstGeom>
          <a:solidFill>
            <a:schemeClr val="bg1"/>
          </a:solidFill>
        </p:spPr>
        <p:txBody>
          <a:bodyPr vert="horz" lIns="91440" tIns="45720" rIns="91440" bIns="45720" rtlCol="0" anchor="ctr"/>
          <a:lstStyle>
            <a:defPPr>
              <a:defRPr lang="en-US"/>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dirty="0"/>
              <a:t>M1.16</a:t>
            </a:r>
          </a:p>
        </p:txBody>
      </p:sp>
      <p:sp>
        <p:nvSpPr>
          <p:cNvPr id="3" name="Footer Placeholder 2">
            <a:extLst>
              <a:ext uri="{FF2B5EF4-FFF2-40B4-BE49-F238E27FC236}">
                <a16:creationId xmlns:a16="http://schemas.microsoft.com/office/drawing/2014/main" id="{DF3827E1-19DF-54E8-4C78-0020847FE636}"/>
              </a:ext>
            </a:extLst>
          </p:cNvPr>
          <p:cNvSpPr>
            <a:spLocks noGrp="1"/>
          </p:cNvSpPr>
          <p:nvPr>
            <p:ph type="ftr" sz="quarter" idx="11"/>
          </p:nvPr>
        </p:nvSpPr>
        <p:spPr>
          <a:xfrm>
            <a:off x="838200" y="6310312"/>
            <a:ext cx="1947333" cy="365125"/>
          </a:xfrm>
        </p:spPr>
        <p:txBody>
          <a:bodyPr/>
          <a:lstStyle/>
          <a:p>
            <a:r>
              <a:rPr lang="en-US" dirty="0"/>
              <a:t>(c) </a:t>
            </a:r>
            <a:r>
              <a:rPr lang="en-US" dirty="0" err="1"/>
              <a:t>Kates</a:t>
            </a:r>
            <a:r>
              <a:rPr lang="en-US" dirty="0"/>
              <a:t> and Kesler 2026</a:t>
            </a:r>
          </a:p>
        </p:txBody>
      </p:sp>
    </p:spTree>
    <p:extLst>
      <p:ext uri="{BB962C8B-B14F-4D97-AF65-F5344CB8AC3E}">
        <p14:creationId xmlns:p14="http://schemas.microsoft.com/office/powerpoint/2010/main" val="39995114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82111</TotalTime>
  <Words>333</Words>
  <Application>Microsoft Macintosh PowerPoint</Application>
  <PresentationFormat>Widescreen</PresentationFormat>
  <Paragraphs>21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Calibri</vt:lpstr>
      <vt:lpstr>Symbol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Gregory Kesler</dc:creator>
  <cp:lastModifiedBy>Sarah Williams</cp:lastModifiedBy>
  <cp:revision>474</cp:revision>
  <cp:lastPrinted>2026-01-03T16:08:46Z</cp:lastPrinted>
  <dcterms:created xsi:type="dcterms:W3CDTF">2025-09-26T19:52:17Z</dcterms:created>
  <dcterms:modified xsi:type="dcterms:W3CDTF">2026-07-16T19:21:15Z</dcterms:modified>
</cp:coreProperties>
</file>