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97301-2983-AE4C-AA87-F4FBB7198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99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5CAA97-1DFA-9BBD-63E7-D59F0B8C502C}"/>
              </a:ext>
            </a:extLst>
          </p:cNvPr>
          <p:cNvSpPr txBox="1"/>
          <p:nvPr/>
        </p:nvSpPr>
        <p:spPr>
          <a:xfrm>
            <a:off x="474221" y="270915"/>
            <a:ext cx="1050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Diagnostic logic example: </a:t>
            </a:r>
            <a:r>
              <a:rPr lang="en-US" dirty="0"/>
              <a:t>Getting from the presenting problem to “the problem to solve.”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8080F4-4704-E2C7-2CEF-F44AB7CE9DE5}"/>
              </a:ext>
            </a:extLst>
          </p:cNvPr>
          <p:cNvSpPr/>
          <p:nvPr/>
        </p:nvSpPr>
        <p:spPr>
          <a:xfrm>
            <a:off x="1817119" y="1486364"/>
            <a:ext cx="1585000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Presenting Problem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977A7B-C45B-1470-A2EB-E7D9AC084804}"/>
              </a:ext>
            </a:extLst>
          </p:cNvPr>
          <p:cNvSpPr/>
          <p:nvPr/>
        </p:nvSpPr>
        <p:spPr>
          <a:xfrm>
            <a:off x="1817119" y="2796821"/>
            <a:ext cx="1585000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Themes &amp; Patterns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E709D7-9F00-EC15-4D29-50A93A9F8639}"/>
              </a:ext>
            </a:extLst>
          </p:cNvPr>
          <p:cNvSpPr/>
          <p:nvPr/>
        </p:nvSpPr>
        <p:spPr>
          <a:xfrm>
            <a:off x="1817119" y="4107278"/>
            <a:ext cx="1585000" cy="1246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 to Solve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1293CE-EBC1-8769-104F-98FC11D68047}"/>
              </a:ext>
            </a:extLst>
          </p:cNvPr>
          <p:cNvSpPr txBox="1"/>
          <p:nvPr/>
        </p:nvSpPr>
        <p:spPr>
          <a:xfrm>
            <a:off x="3489430" y="2775121"/>
            <a:ext cx="5999254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end-to-end view of business processes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Tendency to spread investments widely across numerous initiatives</a:t>
            </a:r>
            <a:br>
              <a:rPr lang="en-US" sz="1100" dirty="0">
                <a:effectLst/>
                <a:latin typeface="Helvetica" pitchFamily="2" charset="0"/>
              </a:rPr>
            </a:br>
            <a:r>
              <a:rPr lang="en-US" sz="1100" dirty="0">
                <a:effectLst/>
                <a:latin typeface="Helvetica" pitchFamily="2" charset="0"/>
              </a:rPr>
              <a:t>Fractured approach to new product creation and launch with regional prioritization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discipline in attracting and developing marketing talent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consistent ways of working in brand strategy and execution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B132F-6F56-FA0D-1FF2-3C61681F62D1}"/>
              </a:ext>
            </a:extLst>
          </p:cNvPr>
          <p:cNvSpPr txBox="1"/>
          <p:nvPr/>
        </p:nvSpPr>
        <p:spPr>
          <a:xfrm>
            <a:off x="3489430" y="4085578"/>
            <a:ext cx="5999254" cy="12464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end-to-end view of business processes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Tendency to spread investments widely across numerous initiatives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Fractured approach to new product creation and launch with regional prioritization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discipline in attracting and developing marketing talent</a:t>
            </a:r>
          </a:p>
          <a:p>
            <a:pPr marL="171450" indent="-17145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1100" dirty="0">
                <a:effectLst/>
                <a:latin typeface="Helvetica" pitchFamily="2" charset="0"/>
              </a:rPr>
              <a:t>Lack of consistent ways of working in brand strategy and execution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19F064-560F-4BE3-10A2-23172D25769B}"/>
              </a:ext>
            </a:extLst>
          </p:cNvPr>
          <p:cNvSpPr/>
          <p:nvPr/>
        </p:nvSpPr>
        <p:spPr>
          <a:xfrm>
            <a:off x="3489430" y="1465332"/>
            <a:ext cx="1464068" cy="116651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Slow decision-making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8EC3B-611C-0BF4-02C5-44403E977603}"/>
              </a:ext>
            </a:extLst>
          </p:cNvPr>
          <p:cNvSpPr/>
          <p:nvPr/>
        </p:nvSpPr>
        <p:spPr>
          <a:xfrm>
            <a:off x="5004654" y="1465332"/>
            <a:ext cx="1464068" cy="116651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SG&amp;A higher than competitors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E78492-7016-234F-274F-43A2A710287C}"/>
              </a:ext>
            </a:extLst>
          </p:cNvPr>
          <p:cNvSpPr/>
          <p:nvPr/>
        </p:nvSpPr>
        <p:spPr>
          <a:xfrm>
            <a:off x="6519879" y="1475606"/>
            <a:ext cx="1464068" cy="116651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Inconsistent new product introductions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AB9109-25BC-E089-33F6-1C475B7E0244}"/>
              </a:ext>
            </a:extLst>
          </p:cNvPr>
          <p:cNvSpPr/>
          <p:nvPr/>
        </p:nvSpPr>
        <p:spPr>
          <a:xfrm>
            <a:off x="8024616" y="1465332"/>
            <a:ext cx="1464068" cy="116651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Tensions between global center and regional units</a:t>
            </a:r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E551C7AA-C6CB-BD79-E4CC-1BD660CE73A4}"/>
              </a:ext>
            </a:extLst>
          </p:cNvPr>
          <p:cNvSpPr/>
          <p:nvPr/>
        </p:nvSpPr>
        <p:spPr>
          <a:xfrm>
            <a:off x="3977456" y="2631847"/>
            <a:ext cx="565078" cy="1432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4200F5BF-33BD-10B3-D9B2-C0CC39DD2B3E}"/>
              </a:ext>
            </a:extLst>
          </p:cNvPr>
          <p:cNvSpPr/>
          <p:nvPr/>
        </p:nvSpPr>
        <p:spPr>
          <a:xfrm>
            <a:off x="5448371" y="2630663"/>
            <a:ext cx="565078" cy="1432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FC31B1C5-99C4-7BA3-1F29-6945B6492B12}"/>
              </a:ext>
            </a:extLst>
          </p:cNvPr>
          <p:cNvSpPr/>
          <p:nvPr/>
        </p:nvSpPr>
        <p:spPr>
          <a:xfrm>
            <a:off x="7000840" y="2630663"/>
            <a:ext cx="565078" cy="1432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6C73C2D7-5253-8279-7A59-29905E2F036D}"/>
              </a:ext>
            </a:extLst>
          </p:cNvPr>
          <p:cNvSpPr/>
          <p:nvPr/>
        </p:nvSpPr>
        <p:spPr>
          <a:xfrm>
            <a:off x="8475181" y="2629479"/>
            <a:ext cx="565078" cy="1432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4D3720-83C4-A939-F3E7-55F0AF7EB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EDD9E-6A45-4952-F638-9E2A838F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8" name="Footer Placeholder 12">
            <a:extLst>
              <a:ext uri="{FF2B5EF4-FFF2-40B4-BE49-F238E27FC236}">
                <a16:creationId xmlns:a16="http://schemas.microsoft.com/office/drawing/2014/main" id="{E01DD077-2694-C43F-0270-EE04CA7817D9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M1.13</a:t>
            </a:r>
          </a:p>
        </p:txBody>
      </p:sp>
    </p:spTree>
    <p:extLst>
      <p:ext uri="{BB962C8B-B14F-4D97-AF65-F5344CB8AC3E}">
        <p14:creationId xmlns:p14="http://schemas.microsoft.com/office/powerpoint/2010/main" val="4269527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146</Words>
  <Application>Microsoft Macintosh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Helvetica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2026-07-16T19:12:58Z</dcterms:modified>
</cp:coreProperties>
</file>