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14748108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B42F52-39F2-73F9-C803-A2D2C157A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7675DDF-2A59-E097-A5DC-CC150524AC06}"/>
              </a:ext>
            </a:extLst>
          </p:cNvPr>
          <p:cNvSpPr txBox="1"/>
          <p:nvPr/>
        </p:nvSpPr>
        <p:spPr>
          <a:xfrm>
            <a:off x="559051" y="310577"/>
            <a:ext cx="109116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b="1" kern="0" dirty="0">
                <a:solidFill>
                  <a:srgbClr val="0E284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Strategy choices and organizational capabilities example: </a:t>
            </a:r>
            <a:r>
              <a:rPr lang="en-US" kern="0" dirty="0">
                <a:solidFill>
                  <a:srgbClr val="0E284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1800" kern="0" dirty="0">
                <a:solidFill>
                  <a:srgbClr val="0E284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arge cloud services provider.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7116461-97A3-6A8C-D5C4-17C73E76E3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4628217"/>
              </p:ext>
            </p:extLst>
          </p:nvPr>
        </p:nvGraphicFramePr>
        <p:xfrm>
          <a:off x="3582297" y="1823412"/>
          <a:ext cx="7498080" cy="3383280"/>
        </p:xfrm>
        <a:graphic>
          <a:graphicData uri="http://schemas.openxmlformats.org/drawingml/2006/table">
            <a:tbl>
              <a:tblPr/>
              <a:tblGrid>
                <a:gridCol w="2441986">
                  <a:extLst>
                    <a:ext uri="{9D8B030D-6E8A-4147-A177-3AD203B41FA5}">
                      <a16:colId xmlns:a16="http://schemas.microsoft.com/office/drawing/2014/main" val="3924352566"/>
                    </a:ext>
                  </a:extLst>
                </a:gridCol>
                <a:gridCol w="5056094">
                  <a:extLst>
                    <a:ext uri="{9D8B030D-6E8A-4147-A177-3AD203B41FA5}">
                      <a16:colId xmlns:a16="http://schemas.microsoft.com/office/drawing/2014/main" val="374476122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buNone/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Simple customer touchpoints</a:t>
                      </a:r>
                    </a:p>
                    <a:p>
                      <a:pPr>
                        <a:spcBef>
                          <a:spcPts val="1200"/>
                        </a:spcBef>
                        <a:buNone/>
                      </a:pPr>
                      <a:endParaRPr lang="en-US" sz="1400" b="1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Sell enterprise solutions to corporate clients in a way that makes us "easy to do business with"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88204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buNone/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Customer-centric product planning</a:t>
                      </a:r>
                    </a:p>
                    <a:p>
                      <a:pPr>
                        <a:spcBef>
                          <a:spcPts val="1200"/>
                        </a:spcBef>
                        <a:buNone/>
                      </a:pPr>
                      <a:endParaRPr lang="en-US" sz="1400" b="1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Develop product functionality, packaging, and support that meets the needs of enterprise clients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3233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buNone/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Customer-centric stability and risk minimization</a:t>
                      </a:r>
                    </a:p>
                    <a:p>
                      <a:pPr>
                        <a:spcBef>
                          <a:spcPts val="1200"/>
                        </a:spcBef>
                        <a:buNone/>
                      </a:pPr>
                      <a:endParaRPr lang="en-US" sz="1400" b="1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Shift decision-making process that reflects deep customer insight and expectations, rather than internal standards, even across multi-cloud solutions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42699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buNone/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Innovation and go-to-market partnerships</a:t>
                      </a:r>
                    </a:p>
                    <a:p>
                      <a:pPr>
                        <a:spcBef>
                          <a:spcPts val="1200"/>
                        </a:spcBef>
                        <a:buNone/>
                      </a:pPr>
                      <a:endParaRPr lang="en-US" sz="1400" b="1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Co-innovate with channel partners to offer more in-depth industry solutions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42037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buNone/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Global availability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Provide both global and regional solutions with tailored privacy and security features to meet the needs of a range of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0063175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5F79D9FC-DC06-8617-EBFC-354C60FB1AEF}"/>
              </a:ext>
            </a:extLst>
          </p:cNvPr>
          <p:cNvSpPr/>
          <p:nvPr/>
        </p:nvSpPr>
        <p:spPr>
          <a:xfrm>
            <a:off x="1042596" y="1701845"/>
            <a:ext cx="2341652" cy="7926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Diversify the business from consumer-based products to business services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D2F844-8412-D43A-49A2-41F7C4C131D5}"/>
              </a:ext>
            </a:extLst>
          </p:cNvPr>
          <p:cNvSpPr/>
          <p:nvPr/>
        </p:nvSpPr>
        <p:spPr>
          <a:xfrm>
            <a:off x="1042596" y="2587749"/>
            <a:ext cx="2341652" cy="7926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Provide full stack solutions focused on business outcomes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ADE539-54E4-89A4-7EF3-4A507F59FA92}"/>
              </a:ext>
            </a:extLst>
          </p:cNvPr>
          <p:cNvSpPr/>
          <p:nvPr/>
        </p:nvSpPr>
        <p:spPr>
          <a:xfrm>
            <a:off x="1042596" y="3470609"/>
            <a:ext cx="2341652" cy="844744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Differentiate from other cloud providers as the leader in artificial intelligence and innovation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703308-8637-9FC4-46C0-9AD86155B48B}"/>
              </a:ext>
            </a:extLst>
          </p:cNvPr>
          <p:cNvSpPr/>
          <p:nvPr/>
        </p:nvSpPr>
        <p:spPr>
          <a:xfrm>
            <a:off x="1042596" y="4414092"/>
            <a:ext cx="2341652" cy="7926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Focus: retail, finance, healthcare, manufacturing, public sector, media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539088-B54C-D512-66DC-0FC4D861519E}"/>
              </a:ext>
            </a:extLst>
          </p:cNvPr>
          <p:cNvSpPr txBox="1"/>
          <p:nvPr/>
        </p:nvSpPr>
        <p:spPr>
          <a:xfrm>
            <a:off x="1466903" y="1344698"/>
            <a:ext cx="1567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Strategy Choices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8E9FA5-2EDD-553E-CCC6-2E3DC920E912}"/>
              </a:ext>
            </a:extLst>
          </p:cNvPr>
          <p:cNvSpPr txBox="1"/>
          <p:nvPr/>
        </p:nvSpPr>
        <p:spPr>
          <a:xfrm>
            <a:off x="4204254" y="1326051"/>
            <a:ext cx="11753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Capabilities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DFB428-3C56-FE9B-1837-AFD328A78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513111B-D0CD-3DD9-1783-64FBDBA4E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1</a:t>
            </a:fld>
            <a:endParaRPr lang="en-US"/>
          </a:p>
        </p:txBody>
      </p:sp>
      <p:sp>
        <p:nvSpPr>
          <p:cNvPr id="10" name="Footer Placeholder 12">
            <a:extLst>
              <a:ext uri="{FF2B5EF4-FFF2-40B4-BE49-F238E27FC236}">
                <a16:creationId xmlns:a16="http://schemas.microsoft.com/office/drawing/2014/main" id="{CFC75A3B-F47B-B25D-10B9-62A7E3B4A49D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M1.15</a:t>
            </a:r>
          </a:p>
        </p:txBody>
      </p:sp>
    </p:spTree>
    <p:extLst>
      <p:ext uri="{BB962C8B-B14F-4D97-AF65-F5344CB8AC3E}">
        <p14:creationId xmlns:p14="http://schemas.microsoft.com/office/powerpoint/2010/main" val="3316188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82111</TotalTime>
  <Words>169</Words>
  <Application>Microsoft Macintosh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2026-07-16T19:21:33Z</dcterms:modified>
</cp:coreProperties>
</file>