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10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5B12C-5D2E-D21C-A7B8-388CDCA0D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DE2992C-02D7-4EE1-373F-A3BAAB029547}"/>
              </a:ext>
            </a:extLst>
          </p:cNvPr>
          <p:cNvSpPr txBox="1"/>
          <p:nvPr/>
        </p:nvSpPr>
        <p:spPr>
          <a:xfrm>
            <a:off x="450411" y="147632"/>
            <a:ext cx="10971121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i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Business configuration framework (simplified version). </a:t>
            </a:r>
            <a:r>
              <a:rPr lang="en-US" i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Edited for executive conversations.</a:t>
            </a:r>
            <a:endParaRPr lang="en-US" sz="20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id="{1DC1B5E0-ABCF-8246-3E2F-805414762350}"/>
              </a:ext>
            </a:extLst>
          </p:cNvPr>
          <p:cNvGraphicFramePr>
            <a:graphicFrameLocks/>
          </p:cNvGraphicFramePr>
          <p:nvPr/>
        </p:nvGraphicFramePr>
        <p:xfrm>
          <a:off x="1976813" y="2071831"/>
          <a:ext cx="8238373" cy="386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7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2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40777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+mj-lt"/>
                        </a:rPr>
                        <a:t>Strategy &amp; Customer Value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300" dirty="0">
                          <a:effectLst/>
                          <a:latin typeface="+mj-lt"/>
                        </a:rPr>
                        <a:t>Single strategy guides all P&amp;L units with minor variations. 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Complementary business portfolio and core strategies with synergies.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Diverse, relatively autonomous businesses set strategies, with limited synergies across units.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mbria"/>
                          <a:cs typeface="Calibri"/>
                        </a:rPr>
                        <a:t>Structuring cheap finance, buying and selling separate assets.</a:t>
                      </a: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8125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+mj-lt"/>
                        </a:rPr>
                        <a:t>Governance</a:t>
                      </a:r>
                      <a:endParaRPr lang="en-US" sz="1400" b="1" dirty="0">
                        <a:solidFill>
                          <a:srgbClr val="0070C0"/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Strategy and execution oversight comes from organizational center.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All process and practices are common.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Single culture.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Business units drive strategy and varying degrees of execution, often with shared resources (in a matrix).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Seeks synergies and benefits of scale in core</a:t>
                      </a:r>
                      <a:r>
                        <a:rPr lang="en-US" sz="1300" b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 technologies, product and commercial platforms,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 as well as back-end platforms and services.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Business units drive nearly full execution of results with limited matrix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mbria"/>
                          <a:cs typeface="Calibri"/>
                        </a:rPr>
                        <a:t>Shared platforms and services in the back. Few operating synergies expected.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mbria"/>
                          <a:cs typeface="Calibri"/>
                        </a:rPr>
                        <a:t>Business units return financials to parent.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mbria"/>
                          <a:cs typeface="Calibri"/>
                        </a:rPr>
                        <a:t>Little or no operating management from the center.</a:t>
                      </a: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B33510FF-4E4D-794C-879D-5052E74BF702}"/>
              </a:ext>
            </a:extLst>
          </p:cNvPr>
          <p:cNvSpPr/>
          <p:nvPr/>
        </p:nvSpPr>
        <p:spPr>
          <a:xfrm>
            <a:off x="3321321" y="1592702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Fully Integrated </a:t>
            </a:r>
            <a:b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Business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756472-9770-4A01-D5A2-3510639B4626}"/>
              </a:ext>
            </a:extLst>
          </p:cNvPr>
          <p:cNvSpPr/>
          <p:nvPr/>
        </p:nvSpPr>
        <p:spPr>
          <a:xfrm>
            <a:off x="5103654" y="1592702"/>
            <a:ext cx="134081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Closely Related Portfolio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3D46A8-0925-6691-5995-582F1BDE5AEA}"/>
              </a:ext>
            </a:extLst>
          </p:cNvPr>
          <p:cNvSpPr/>
          <p:nvPr/>
        </p:nvSpPr>
        <p:spPr>
          <a:xfrm>
            <a:off x="6955472" y="1595858"/>
            <a:ext cx="143091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Loosely Related Portfolio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75E747-6AE9-7234-0928-4B8B96EC4E3A}"/>
              </a:ext>
            </a:extLst>
          </p:cNvPr>
          <p:cNvSpPr/>
          <p:nvPr/>
        </p:nvSpPr>
        <p:spPr>
          <a:xfrm>
            <a:off x="8870680" y="1587843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Holding Co. or Conglomerate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29155A-B84B-2441-889C-4F96516B149F}"/>
              </a:ext>
            </a:extLst>
          </p:cNvPr>
          <p:cNvCxnSpPr>
            <a:cxnSpLocks/>
          </p:cNvCxnSpPr>
          <p:nvPr/>
        </p:nvCxnSpPr>
        <p:spPr>
          <a:xfrm>
            <a:off x="3282231" y="2064275"/>
            <a:ext cx="67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C6FEB8-4321-3881-E205-D4A652ED808E}"/>
              </a:ext>
            </a:extLst>
          </p:cNvPr>
          <p:cNvCxnSpPr>
            <a:cxnSpLocks/>
          </p:cNvCxnSpPr>
          <p:nvPr/>
        </p:nvCxnSpPr>
        <p:spPr>
          <a:xfrm>
            <a:off x="3282231" y="3231174"/>
            <a:ext cx="67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A754BE-9D8E-6C28-5607-8527ACF10D57}"/>
              </a:ext>
            </a:extLst>
          </p:cNvPr>
          <p:cNvCxnSpPr>
            <a:cxnSpLocks/>
          </p:cNvCxnSpPr>
          <p:nvPr/>
        </p:nvCxnSpPr>
        <p:spPr>
          <a:xfrm>
            <a:off x="3282231" y="6036689"/>
            <a:ext cx="673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299E9B8D-3DB8-B15E-4DDF-4284AA707974}"/>
              </a:ext>
            </a:extLst>
          </p:cNvPr>
          <p:cNvSpPr/>
          <p:nvPr/>
        </p:nvSpPr>
        <p:spPr>
          <a:xfrm>
            <a:off x="3147238" y="728063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FB585B4-3099-1EE7-7AF3-462BBEB5CC1C}"/>
              </a:ext>
            </a:extLst>
          </p:cNvPr>
          <p:cNvSpPr/>
          <p:nvPr/>
        </p:nvSpPr>
        <p:spPr>
          <a:xfrm>
            <a:off x="4939658" y="728063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A607542-6CA7-CB68-42C0-8DB745B2A81D}"/>
              </a:ext>
            </a:extLst>
          </p:cNvPr>
          <p:cNvSpPr/>
          <p:nvPr/>
        </p:nvSpPr>
        <p:spPr>
          <a:xfrm>
            <a:off x="6799902" y="731219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FED4908-F314-4D06-916A-FA83CFE74FA9}"/>
              </a:ext>
            </a:extLst>
          </p:cNvPr>
          <p:cNvSpPr/>
          <p:nvPr/>
        </p:nvSpPr>
        <p:spPr>
          <a:xfrm>
            <a:off x="8751703" y="728063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" name="Footer Placeholder 12">
            <a:extLst>
              <a:ext uri="{FF2B5EF4-FFF2-40B4-BE49-F238E27FC236}">
                <a16:creationId xmlns:a16="http://schemas.microsoft.com/office/drawing/2014/main" id="{2AF172B9-64D8-D181-8B25-1F1398E556A0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M1.6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81EA0DD9-25CD-DD2F-06C1-3E1315F9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1919113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191</Words>
  <Application>Microsoft Macintosh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2026-07-16T19:11:37Z</dcterms:modified>
</cp:coreProperties>
</file>