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8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B1D3ABE-4A88-0640-6854-E85DCA3CD513}"/>
              </a:ext>
            </a:extLst>
          </p:cNvPr>
          <p:cNvGraphicFramePr>
            <a:graphicFrameLocks noGrp="1"/>
          </p:cNvGraphicFramePr>
          <p:nvPr/>
        </p:nvGraphicFramePr>
        <p:xfrm>
          <a:off x="1061884" y="1592827"/>
          <a:ext cx="9989575" cy="4764755"/>
        </p:xfrm>
        <a:graphic>
          <a:graphicData uri="http://schemas.openxmlformats.org/drawingml/2006/table">
            <a:tbl>
              <a:tblPr/>
              <a:tblGrid>
                <a:gridCol w="1946787">
                  <a:extLst>
                    <a:ext uri="{9D8B030D-6E8A-4147-A177-3AD203B41FA5}">
                      <a16:colId xmlns:a16="http://schemas.microsoft.com/office/drawing/2014/main" val="703498024"/>
                    </a:ext>
                  </a:extLst>
                </a:gridCol>
                <a:gridCol w="4021394">
                  <a:extLst>
                    <a:ext uri="{9D8B030D-6E8A-4147-A177-3AD203B41FA5}">
                      <a16:colId xmlns:a16="http://schemas.microsoft.com/office/drawing/2014/main" val="2758784919"/>
                    </a:ext>
                  </a:extLst>
                </a:gridCol>
                <a:gridCol w="4021394">
                  <a:extLst>
                    <a:ext uri="{9D8B030D-6E8A-4147-A177-3AD203B41FA5}">
                      <a16:colId xmlns:a16="http://schemas.microsoft.com/office/drawing/2014/main" val="3925102478"/>
                    </a:ext>
                  </a:extLst>
                </a:gridCol>
              </a:tblGrid>
              <a:tr h="8382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Nature of the portfolio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Portfolio is viewed as highly complementary. 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Synergies are real and material, driven solution selling and/or by shared capabilities, technologies, and value chains.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Portfolio is viewed as largely independent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and few synergies are expected across business units. Or any synergies are not expected to outweigh the complexity and loss of accountability that coordination introduces.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192204"/>
                  </a:ext>
                </a:extLst>
              </a:tr>
              <a:tr h="943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Customer and market proposition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Businesses often serve common customers and/or end-markets and believe </a:t>
                      </a: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that coordinated coverage, a unified customer experience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and the ability to bundle solutions will materially improve outcomes.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Customer or end-market overlap is minimal or not </a:t>
                      </a: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viewed as requiring coordination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; performance is believed to be maximized through independent BU focus.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7986782"/>
                  </a:ext>
                </a:extLst>
              </a:tr>
              <a:tr h="56267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Independence of the businesses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Businesses are </a:t>
                      </a: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meaningfully interdependent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Decisions in one business can materially affect outcomes in others.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Portfolio performance is sensitive to how well businesses coordinate and align.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Businesses are treated as </a:t>
                      </a: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largely self-contained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Decisions in one business have limited impact beyond the BU or interdependence is intentionally minimized.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Portfolio performance is largely the sum of individual business results.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3338646"/>
                  </a:ext>
                </a:extLst>
              </a:tr>
              <a:tr h="943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Source of competitive advantage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Advantage is believed to come from coordination </a:t>
                      </a: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across the system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at the customer interface and/or through shared capabilities and platforms. Businesses work together to </a:t>
                      </a: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maximize enterprise value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Advantage is believed to come from </a:t>
                      </a: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individual businesses executing well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through focus, specialization, and execution.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718616"/>
                  </a:ext>
                </a:extLst>
              </a:tr>
              <a:tr h="94306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Value creation </a:t>
                      </a:r>
                    </a:p>
                    <a:p>
                      <a:pPr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philosophy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portfolio is managed to maximize enterprise value, based on the belief that coordinated </a:t>
                      </a: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businesses can create more value together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than independently (i.e., 1+1 &gt; 2) even at the cost of added complexity.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portfolio is managed to </a:t>
                      </a:r>
                      <a:r>
                        <a:rPr lang="en-US" sz="1200" b="1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maximize business-level value</a:t>
                      </a: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based on the belief that autonomy, clarity, and accountability will outweigh any incremental value that greater coordination might create.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2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840690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6679C7E-37B8-094D-E515-E63178C6B50B}"/>
              </a:ext>
            </a:extLst>
          </p:cNvPr>
          <p:cNvSpPr/>
          <p:nvPr/>
        </p:nvSpPr>
        <p:spPr>
          <a:xfrm>
            <a:off x="3195484" y="1111048"/>
            <a:ext cx="3578942" cy="324465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Closely-Related Portfolio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277C91-104B-0F63-E361-7D517535BCB9}"/>
              </a:ext>
            </a:extLst>
          </p:cNvPr>
          <p:cNvSpPr/>
          <p:nvPr/>
        </p:nvSpPr>
        <p:spPr>
          <a:xfrm>
            <a:off x="7241458" y="1111047"/>
            <a:ext cx="3578942" cy="324465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Loosely-Related 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F47119-C974-22C3-A496-BCD01AB3F1DD}"/>
              </a:ext>
            </a:extLst>
          </p:cNvPr>
          <p:cNvSpPr txBox="1"/>
          <p:nvPr/>
        </p:nvSpPr>
        <p:spPr>
          <a:xfrm>
            <a:off x="315950" y="212984"/>
            <a:ext cx="113482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0E284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Business configuration deeper dive. </a:t>
            </a:r>
            <a:r>
              <a:rPr lang="en-US" dirty="0">
                <a:solidFill>
                  <a:srgbClr val="0E284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Discussion tool - </a:t>
            </a:r>
            <a:r>
              <a:rPr lang="en-US" sz="1800" dirty="0">
                <a:solidFill>
                  <a:srgbClr val="0E284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Loosely-Related vs. Closely-Related portfolio options.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EF77CA-0581-DD45-C3D0-06151787F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4E9B58-A64F-41ED-0B18-4D20C9079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1</a:t>
            </a:fld>
            <a:endParaRPr lang="en-US"/>
          </a:p>
        </p:txBody>
      </p:sp>
      <p:sp>
        <p:nvSpPr>
          <p:cNvPr id="8" name="Footer Placeholder 12">
            <a:extLst>
              <a:ext uri="{FF2B5EF4-FFF2-40B4-BE49-F238E27FC236}">
                <a16:creationId xmlns:a16="http://schemas.microsoft.com/office/drawing/2014/main" id="{2934D03C-3F7A-9055-0A22-A3A773A7A07C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M1.7</a:t>
            </a:r>
          </a:p>
        </p:txBody>
      </p:sp>
    </p:spTree>
    <p:extLst>
      <p:ext uri="{BB962C8B-B14F-4D97-AF65-F5344CB8AC3E}">
        <p14:creationId xmlns:p14="http://schemas.microsoft.com/office/powerpoint/2010/main" val="1915328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82109</TotalTime>
  <Words>349</Words>
  <Application>Microsoft Macintosh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2026-07-16T19:14:35Z</dcterms:modified>
</cp:coreProperties>
</file>