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1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97D09-A000-5B91-5C68-15945768A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AD238CD-39DF-54A4-190D-72658942B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121200"/>
              </p:ext>
            </p:extLst>
          </p:nvPr>
        </p:nvGraphicFramePr>
        <p:xfrm>
          <a:off x="2496621" y="1283489"/>
          <a:ext cx="7859729" cy="4501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6456">
                  <a:extLst>
                    <a:ext uri="{9D8B030D-6E8A-4147-A177-3AD203B41FA5}">
                      <a16:colId xmlns:a16="http://schemas.microsoft.com/office/drawing/2014/main" val="2651953652"/>
                    </a:ext>
                  </a:extLst>
                </a:gridCol>
                <a:gridCol w="2427125">
                  <a:extLst>
                    <a:ext uri="{9D8B030D-6E8A-4147-A177-3AD203B41FA5}">
                      <a16:colId xmlns:a16="http://schemas.microsoft.com/office/drawing/2014/main" val="11678133"/>
                    </a:ext>
                  </a:extLst>
                </a:gridCol>
                <a:gridCol w="2313074">
                  <a:extLst>
                    <a:ext uri="{9D8B030D-6E8A-4147-A177-3AD203B41FA5}">
                      <a16:colId xmlns:a16="http://schemas.microsoft.com/office/drawing/2014/main" val="3487842563"/>
                    </a:ext>
                  </a:extLst>
                </a:gridCol>
                <a:gridCol w="2313074">
                  <a:extLst>
                    <a:ext uri="{9D8B030D-6E8A-4147-A177-3AD203B41FA5}">
                      <a16:colId xmlns:a16="http://schemas.microsoft.com/office/drawing/2014/main" val="306197570"/>
                    </a:ext>
                  </a:extLst>
                </a:gridCol>
              </a:tblGrid>
              <a:tr h="47582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Growth Horizon</a:t>
                      </a:r>
                      <a:endParaRPr lang="en-US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Strategic Objective</a:t>
                      </a:r>
                      <a:endParaRPr lang="en-US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2603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Growth Intent</a:t>
                      </a:r>
                      <a:endParaRPr lang="en-US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2603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Capabilities</a:t>
                      </a:r>
                      <a:endParaRPr lang="en-US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417460"/>
                  </a:ext>
                </a:extLst>
              </a:tr>
              <a:tr h="70734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H1</a:t>
                      </a:r>
                      <a:endParaRPr lang="en-US" sz="1400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b="1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Monetize the Installed Base</a:t>
                      </a:r>
                      <a:endParaRPr lang="en-US" sz="1400" b="1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Expand recurring revenue through software subscriptions, services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605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Installed-base data and analytics effectiveness</a:t>
                      </a:r>
                    </a:p>
                    <a:p>
                      <a:pPr marL="14605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Dealer-based services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381132"/>
                  </a:ext>
                </a:extLst>
              </a:tr>
              <a:tr h="70734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H1</a:t>
                      </a:r>
                      <a:endParaRPr lang="en-US" sz="1400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b="1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 Innovation Speed and Productivity</a:t>
                      </a:r>
                      <a:endParaRPr lang="en-US" sz="1400" b="1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Shorten development cycles while increasing solution complexity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605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Agile/digital-twin-at- scale development capability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285395"/>
                  </a:ext>
                </a:extLst>
              </a:tr>
              <a:tr h="70734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H2</a:t>
                      </a:r>
                      <a:endParaRPr lang="en-US" sz="1400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b="1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Grow Smart Infrastructure &amp; Sustainability Solutions</a:t>
                      </a:r>
                      <a:endParaRPr lang="en-US" sz="1400" b="1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Capture growth from smart infrastructure, energy transition, and mobility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605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Solutions engineering across domains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354385"/>
                  </a:ext>
                </a:extLst>
              </a:tr>
              <a:tr h="70734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H2</a:t>
                      </a:r>
                      <a:endParaRPr lang="en-US" sz="1400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b="1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Build a Digital Platform </a:t>
                      </a:r>
                      <a:endParaRPr lang="en-US" sz="1400" b="1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Accelerate growth of industrial software, automation, and digital twin solutions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605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Industrial software product management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269618"/>
                  </a:ext>
                </a:extLst>
              </a:tr>
              <a:tr h="11705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H3</a:t>
                      </a:r>
                      <a:endParaRPr lang="en-US" sz="1400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b="1" kern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Lead in Industrial Digital Partnerships</a:t>
                      </a:r>
                      <a:endParaRPr lang="en-US" sz="1400" b="1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Integrate design, simulation, manufacturing, and operations data end-to-end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End-to-end platform and integrated systems development / ecosystem- based innovation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4039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7B8E215-C68B-E084-6C29-2F82F1C981BB}"/>
              </a:ext>
            </a:extLst>
          </p:cNvPr>
          <p:cNvSpPr txBox="1"/>
          <p:nvPr/>
        </p:nvSpPr>
        <p:spPr>
          <a:xfrm>
            <a:off x="596011" y="319815"/>
            <a:ext cx="87841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-228600">
              <a:spcBef>
                <a:spcPts val="600"/>
              </a:spcBef>
              <a:buNone/>
            </a:pPr>
            <a:r>
              <a:rPr lang="en-US" b="1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Horizons and capabilities e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xample: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Strategy choices and capabilities for a European industrial company.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8469C8E-3A27-3BF3-4330-AC801D124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DEF7FF-12CD-ED9D-C985-5627976D1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12">
            <a:extLst>
              <a:ext uri="{FF2B5EF4-FFF2-40B4-BE49-F238E27FC236}">
                <a16:creationId xmlns:a16="http://schemas.microsoft.com/office/drawing/2014/main" id="{E0B94037-D7AB-1701-AD87-D0C799D4440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M1.10</a:t>
            </a:r>
          </a:p>
        </p:txBody>
      </p:sp>
    </p:spTree>
    <p:extLst>
      <p:ext uri="{BB962C8B-B14F-4D97-AF65-F5344CB8AC3E}">
        <p14:creationId xmlns:p14="http://schemas.microsoft.com/office/powerpoint/2010/main" val="703438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140</Words>
  <Application>Microsoft Macintosh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2026-07-16T19:13:57Z</dcterms:modified>
</cp:coreProperties>
</file>