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8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2AF23966-CE64-E344-DC05-F1619957E72A}"/>
              </a:ext>
            </a:extLst>
          </p:cNvPr>
          <p:cNvSpPr/>
          <p:nvPr/>
        </p:nvSpPr>
        <p:spPr>
          <a:xfrm>
            <a:off x="3125336" y="1277293"/>
            <a:ext cx="7572532" cy="619781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183B7A3-DE56-709A-8B8B-335FDBD0A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5336" y="1312490"/>
            <a:ext cx="7781827" cy="576917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Differentiated products and experiences / Greatest talent / Shared Purpose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 quartile TSR, HSD revenue, low / mid-teen EPS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60D381-9CDE-706C-4CDA-E132CB5126B2}"/>
              </a:ext>
            </a:extLst>
          </p:cNvPr>
          <p:cNvSpPr/>
          <p:nvPr/>
        </p:nvSpPr>
        <p:spPr>
          <a:xfrm>
            <a:off x="3125336" y="2105312"/>
            <a:ext cx="1828800" cy="6858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Reshape and enable our portfolio of powerful brands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D63B86-C07F-1E78-AAD6-51216654F8C9}"/>
              </a:ext>
            </a:extLst>
          </p:cNvPr>
          <p:cNvSpPr/>
          <p:nvPr/>
        </p:nvSpPr>
        <p:spPr>
          <a:xfrm>
            <a:off x="5030336" y="2105312"/>
            <a:ext cx="1828800" cy="6858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Partner with and differentiate from online </a:t>
            </a:r>
            <a:r>
              <a:rPr lang="en-US" sz="13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oligopolists</a:t>
            </a:r>
            <a:endParaRPr lang="en-US" sz="13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620C09-BB97-1F45-6FB7-E5006ACE1323}"/>
              </a:ext>
            </a:extLst>
          </p:cNvPr>
          <p:cNvSpPr/>
          <p:nvPr/>
        </p:nvSpPr>
        <p:spPr>
          <a:xfrm>
            <a:off x="6935336" y="2105312"/>
            <a:ext cx="1828800" cy="6858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Elevate DTC, prioritizing digital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10B850-EE28-12A1-CC9C-E7DC2581E952}"/>
              </a:ext>
            </a:extLst>
          </p:cNvPr>
          <p:cNvSpPr/>
          <p:nvPr/>
        </p:nvSpPr>
        <p:spPr>
          <a:xfrm>
            <a:off x="8869068" y="2105312"/>
            <a:ext cx="1828800" cy="6858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Distort and accelerate Asia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B10755-C3BE-968F-D701-785423E0ECCD}"/>
              </a:ext>
            </a:extLst>
          </p:cNvPr>
          <p:cNvSpPr/>
          <p:nvPr/>
        </p:nvSpPr>
        <p:spPr>
          <a:xfrm>
            <a:off x="3125336" y="2901180"/>
            <a:ext cx="7572532" cy="35236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Transform to a consumer and retail centric model across channels</a:t>
            </a:r>
          </a:p>
        </p:txBody>
      </p:sp>
      <p:sp>
        <p:nvSpPr>
          <p:cNvPr id="10" name="Up-Down Arrow 9">
            <a:extLst>
              <a:ext uri="{FF2B5EF4-FFF2-40B4-BE49-F238E27FC236}">
                <a16:creationId xmlns:a16="http://schemas.microsoft.com/office/drawing/2014/main" id="{B4BA98C0-48DB-5F25-7513-0871126093B7}"/>
              </a:ext>
            </a:extLst>
          </p:cNvPr>
          <p:cNvSpPr/>
          <p:nvPr/>
        </p:nvSpPr>
        <p:spPr>
          <a:xfrm>
            <a:off x="3887336" y="3316042"/>
            <a:ext cx="228600" cy="381000"/>
          </a:xfrm>
          <a:prstGeom prst="up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Up-Down Arrow 10">
            <a:extLst>
              <a:ext uri="{FF2B5EF4-FFF2-40B4-BE49-F238E27FC236}">
                <a16:creationId xmlns:a16="http://schemas.microsoft.com/office/drawing/2014/main" id="{F24DB6C6-78F8-71E9-D5D1-597B7B195B72}"/>
              </a:ext>
            </a:extLst>
          </p:cNvPr>
          <p:cNvSpPr/>
          <p:nvPr/>
        </p:nvSpPr>
        <p:spPr>
          <a:xfrm>
            <a:off x="6761061" y="3316042"/>
            <a:ext cx="228600" cy="381000"/>
          </a:xfrm>
          <a:prstGeom prst="up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Up-Down Arrow 11">
            <a:extLst>
              <a:ext uri="{FF2B5EF4-FFF2-40B4-BE49-F238E27FC236}">
                <a16:creationId xmlns:a16="http://schemas.microsoft.com/office/drawing/2014/main" id="{DBC6324B-BE67-7041-4055-2285D497A5F0}"/>
              </a:ext>
            </a:extLst>
          </p:cNvPr>
          <p:cNvSpPr/>
          <p:nvPr/>
        </p:nvSpPr>
        <p:spPr>
          <a:xfrm>
            <a:off x="9587242" y="3316042"/>
            <a:ext cx="228600" cy="381000"/>
          </a:xfrm>
          <a:prstGeom prst="up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452228-7F9C-088C-0E40-1C57AA3B1C04}"/>
              </a:ext>
            </a:extLst>
          </p:cNvPr>
          <p:cNvSpPr/>
          <p:nvPr/>
        </p:nvSpPr>
        <p:spPr>
          <a:xfrm>
            <a:off x="3125336" y="3773242"/>
            <a:ext cx="3733800" cy="37412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and innovation</a:t>
            </a:r>
            <a:endParaRPr lang="en-US" sz="13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AFB1AB-D00C-3205-0C5E-291A0ADB93AC}"/>
              </a:ext>
            </a:extLst>
          </p:cNvPr>
          <p:cNvSpPr txBox="1"/>
          <p:nvPr/>
        </p:nvSpPr>
        <p:spPr>
          <a:xfrm>
            <a:off x="1801641" y="1448000"/>
            <a:ext cx="1186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Aspiration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5104EE-C1B3-A38B-CF1A-9A948378D711}"/>
              </a:ext>
            </a:extLst>
          </p:cNvPr>
          <p:cNvSpPr txBox="1"/>
          <p:nvPr/>
        </p:nvSpPr>
        <p:spPr>
          <a:xfrm>
            <a:off x="1626162" y="2382711"/>
            <a:ext cx="1394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to Play and How to Win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ADCE21-0E8B-081B-2789-38A8BA03DB28}"/>
              </a:ext>
            </a:extLst>
          </p:cNvPr>
          <p:cNvSpPr txBox="1"/>
          <p:nvPr/>
        </p:nvSpPr>
        <p:spPr>
          <a:xfrm>
            <a:off x="1486652" y="4554023"/>
            <a:ext cx="15680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Capabilities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46E9C9B-82B0-181E-8298-0549C82F52F0}"/>
              </a:ext>
            </a:extLst>
          </p:cNvPr>
          <p:cNvSpPr/>
          <p:nvPr/>
        </p:nvSpPr>
        <p:spPr>
          <a:xfrm>
            <a:off x="6935336" y="3773242"/>
            <a:ext cx="3733800" cy="37412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 creation and brand experience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4E7C8D-ED34-65F7-2A51-32FF42CBC8AE}"/>
              </a:ext>
            </a:extLst>
          </p:cNvPr>
          <p:cNvSpPr/>
          <p:nvPr/>
        </p:nvSpPr>
        <p:spPr>
          <a:xfrm>
            <a:off x="3125336" y="4286927"/>
            <a:ext cx="3733800" cy="37412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oneCommerce</a:t>
            </a:r>
            <a:endParaRPr lang="en-US" sz="12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BCC491C-1A17-AFC7-9EA3-41EA872AE368}"/>
              </a:ext>
            </a:extLst>
          </p:cNvPr>
          <p:cNvSpPr/>
          <p:nvPr/>
        </p:nvSpPr>
        <p:spPr>
          <a:xfrm>
            <a:off x="6935336" y="4282290"/>
            <a:ext cx="3733800" cy="37412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Insights and analytics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B1DD491-66E9-26F1-7E9E-055BFEA8C182}"/>
              </a:ext>
            </a:extLst>
          </p:cNvPr>
          <p:cNvSpPr/>
          <p:nvPr/>
        </p:nvSpPr>
        <p:spPr>
          <a:xfrm>
            <a:off x="3125336" y="4800612"/>
            <a:ext cx="3733800" cy="37412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 and supply chain agility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757157D-8600-8E8A-F595-7F0FB1399530}"/>
              </a:ext>
            </a:extLst>
          </p:cNvPr>
          <p:cNvSpPr/>
          <p:nvPr/>
        </p:nvSpPr>
        <p:spPr>
          <a:xfrm>
            <a:off x="6964068" y="5314297"/>
            <a:ext cx="3733800" cy="37412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Talent management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4E30667-FE3E-8D01-F6A7-0E349D6CF236}"/>
              </a:ext>
            </a:extLst>
          </p:cNvPr>
          <p:cNvSpPr/>
          <p:nvPr/>
        </p:nvSpPr>
        <p:spPr>
          <a:xfrm>
            <a:off x="3125336" y="5314297"/>
            <a:ext cx="3733800" cy="37412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Partnerships and venturing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E98117-BB58-3482-D70B-7BE42D510698}"/>
              </a:ext>
            </a:extLst>
          </p:cNvPr>
          <p:cNvSpPr/>
          <p:nvPr/>
        </p:nvSpPr>
        <p:spPr>
          <a:xfrm>
            <a:off x="6935336" y="4790063"/>
            <a:ext cx="3733800" cy="37412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Brick and mortar retail excellence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110916-3D52-9988-5E8B-071819E3CED2}"/>
              </a:ext>
            </a:extLst>
          </p:cNvPr>
          <p:cNvSpPr txBox="1"/>
          <p:nvPr/>
        </p:nvSpPr>
        <p:spPr>
          <a:xfrm>
            <a:off x="342302" y="265520"/>
            <a:ext cx="8862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Strategy map example: </a:t>
            </a:r>
            <a:r>
              <a:rPr lang="en-US" dirty="0"/>
              <a:t>Ambition and capabilities in a large consumer brands company.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D4A8173-9152-C4B8-9963-14B290A51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BB62CD-370B-B998-86D6-6D8BA9DF8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26" name="Footer Placeholder 12">
            <a:extLst>
              <a:ext uri="{FF2B5EF4-FFF2-40B4-BE49-F238E27FC236}">
                <a16:creationId xmlns:a16="http://schemas.microsoft.com/office/drawing/2014/main" id="{350C5925-6083-549C-6C21-B7DEACA1CD94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M1.12</a:t>
            </a:r>
          </a:p>
        </p:txBody>
      </p:sp>
    </p:spTree>
    <p:extLst>
      <p:ext uri="{BB962C8B-B14F-4D97-AF65-F5344CB8AC3E}">
        <p14:creationId xmlns:p14="http://schemas.microsoft.com/office/powerpoint/2010/main" val="1707583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82108</TotalTime>
  <Words>114</Words>
  <Application>Microsoft Macintosh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2026-07-16T19:13:19Z</dcterms:modified>
</cp:coreProperties>
</file>