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8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6A8501-3D57-DA34-8E4A-2A11E7A56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37422"/>
              </p:ext>
            </p:extLst>
          </p:nvPr>
        </p:nvGraphicFramePr>
        <p:xfrm>
          <a:off x="1734048" y="1247140"/>
          <a:ext cx="8406545" cy="436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309">
                  <a:extLst>
                    <a:ext uri="{9D8B030D-6E8A-4147-A177-3AD203B41FA5}">
                      <a16:colId xmlns:a16="http://schemas.microsoft.com/office/drawing/2014/main" val="2556238418"/>
                    </a:ext>
                  </a:extLst>
                </a:gridCol>
                <a:gridCol w="1681309">
                  <a:extLst>
                    <a:ext uri="{9D8B030D-6E8A-4147-A177-3AD203B41FA5}">
                      <a16:colId xmlns:a16="http://schemas.microsoft.com/office/drawing/2014/main" val="415779151"/>
                    </a:ext>
                  </a:extLst>
                </a:gridCol>
                <a:gridCol w="1655333">
                  <a:extLst>
                    <a:ext uri="{9D8B030D-6E8A-4147-A177-3AD203B41FA5}">
                      <a16:colId xmlns:a16="http://schemas.microsoft.com/office/drawing/2014/main" val="1054530986"/>
                    </a:ext>
                  </a:extLst>
                </a:gridCol>
                <a:gridCol w="1707285">
                  <a:extLst>
                    <a:ext uri="{9D8B030D-6E8A-4147-A177-3AD203B41FA5}">
                      <a16:colId xmlns:a16="http://schemas.microsoft.com/office/drawing/2014/main" val="3208254579"/>
                    </a:ext>
                  </a:extLst>
                </a:gridCol>
                <a:gridCol w="1681309">
                  <a:extLst>
                    <a:ext uri="{9D8B030D-6E8A-4147-A177-3AD203B41FA5}">
                      <a16:colId xmlns:a16="http://schemas.microsoft.com/office/drawing/2014/main" val="4285536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Strategy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Structure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Process / Technology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Metrics / Rewards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People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776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Clarity of focus, priorities and resources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Right structure to support the multi-dimensional strategy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Harmonized, end-to-end management and business processes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Clear accountabilities and performance expectations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Right experiences, skills and behaviors to execute the strategy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68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Lack of global approach to building brand strategies fractures priorities from center to regions.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The tangible and practical implications of consumer segmentation are not consistently or well understood by marketers.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Regional approach to brand and product creation limits scaling bigger ideas.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Clear ownership of key capabilities is not established, leaving gaps and inconsistencies.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Brand management of supply chain is sub-scale, especially in sourcing.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Lack of defined, consistent management processes - priority setting, decision making, and resource allocation.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Capital allocation is not linked to growth strategies.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There is no established marketing way of working leading to lack of alignment I markets to the global brand strategy.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Current metrics remain focused in regional silos.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Targets are not aligned from global brand teams and regional commercial teams.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Regional advertising spending detracts from new brand launch effectiveness.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Global marketers lack ex-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USA experience and exposure. Some can be developed; others may need to be acquired.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Digital marketer skillsets are lacking in markets.</a:t>
                      </a:r>
                    </a:p>
                    <a:p>
                      <a:pPr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General managers in regions lack depth of business background.</a:t>
                      </a: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46388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8408458-A82A-5A93-1536-76D4F627708D}"/>
              </a:ext>
            </a:extLst>
          </p:cNvPr>
          <p:cNvSpPr txBox="1"/>
          <p:nvPr/>
        </p:nvSpPr>
        <p:spPr>
          <a:xfrm>
            <a:off x="533845" y="316984"/>
            <a:ext cx="6099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Assessment themes example:  </a:t>
            </a:r>
            <a:r>
              <a:rPr lang="en-US" kern="0" dirty="0">
                <a:solidFill>
                  <a:srgbClr val="0E284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orted by Star points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4A75C0-68BA-D651-DCB1-F11424A6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91C156-4222-DAC8-33C4-64000424C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12">
            <a:extLst>
              <a:ext uri="{FF2B5EF4-FFF2-40B4-BE49-F238E27FC236}">
                <a16:creationId xmlns:a16="http://schemas.microsoft.com/office/drawing/2014/main" id="{291FCA6F-AC56-EC3D-4D08-77DADF597C00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M1.14</a:t>
            </a:r>
          </a:p>
        </p:txBody>
      </p:sp>
    </p:spTree>
    <p:extLst>
      <p:ext uri="{BB962C8B-B14F-4D97-AF65-F5344CB8AC3E}">
        <p14:creationId xmlns:p14="http://schemas.microsoft.com/office/powerpoint/2010/main" val="37438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82111</TotalTime>
  <Words>263</Words>
  <Application>Microsoft Macintosh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2026-07-16T19:21:50Z</dcterms:modified>
</cp:coreProperties>
</file>