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30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CCC0D00-B496-626A-312D-C264C3F19757}"/>
              </a:ext>
            </a:extLst>
          </p:cNvPr>
          <p:cNvSpPr/>
          <p:nvPr/>
        </p:nvSpPr>
        <p:spPr>
          <a:xfrm>
            <a:off x="3922714" y="1278374"/>
            <a:ext cx="2908392" cy="4874512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A2B0B00-56DF-FEF5-641F-62A66430BA8A}"/>
              </a:ext>
            </a:extLst>
          </p:cNvPr>
          <p:cNvSpPr/>
          <p:nvPr/>
        </p:nvSpPr>
        <p:spPr>
          <a:xfrm>
            <a:off x="4087906" y="1513274"/>
            <a:ext cx="1143000" cy="4572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VP GM Global AB Brand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C0B5E11-5400-93D4-18DD-A9B003E24C34}"/>
              </a:ext>
            </a:extLst>
          </p:cNvPr>
          <p:cNvCxnSpPr>
            <a:cxnSpLocks/>
          </p:cNvCxnSpPr>
          <p:nvPr/>
        </p:nvCxnSpPr>
        <p:spPr>
          <a:xfrm>
            <a:off x="4621306" y="1970474"/>
            <a:ext cx="0" cy="3693383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E8863B2-907B-3500-E303-F87908878454}"/>
              </a:ext>
            </a:extLst>
          </p:cNvPr>
          <p:cNvCxnSpPr>
            <a:cxnSpLocks/>
          </p:cNvCxnSpPr>
          <p:nvPr/>
        </p:nvCxnSpPr>
        <p:spPr>
          <a:xfrm>
            <a:off x="4621306" y="3142285"/>
            <a:ext cx="304800" cy="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CF2D18F-BA03-A9FA-95F4-59C5287EB44A}"/>
              </a:ext>
            </a:extLst>
          </p:cNvPr>
          <p:cNvCxnSpPr>
            <a:cxnSpLocks/>
          </p:cNvCxnSpPr>
          <p:nvPr/>
        </p:nvCxnSpPr>
        <p:spPr>
          <a:xfrm>
            <a:off x="4621306" y="3779004"/>
            <a:ext cx="304800" cy="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5F2B9BB-38B3-84A8-AE46-F85E2775B66A}"/>
              </a:ext>
            </a:extLst>
          </p:cNvPr>
          <p:cNvCxnSpPr>
            <a:cxnSpLocks/>
          </p:cNvCxnSpPr>
          <p:nvPr/>
        </p:nvCxnSpPr>
        <p:spPr>
          <a:xfrm>
            <a:off x="4621306" y="4398189"/>
            <a:ext cx="304800" cy="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450871E-021A-569C-C205-81307A8614FD}"/>
              </a:ext>
            </a:extLst>
          </p:cNvPr>
          <p:cNvCxnSpPr>
            <a:cxnSpLocks/>
          </p:cNvCxnSpPr>
          <p:nvPr/>
        </p:nvCxnSpPr>
        <p:spPr>
          <a:xfrm>
            <a:off x="4636771" y="5050261"/>
            <a:ext cx="304800" cy="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639DD38-13BE-C028-D424-0F189B0E8F57}"/>
              </a:ext>
            </a:extLst>
          </p:cNvPr>
          <p:cNvCxnSpPr>
            <a:cxnSpLocks/>
          </p:cNvCxnSpPr>
          <p:nvPr/>
        </p:nvCxnSpPr>
        <p:spPr>
          <a:xfrm>
            <a:off x="4621306" y="5663857"/>
            <a:ext cx="304800" cy="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3129DDCA-A94D-05F5-31AB-87123DC19CFD}"/>
              </a:ext>
            </a:extLst>
          </p:cNvPr>
          <p:cNvSpPr/>
          <p:nvPr/>
        </p:nvSpPr>
        <p:spPr>
          <a:xfrm>
            <a:off x="4805410" y="2913685"/>
            <a:ext cx="1066800" cy="457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Global Design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F4DD339-B0A5-DEE8-CC1A-60AF189F0B7B}"/>
              </a:ext>
            </a:extLst>
          </p:cNvPr>
          <p:cNvSpPr/>
          <p:nvPr/>
        </p:nvSpPr>
        <p:spPr>
          <a:xfrm>
            <a:off x="4807908" y="3544078"/>
            <a:ext cx="1066800" cy="457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Global</a:t>
            </a:r>
          </a:p>
          <a:p>
            <a:pPr algn="ctr"/>
            <a:r>
              <a:rPr lang="en-US" sz="12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Merch</a:t>
            </a:r>
            <a:endParaRPr lang="en-US" sz="12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4205C2E-5DFE-3B4F-7FDC-B5BE361CB2F6}"/>
              </a:ext>
            </a:extLst>
          </p:cNvPr>
          <p:cNvSpPr/>
          <p:nvPr/>
        </p:nvSpPr>
        <p:spPr>
          <a:xfrm>
            <a:off x="4805410" y="4174471"/>
            <a:ext cx="1066800" cy="457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Global Product Dev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C8E91DC-5628-8EB7-7602-C1E141B37186}"/>
              </a:ext>
            </a:extLst>
          </p:cNvPr>
          <p:cNvSpPr/>
          <p:nvPr/>
        </p:nvSpPr>
        <p:spPr>
          <a:xfrm>
            <a:off x="4805410" y="5399397"/>
            <a:ext cx="1066800" cy="457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Digital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49558F1-2576-3F32-3150-634488FFF9BA}"/>
              </a:ext>
            </a:extLst>
          </p:cNvPr>
          <p:cNvCxnSpPr>
            <a:cxnSpLocks/>
          </p:cNvCxnSpPr>
          <p:nvPr/>
        </p:nvCxnSpPr>
        <p:spPr>
          <a:xfrm>
            <a:off x="4605456" y="2523101"/>
            <a:ext cx="304800" cy="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EE1AD562-8C41-33D0-538F-F9617868522F}"/>
              </a:ext>
            </a:extLst>
          </p:cNvPr>
          <p:cNvSpPr/>
          <p:nvPr/>
        </p:nvSpPr>
        <p:spPr>
          <a:xfrm>
            <a:off x="4789560" y="2294501"/>
            <a:ext cx="1066800" cy="457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Global  Marketing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AE7163C-1A39-7927-3B16-238F79E54CD2}"/>
              </a:ext>
            </a:extLst>
          </p:cNvPr>
          <p:cNvSpPr/>
          <p:nvPr/>
        </p:nvSpPr>
        <p:spPr>
          <a:xfrm>
            <a:off x="4789560" y="4821661"/>
            <a:ext cx="1066800" cy="457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Integrated Marketplace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93055DB-FF93-20F9-374A-1386D1F59DC9}"/>
              </a:ext>
            </a:extLst>
          </p:cNvPr>
          <p:cNvSpPr txBox="1"/>
          <p:nvPr/>
        </p:nvSpPr>
        <p:spPr>
          <a:xfrm>
            <a:off x="1195363" y="1647744"/>
            <a:ext cx="2501809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14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Features / Changes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Emphasis on stronger design and digital excellence (consumer engagement and/or product).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Regional functional scope tailored to brand maturity level.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Integrated marketplace role focused on strategy and capability (regions manage all execution).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 to consumer linked to global digital commercial strategy team.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DF13821-689C-42B1-6FEB-9A9A991A2E92}"/>
              </a:ext>
            </a:extLst>
          </p:cNvPr>
          <p:cNvSpPr/>
          <p:nvPr/>
        </p:nvSpPr>
        <p:spPr>
          <a:xfrm>
            <a:off x="7056648" y="1278374"/>
            <a:ext cx="2908392" cy="4874512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D56229D-5369-3D67-A04E-33BC7746ADD7}"/>
              </a:ext>
            </a:extLst>
          </p:cNvPr>
          <p:cNvSpPr/>
          <p:nvPr/>
        </p:nvSpPr>
        <p:spPr>
          <a:xfrm>
            <a:off x="7243810" y="1466626"/>
            <a:ext cx="1143000" cy="4572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VP Europe Region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F98E5FF-51A2-E268-29F7-F40740A7C5AD}"/>
              </a:ext>
            </a:extLst>
          </p:cNvPr>
          <p:cNvCxnSpPr>
            <a:cxnSpLocks/>
          </p:cNvCxnSpPr>
          <p:nvPr/>
        </p:nvCxnSpPr>
        <p:spPr>
          <a:xfrm>
            <a:off x="7777210" y="1923826"/>
            <a:ext cx="0" cy="3693383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14552BC-F9CA-9A90-0C17-9A2010F98546}"/>
              </a:ext>
            </a:extLst>
          </p:cNvPr>
          <p:cNvCxnSpPr>
            <a:cxnSpLocks/>
          </p:cNvCxnSpPr>
          <p:nvPr/>
        </p:nvCxnSpPr>
        <p:spPr>
          <a:xfrm>
            <a:off x="7777210" y="3095637"/>
            <a:ext cx="304800" cy="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67AC456-9025-01A9-7FA4-65519AD043E3}"/>
              </a:ext>
            </a:extLst>
          </p:cNvPr>
          <p:cNvCxnSpPr>
            <a:cxnSpLocks/>
          </p:cNvCxnSpPr>
          <p:nvPr/>
        </p:nvCxnSpPr>
        <p:spPr>
          <a:xfrm>
            <a:off x="7777210" y="3732356"/>
            <a:ext cx="304800" cy="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CA5E14E-AF3D-7928-FDD7-79331E500D64}"/>
              </a:ext>
            </a:extLst>
          </p:cNvPr>
          <p:cNvCxnSpPr>
            <a:cxnSpLocks/>
          </p:cNvCxnSpPr>
          <p:nvPr/>
        </p:nvCxnSpPr>
        <p:spPr>
          <a:xfrm>
            <a:off x="7777210" y="4351541"/>
            <a:ext cx="304800" cy="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F1EAABB-1619-6376-0A37-A186ECAC8F38}"/>
              </a:ext>
            </a:extLst>
          </p:cNvPr>
          <p:cNvCxnSpPr>
            <a:cxnSpLocks/>
          </p:cNvCxnSpPr>
          <p:nvPr/>
        </p:nvCxnSpPr>
        <p:spPr>
          <a:xfrm>
            <a:off x="7792675" y="5003613"/>
            <a:ext cx="304800" cy="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703026B-58ED-547B-ACD6-63212E0F0F56}"/>
              </a:ext>
            </a:extLst>
          </p:cNvPr>
          <p:cNvCxnSpPr>
            <a:cxnSpLocks/>
          </p:cNvCxnSpPr>
          <p:nvPr/>
        </p:nvCxnSpPr>
        <p:spPr>
          <a:xfrm>
            <a:off x="7777210" y="5617209"/>
            <a:ext cx="304800" cy="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42980AE0-56C1-2F62-1891-394CC18C135A}"/>
              </a:ext>
            </a:extLst>
          </p:cNvPr>
          <p:cNvSpPr/>
          <p:nvPr/>
        </p:nvSpPr>
        <p:spPr>
          <a:xfrm>
            <a:off x="7961314" y="2867037"/>
            <a:ext cx="1066800" cy="457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Regional Brand C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7583BBF-6AB5-D6FF-67F0-4C7A719B9D06}"/>
              </a:ext>
            </a:extLst>
          </p:cNvPr>
          <p:cNvSpPr/>
          <p:nvPr/>
        </p:nvSpPr>
        <p:spPr>
          <a:xfrm>
            <a:off x="7963812" y="3497430"/>
            <a:ext cx="1066800" cy="457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Regional Brand D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60D0BBE-7B39-1089-D8DB-B951C0B6091E}"/>
              </a:ext>
            </a:extLst>
          </p:cNvPr>
          <p:cNvSpPr/>
          <p:nvPr/>
        </p:nvSpPr>
        <p:spPr>
          <a:xfrm>
            <a:off x="7961314" y="4127823"/>
            <a:ext cx="1066800" cy="457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Legal Entity Management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064D384-2BE2-E5C4-BAA3-6898F06E121A}"/>
              </a:ext>
            </a:extLst>
          </p:cNvPr>
          <p:cNvSpPr/>
          <p:nvPr/>
        </p:nvSpPr>
        <p:spPr>
          <a:xfrm>
            <a:off x="7961314" y="5388609"/>
            <a:ext cx="1066800" cy="457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 to Consumer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8282943-9E32-2F3E-6989-DA837DB484DF}"/>
              </a:ext>
            </a:extLst>
          </p:cNvPr>
          <p:cNvCxnSpPr>
            <a:cxnSpLocks/>
          </p:cNvCxnSpPr>
          <p:nvPr/>
        </p:nvCxnSpPr>
        <p:spPr>
          <a:xfrm>
            <a:off x="7761360" y="2476453"/>
            <a:ext cx="304800" cy="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1F811418-6954-4237-30F3-90002F520891}"/>
              </a:ext>
            </a:extLst>
          </p:cNvPr>
          <p:cNvSpPr/>
          <p:nvPr/>
        </p:nvSpPr>
        <p:spPr>
          <a:xfrm>
            <a:off x="7945464" y="2247853"/>
            <a:ext cx="1066800" cy="457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Regional Brand AB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36B1DAE-CBCA-15D3-3F92-899C4C7D8A1C}"/>
              </a:ext>
            </a:extLst>
          </p:cNvPr>
          <p:cNvSpPr/>
          <p:nvPr/>
        </p:nvSpPr>
        <p:spPr>
          <a:xfrm>
            <a:off x="7945464" y="4775013"/>
            <a:ext cx="1066800" cy="457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Wholesale Territories</a:t>
            </a: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FC4289DD-B886-150C-4C22-8AF5ABCB583E}"/>
              </a:ext>
            </a:extLst>
          </p:cNvPr>
          <p:cNvSpPr/>
          <p:nvPr/>
        </p:nvSpPr>
        <p:spPr>
          <a:xfrm>
            <a:off x="4427748" y="5329599"/>
            <a:ext cx="5257800" cy="61163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DB2A4CF-F036-A5C4-D495-AB21F29736A1}"/>
              </a:ext>
            </a:extLst>
          </p:cNvPr>
          <p:cNvSpPr txBox="1"/>
          <p:nvPr/>
        </p:nvSpPr>
        <p:spPr>
          <a:xfrm>
            <a:off x="519953" y="265774"/>
            <a:ext cx="104951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b="1" dirty="0"/>
              <a:t>Basic organization model 2: G</a:t>
            </a:r>
            <a:r>
              <a:rPr lang="en-US" dirty="0"/>
              <a:t>lobal VP/GM role with Regional VP role with placement of functional work.</a:t>
            </a:r>
            <a:endParaRPr lang="en-US" sz="2000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B173EE5F-8163-0702-F824-CC3F30B8AB67}"/>
              </a:ext>
            </a:extLst>
          </p:cNvPr>
          <p:cNvSpPr/>
          <p:nvPr/>
        </p:nvSpPr>
        <p:spPr>
          <a:xfrm>
            <a:off x="1048870" y="1000461"/>
            <a:ext cx="9592235" cy="5272323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28C18C2-9F56-09BD-3C91-FB89E20EC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06151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36" name="Footer Placeholder 12">
            <a:extLst>
              <a:ext uri="{FF2B5EF4-FFF2-40B4-BE49-F238E27FC236}">
                <a16:creationId xmlns:a16="http://schemas.microsoft.com/office/drawing/2014/main" id="{A461D21F-9B86-B633-9AA1-69C069C365D8}"/>
              </a:ext>
            </a:extLst>
          </p:cNvPr>
          <p:cNvSpPr txBox="1">
            <a:spLocks/>
          </p:cNvSpPr>
          <p:nvPr/>
        </p:nvSpPr>
        <p:spPr>
          <a:xfrm>
            <a:off x="9667438" y="6320688"/>
            <a:ext cx="1947333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M2.5</a:t>
            </a:r>
          </a:p>
        </p:txBody>
      </p:sp>
    </p:spTree>
    <p:extLst>
      <p:ext uri="{BB962C8B-B14F-4D97-AF65-F5344CB8AC3E}">
        <p14:creationId xmlns:p14="http://schemas.microsoft.com/office/powerpoint/2010/main" val="36896897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82110</TotalTime>
  <Words>117</Words>
  <Application>Microsoft Macintosh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2026-07-16T19:24:27Z</dcterms:modified>
</cp:coreProperties>
</file>