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32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8592CBB-5680-7DF8-0C40-34D892525B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12945"/>
              </p:ext>
            </p:extLst>
          </p:nvPr>
        </p:nvGraphicFramePr>
        <p:xfrm>
          <a:off x="1263721" y="1212783"/>
          <a:ext cx="8674364" cy="4921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955">
                  <a:extLst>
                    <a:ext uri="{9D8B030D-6E8A-4147-A177-3AD203B41FA5}">
                      <a16:colId xmlns:a16="http://schemas.microsoft.com/office/drawing/2014/main" val="369174075"/>
                    </a:ext>
                  </a:extLst>
                </a:gridCol>
                <a:gridCol w="2416803">
                  <a:extLst>
                    <a:ext uri="{9D8B030D-6E8A-4147-A177-3AD203B41FA5}">
                      <a16:colId xmlns:a16="http://schemas.microsoft.com/office/drawing/2014/main" val="197924259"/>
                    </a:ext>
                  </a:extLst>
                </a:gridCol>
                <a:gridCol w="2416803">
                  <a:extLst>
                    <a:ext uri="{9D8B030D-6E8A-4147-A177-3AD203B41FA5}">
                      <a16:colId xmlns:a16="http://schemas.microsoft.com/office/drawing/2014/main" val="1692147224"/>
                    </a:ext>
                  </a:extLst>
                </a:gridCol>
                <a:gridCol w="2416803">
                  <a:extLst>
                    <a:ext uri="{9D8B030D-6E8A-4147-A177-3AD203B41FA5}">
                      <a16:colId xmlns:a16="http://schemas.microsoft.com/office/drawing/2014/main" val="4271918427"/>
                    </a:ext>
                  </a:extLst>
                </a:gridCol>
              </a:tblGrid>
              <a:tr h="516839"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buNone/>
                      </a:pPr>
                      <a:r>
                        <a:rPr lang="en-US" sz="1200" i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Typical Features</a:t>
                      </a:r>
                      <a:endParaRPr lang="en-US" sz="1200" i="1" kern="1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228600" algn="ctr">
                        <a:spcBef>
                          <a:spcPts val="0"/>
                        </a:spcBef>
                        <a:buNone/>
                      </a:pPr>
                      <a:r>
                        <a:rPr lang="en-US" sz="140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Light-Weight</a:t>
                      </a:r>
                      <a:endParaRPr lang="en-US" sz="1400" kern="1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</a:endParaRPr>
                    </a:p>
                    <a:p>
                      <a:pPr marL="0" marR="0" indent="-228600" algn="ctr">
                        <a:spcBef>
                          <a:spcPts val="0"/>
                        </a:spcBef>
                        <a:buNone/>
                      </a:pPr>
                      <a:r>
                        <a:rPr lang="en-US" sz="140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Product Teams</a:t>
                      </a:r>
                      <a:endParaRPr lang="en-US" sz="1400" kern="1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228600" algn="ctr">
                        <a:spcBef>
                          <a:spcPts val="0"/>
                        </a:spcBef>
                        <a:buNone/>
                      </a:pPr>
                      <a:r>
                        <a:rPr lang="en-US" sz="140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Middle-Weight </a:t>
                      </a:r>
                      <a:br>
                        <a:rPr lang="en-US" sz="140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40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Product Teams</a:t>
                      </a:r>
                      <a:endParaRPr lang="en-US" sz="1400" kern="1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228600" algn="ctr">
                        <a:spcBef>
                          <a:spcPts val="0"/>
                        </a:spcBef>
                        <a:buNone/>
                      </a:pPr>
                      <a:r>
                        <a:rPr lang="en-US" sz="140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Heavy-Weight</a:t>
                      </a:r>
                      <a:endParaRPr lang="en-US" sz="1400" kern="1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</a:endParaRPr>
                    </a:p>
                    <a:p>
                      <a:pPr marL="0" marR="0" indent="-228600" algn="ctr">
                        <a:spcBef>
                          <a:spcPts val="0"/>
                        </a:spcBef>
                        <a:buNone/>
                      </a:pPr>
                      <a:r>
                        <a:rPr lang="en-US" sz="140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Product Teams (BUs)</a:t>
                      </a:r>
                      <a:endParaRPr lang="en-US" sz="1400" kern="1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3689016"/>
                  </a:ext>
                </a:extLst>
              </a:tr>
              <a:tr h="1258664">
                <a:tc>
                  <a:txBody>
                    <a:bodyPr/>
                    <a:lstStyle/>
                    <a:p>
                      <a:pPr marL="9525" marR="0" indent="0">
                        <a:spcBef>
                          <a:spcPts val="600"/>
                        </a:spcBef>
                        <a:buNone/>
                        <a:tabLst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Functions Embedded in the Team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525" marR="0" indent="0">
                        <a:spcBef>
                          <a:spcPts val="600"/>
                        </a:spcBef>
                        <a:buNone/>
                        <a:tabLst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Strategy, innovation, product planning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525" marR="0" indent="0">
                        <a:spcBef>
                          <a:spcPts val="600"/>
                        </a:spcBef>
                        <a:buNone/>
                        <a:tabLst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Strategy, innovation, consumer marketing, product planning, product management, product development team management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525" marR="0" indent="0">
                        <a:spcBef>
                          <a:spcPts val="600"/>
                        </a:spcBef>
                        <a:buNone/>
                        <a:tabLst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Strategy, innovation, consumer marketing, product planning, life cycle management, product development, sales channel strategy (rarely sales management)</a:t>
                      </a: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510563"/>
                  </a:ext>
                </a:extLst>
              </a:tr>
              <a:tr h="767372"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Team Leader and Metrics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Product manager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Revenue, sales support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GM or Product leader,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Revenue, some shadow P&amp;L elements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</a:rPr>
                        <a:t>GM/VP, 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</a:rPr>
                        <a:t>P&amp;L for revenue and gross margin, customer metrics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256279"/>
                  </a:ext>
                </a:extLst>
              </a:tr>
              <a:tr h="847005"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Reporting Level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Marketing exec, product management lead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Division head, product management exec; regions remain dominant in decision authority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</a:rPr>
                        <a:t>CEO, COO, Group President (Sector)</a:t>
                      </a:r>
                      <a:endParaRPr lang="en-US" sz="1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395660"/>
                  </a:ext>
                </a:extLst>
              </a:tr>
              <a:tr h="999031"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Priority Focus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Drive new tech strategy and big-bet initiatives; geo remains primary point of business mgt.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Global strategy, product/service plans, development and life-cycle management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Oversee all elements of the strategy,  offering, marketing, with guidance to supply chain and commercial support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74532"/>
                  </a:ext>
                </a:extLst>
              </a:tr>
              <a:tr h="532587"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Examples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Google (consumer apps)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Apple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PepsiCo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RTX Corp.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3970" marR="0" indent="0">
                        <a:spcBef>
                          <a:spcPts val="600"/>
                        </a:spcBef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</a:rPr>
                        <a:t>Royal Dutch Philips</a:t>
                      </a:r>
                      <a:endParaRPr lang="en-US" sz="1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440" marR="73440" marT="36720" marB="36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823006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ECA71C5-0831-6C68-03CA-19DF6812B961}"/>
              </a:ext>
            </a:extLst>
          </p:cNvPr>
          <p:cNvSpPr txBox="1"/>
          <p:nvPr/>
        </p:nvSpPr>
        <p:spPr>
          <a:xfrm>
            <a:off x="470043" y="303558"/>
            <a:ext cx="104513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>
              <a:spcBef>
                <a:spcPts val="600"/>
              </a:spcBef>
              <a:buNone/>
            </a:pPr>
            <a:r>
              <a:rPr lang="en-US" b="1" kern="0" dirty="0">
                <a:solidFill>
                  <a:srgbClr val="0E284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 team types: </a:t>
            </a:r>
            <a:r>
              <a:rPr lang="en-US" kern="0" dirty="0">
                <a:solidFill>
                  <a:srgbClr val="0E284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Light weight to heavy weight design options illustrating functional alignment.</a:t>
            </a:r>
            <a:endParaRPr lang="en-US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7B4F7C2-46EA-4354-379A-9E8F83F9D532}"/>
              </a:ext>
            </a:extLst>
          </p:cNvPr>
          <p:cNvCxnSpPr>
            <a:cxnSpLocks/>
          </p:cNvCxnSpPr>
          <p:nvPr/>
        </p:nvCxnSpPr>
        <p:spPr>
          <a:xfrm>
            <a:off x="1357164" y="2905581"/>
            <a:ext cx="844581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26DA13F-305A-1C43-0358-2AD7BE109AB8}"/>
              </a:ext>
            </a:extLst>
          </p:cNvPr>
          <p:cNvCxnSpPr>
            <a:cxnSpLocks/>
          </p:cNvCxnSpPr>
          <p:nvPr/>
        </p:nvCxnSpPr>
        <p:spPr>
          <a:xfrm>
            <a:off x="1357164" y="3708400"/>
            <a:ext cx="844581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AB85228-8435-5FC1-2264-B2CA0FB12524}"/>
              </a:ext>
            </a:extLst>
          </p:cNvPr>
          <p:cNvCxnSpPr>
            <a:cxnSpLocks/>
          </p:cNvCxnSpPr>
          <p:nvPr/>
        </p:nvCxnSpPr>
        <p:spPr>
          <a:xfrm>
            <a:off x="1357164" y="4563176"/>
            <a:ext cx="844581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2BBCAFC-21C7-EA77-5D55-43261F6225DA}"/>
              </a:ext>
            </a:extLst>
          </p:cNvPr>
          <p:cNvCxnSpPr>
            <a:cxnSpLocks/>
          </p:cNvCxnSpPr>
          <p:nvPr/>
        </p:nvCxnSpPr>
        <p:spPr>
          <a:xfrm>
            <a:off x="1357164" y="5465277"/>
            <a:ext cx="844581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42466A8-072E-8CD2-9AC0-674BF80077E5}"/>
              </a:ext>
            </a:extLst>
          </p:cNvPr>
          <p:cNvCxnSpPr>
            <a:cxnSpLocks/>
          </p:cNvCxnSpPr>
          <p:nvPr/>
        </p:nvCxnSpPr>
        <p:spPr>
          <a:xfrm>
            <a:off x="1357164" y="1727555"/>
            <a:ext cx="844581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C87EC209-C9D4-E0FA-2ADB-12053C2B137F}"/>
              </a:ext>
            </a:extLst>
          </p:cNvPr>
          <p:cNvSpPr/>
          <p:nvPr/>
        </p:nvSpPr>
        <p:spPr>
          <a:xfrm>
            <a:off x="2928683" y="1021896"/>
            <a:ext cx="334281" cy="26789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0C90E33-25E4-8F4B-E781-78FFE0E44049}"/>
              </a:ext>
            </a:extLst>
          </p:cNvPr>
          <p:cNvSpPr/>
          <p:nvPr/>
        </p:nvSpPr>
        <p:spPr>
          <a:xfrm>
            <a:off x="5266622" y="1021895"/>
            <a:ext cx="334281" cy="26789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0366EE-097C-07F1-1E68-889DC5D9B86E}"/>
              </a:ext>
            </a:extLst>
          </p:cNvPr>
          <p:cNvSpPr/>
          <p:nvPr/>
        </p:nvSpPr>
        <p:spPr>
          <a:xfrm>
            <a:off x="7757962" y="1029919"/>
            <a:ext cx="334281" cy="26789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3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C1D258A-25AA-8C5A-567A-55384B857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1</a:t>
            </a:fld>
            <a:endParaRPr lang="en-US"/>
          </a:p>
        </p:txBody>
      </p:sp>
      <p:sp>
        <p:nvSpPr>
          <p:cNvPr id="11" name="Footer Placeholder 12">
            <a:extLst>
              <a:ext uri="{FF2B5EF4-FFF2-40B4-BE49-F238E27FC236}">
                <a16:creationId xmlns:a16="http://schemas.microsoft.com/office/drawing/2014/main" id="{566DE6ED-8C8D-4CAA-EA5F-16CBC67A9034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M2.9</a:t>
            </a:r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776B4FBE-97A5-2E80-5A91-B16536717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</p:spTree>
    <p:extLst>
      <p:ext uri="{BB962C8B-B14F-4D97-AF65-F5344CB8AC3E}">
        <p14:creationId xmlns:p14="http://schemas.microsoft.com/office/powerpoint/2010/main" val="1142617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82109</TotalTime>
  <Words>226</Words>
  <Application>Microsoft Macintosh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2026-07-16T19:23:22Z</dcterms:modified>
</cp:coreProperties>
</file>