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7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529798-CF0F-643A-9182-4F278705B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001268"/>
              </p:ext>
            </p:extLst>
          </p:nvPr>
        </p:nvGraphicFramePr>
        <p:xfrm>
          <a:off x="1212351" y="1260604"/>
          <a:ext cx="9176972" cy="4630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1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9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78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20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9557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en-US" sz="11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Function Policy &amp; Compliance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Center of Expertise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Solutions Delivery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(Professional Services)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Digital Services Delivery</a:t>
                      </a:r>
                    </a:p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GBS / GCC</a:t>
                      </a:r>
                      <a:endParaRPr lang="en-US" sz="11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 Partner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276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</a:pPr>
                      <a:endParaRPr lang="en-US" sz="115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Policy and risk management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Thought leadership and functional product development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Client support close to the business</a:t>
                      </a:r>
                      <a:endParaRPr lang="en-US" sz="115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Shared services,</a:t>
                      </a:r>
                      <a:r>
                        <a:rPr lang="en-US" sz="1150" b="1" i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transactions and data management</a:t>
                      </a:r>
                      <a:endParaRPr lang="en-US" sz="115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i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Strategic, business-specific advisory and solutions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9609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ＭＳ Ｐゴシック" pitchFamily="29" charset="-128"/>
                          <a:cs typeface="Calibri" panose="020F0502020204030204" pitchFamily="34" charset="0"/>
                        </a:rPr>
                        <a:t>Key Activities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Functional strategy &amp; policy, worldwide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Global standards, identification and stewardship of key capabilities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Fiduciary controls, compliance</a:t>
                      </a:r>
                      <a:endParaRPr lang="en-US" sz="11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Thought leadership; deep expertise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Best practices and measurement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Capability development across enterprise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Expert consultants to operating units – accelerate getting the work done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Execute core programs and processes at business unit level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Work with business partners to define key business needs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Inform the design &amp; development of new programs and processes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Reengineer and automate repeatable processes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Manage outsourced work in global and regional centers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Execute support business processes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Optimize internal customer services and costs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Support business and functional strategy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Act as trusted advisors to designated leaders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Assure data-based decision support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Provide insights back to the center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0551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ＭＳ Ｐゴシック" pitchFamily="29" charset="-128"/>
                          <a:cs typeface="Calibri" panose="020F0502020204030204" pitchFamily="34" charset="0"/>
                        </a:rPr>
                        <a:t>Rationale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Basis of global strategy and approach to growth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High value investments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Risk management</a:t>
                      </a:r>
                    </a:p>
                    <a:p>
                      <a:pPr marL="177800" indent="-169863" algn="ctr">
                        <a:lnSpc>
                          <a:spcPts val="1100"/>
                        </a:lnSpc>
                        <a:buClr>
                          <a:srgbClr val="595959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endParaRPr lang="en-US" sz="115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Arial Narrow" charset="0"/>
                        <a:cs typeface="Calibri" panose="020F0502020204030204" pitchFamily="34" charset="0"/>
                      </a:endParaRPr>
                    </a:p>
                  </a:txBody>
                  <a:tcPr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Expertise that is difficult or expensive to replicate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Best ideas attract users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Help build one culture through best practice sharing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Execution of projects and processes that require experienced talent with specialized skills and local knowledge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Selective basis only:</a:t>
                      </a:r>
                    </a:p>
                    <a:p>
                      <a:pPr marL="288925" marR="0" lvl="1" indent="-171450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Substantial economies available</a:t>
                      </a:r>
                    </a:p>
                    <a:p>
                      <a:pPr marL="288925" marR="0" lvl="1" indent="-171450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Commonality desirable</a:t>
                      </a:r>
                    </a:p>
                    <a:p>
                      <a:pPr marL="233363" marR="0" lvl="0" indent="-2333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Best alternative: central, field-based, outsourced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Assure execution of business imperatives</a:t>
                      </a:r>
                    </a:p>
                    <a:p>
                      <a:pPr marL="177800" marR="0" lvl="0" indent="-169863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>
                          <a:srgbClr val="595959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1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Embedded with business but often with reporting line back to function leader in the center</a:t>
                      </a:r>
                    </a:p>
                  </a:txBody>
                  <a:tcPr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78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ts val="1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ＭＳ Ｐゴシック" pitchFamily="29" charset="-128"/>
                          <a:cs typeface="Calibri" panose="020F0502020204030204" pitchFamily="34" charset="0"/>
                        </a:rPr>
                        <a:t>Value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lang="en-US" sz="115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Enterprise brand and risk management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r>
                        <a:rPr lang="en-US" sz="115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Scalable functional products and processes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r>
                        <a:rPr lang="en-US" sz="115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Specialist delivery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r>
                        <a:rPr lang="en-US" sz="115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Speed</a:t>
                      </a:r>
                      <a:r>
                        <a:rPr lang="en-US" sz="1150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 and s</a:t>
                      </a:r>
                      <a:r>
                        <a:rPr lang="en-US" sz="115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ervice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ts val="1100"/>
                        </a:lnSpc>
                      </a:pPr>
                      <a:r>
                        <a:rPr lang="en-US" sz="115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Arial Narrow" charset="0"/>
                          <a:cs typeface="Calibri" panose="020F0502020204030204" pitchFamily="34" charset="0"/>
                        </a:rPr>
                        <a:t>Partnership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205F5D6-3198-21E4-21E1-3D5DABD320F7}"/>
              </a:ext>
            </a:extLst>
          </p:cNvPr>
          <p:cNvSpPr txBox="1"/>
          <p:nvPr/>
        </p:nvSpPr>
        <p:spPr>
          <a:xfrm>
            <a:off x="3247241" y="987625"/>
            <a:ext cx="353785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 Led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75ED7C-7D74-E34E-C319-ADFBF77EAD36}"/>
              </a:ext>
            </a:extLst>
          </p:cNvPr>
          <p:cNvSpPr txBox="1"/>
          <p:nvPr/>
        </p:nvSpPr>
        <p:spPr>
          <a:xfrm>
            <a:off x="8606478" y="971054"/>
            <a:ext cx="171905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Specific</a:t>
            </a:r>
          </a:p>
        </p:txBody>
      </p:sp>
      <p:sp>
        <p:nvSpPr>
          <p:cNvPr id="15" name="Left Bracket 14">
            <a:extLst>
              <a:ext uri="{FF2B5EF4-FFF2-40B4-BE49-F238E27FC236}">
                <a16:creationId xmlns:a16="http://schemas.microsoft.com/office/drawing/2014/main" id="{CDAF5349-3889-7BDA-F057-4FAA8333FAEB}"/>
              </a:ext>
            </a:extLst>
          </p:cNvPr>
          <p:cNvSpPr/>
          <p:nvPr/>
        </p:nvSpPr>
        <p:spPr>
          <a:xfrm rot="5400000">
            <a:off x="4975575" y="-2397875"/>
            <a:ext cx="133377" cy="6888378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4C259-2301-1F88-2494-9FC94B86FD8B}"/>
              </a:ext>
            </a:extLst>
          </p:cNvPr>
          <p:cNvSpPr txBox="1"/>
          <p:nvPr/>
        </p:nvSpPr>
        <p:spPr>
          <a:xfrm>
            <a:off x="459463" y="213056"/>
            <a:ext cx="11461603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indent="-1714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Function-value framework: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Sorting role of center vs. business by core functional mission.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62EE01A-F4DC-1C6B-EF89-1C32AFA18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6A343F-4AAB-4C86-5831-6D1E9FF04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7" name="Footer Placeholder 12">
            <a:extLst>
              <a:ext uri="{FF2B5EF4-FFF2-40B4-BE49-F238E27FC236}">
                <a16:creationId xmlns:a16="http://schemas.microsoft.com/office/drawing/2014/main" id="{5651F0E4-BFF7-42A4-02A0-E51517B2F0AB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M2.14</a:t>
            </a:r>
          </a:p>
        </p:txBody>
      </p:sp>
    </p:spTree>
    <p:extLst>
      <p:ext uri="{BB962C8B-B14F-4D97-AF65-F5344CB8AC3E}">
        <p14:creationId xmlns:p14="http://schemas.microsoft.com/office/powerpoint/2010/main" val="3555042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299</Words>
  <Application>Microsoft Macintosh PowerPoint</Application>
  <PresentationFormat>Widescreen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2026-07-16T19:26:25Z</dcterms:modified>
</cp:coreProperties>
</file>