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70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57E0A-F321-48DC-AF94-681D4DCF34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13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DD39C4BB-CD1B-0046-A40A-D60883812F04}"/>
              </a:ext>
            </a:extLst>
          </p:cNvPr>
          <p:cNvSpPr/>
          <p:nvPr/>
        </p:nvSpPr>
        <p:spPr>
          <a:xfrm>
            <a:off x="7471134" y="792072"/>
            <a:ext cx="2753436" cy="50907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A02F48B-8D25-194C-B486-B334BBBD67F6}"/>
              </a:ext>
            </a:extLst>
          </p:cNvPr>
          <p:cNvSpPr/>
          <p:nvPr/>
        </p:nvSpPr>
        <p:spPr>
          <a:xfrm>
            <a:off x="4705847" y="792072"/>
            <a:ext cx="2691424" cy="50907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77D6FF5-5E58-3348-B7B6-19D0E8079E44}"/>
              </a:ext>
            </a:extLst>
          </p:cNvPr>
          <p:cNvSpPr/>
          <p:nvPr/>
        </p:nvSpPr>
        <p:spPr>
          <a:xfrm>
            <a:off x="1883134" y="792072"/>
            <a:ext cx="2753436" cy="50907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2C90433-5D4A-E34A-9BED-B765943AFB96}"/>
              </a:ext>
            </a:extLst>
          </p:cNvPr>
          <p:cNvSpPr/>
          <p:nvPr/>
        </p:nvSpPr>
        <p:spPr>
          <a:xfrm>
            <a:off x="4903508" y="3262497"/>
            <a:ext cx="2286000" cy="24267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tlCol="0" anchor="t" anchorCtr="0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Product, Category, Brand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10A5B6B-61D9-EC4E-8DB1-F86E0AE62F03}"/>
              </a:ext>
            </a:extLst>
          </p:cNvPr>
          <p:cNvSpPr/>
          <p:nvPr/>
        </p:nvSpPr>
        <p:spPr>
          <a:xfrm rot="5400000">
            <a:off x="8470274" y="3351386"/>
            <a:ext cx="770910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Domains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0138DD2-306B-D544-9990-8F546DEC963E}"/>
              </a:ext>
            </a:extLst>
          </p:cNvPr>
          <p:cNvSpPr/>
          <p:nvPr/>
        </p:nvSpPr>
        <p:spPr>
          <a:xfrm rot="5400000">
            <a:off x="2697806" y="2681686"/>
            <a:ext cx="1112304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solidFill>
              <a:schemeClr val="bg1">
                <a:lumMod val="95000"/>
              </a:schemeClr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 defTabSz="685800"/>
            <a:endParaRPr 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Cloud</a:t>
            </a:r>
          </a:p>
          <a:p>
            <a:pPr algn="ctr" defTabSz="685800"/>
            <a:endParaRPr 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6A8FF7D-BE55-8843-BDCA-26805B294BC0}"/>
              </a:ext>
            </a:extLst>
          </p:cNvPr>
          <p:cNvSpPr txBox="1"/>
          <p:nvPr/>
        </p:nvSpPr>
        <p:spPr>
          <a:xfrm>
            <a:off x="2013491" y="1587710"/>
            <a:ext cx="2473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US" sz="120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Pushes innovation and manages work for efficiency, commonality, scale, and leverage across products.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289E68-8446-7B4A-A265-CAB21C848BB9}"/>
              </a:ext>
            </a:extLst>
          </p:cNvPr>
          <p:cNvSpPr txBox="1"/>
          <p:nvPr/>
        </p:nvSpPr>
        <p:spPr>
          <a:xfrm>
            <a:off x="7621373" y="1581269"/>
            <a:ext cx="2601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US" sz="120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Organized to reflect market segments, regional differences, and key accounts.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E844D9C-3FD1-4549-AEC7-F6C912098F44}"/>
              </a:ext>
            </a:extLst>
          </p:cNvPr>
          <p:cNvSpPr/>
          <p:nvPr/>
        </p:nvSpPr>
        <p:spPr>
          <a:xfrm rot="5400000">
            <a:off x="2697803" y="3990133"/>
            <a:ext cx="1112304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 defTabSz="685800"/>
            <a:endParaRPr 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Engineering</a:t>
            </a:r>
          </a:p>
          <a:p>
            <a:pPr algn="ctr" defTabSz="685800"/>
            <a:endParaRPr lang="en-US" sz="1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8DD34EA-98E2-144C-B1E9-596B054CA33A}"/>
              </a:ext>
            </a:extLst>
          </p:cNvPr>
          <p:cNvSpPr/>
          <p:nvPr/>
        </p:nvSpPr>
        <p:spPr>
          <a:xfrm rot="5400000">
            <a:off x="8470275" y="2517246"/>
            <a:ext cx="770910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Markets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6AE8C24F-FE92-2545-95DE-1CA45CA02298}"/>
              </a:ext>
            </a:extLst>
          </p:cNvPr>
          <p:cNvSpPr/>
          <p:nvPr/>
        </p:nvSpPr>
        <p:spPr>
          <a:xfrm>
            <a:off x="1885120" y="5963653"/>
            <a:ext cx="8353519" cy="679545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4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Enabling Functions </a:t>
            </a:r>
            <a:br>
              <a:rPr lang="en-US" sz="14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(HR, Finance, IT, Legal, Communications, etc.)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80D9792-925A-BC4C-9F97-8EE3522A13E5}"/>
              </a:ext>
            </a:extLst>
          </p:cNvPr>
          <p:cNvSpPr/>
          <p:nvPr/>
        </p:nvSpPr>
        <p:spPr>
          <a:xfrm>
            <a:off x="5136228" y="4064025"/>
            <a:ext cx="1873405" cy="50032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59386B-0A69-8346-99A1-09E867A9CA9B}"/>
              </a:ext>
            </a:extLst>
          </p:cNvPr>
          <p:cNvCxnSpPr>
            <a:cxnSpLocks/>
          </p:cNvCxnSpPr>
          <p:nvPr/>
        </p:nvCxnSpPr>
        <p:spPr>
          <a:xfrm>
            <a:off x="2109844" y="2444051"/>
            <a:ext cx="227044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2B4A246-95B4-7E48-9A1A-F77BE4CD2CC9}"/>
              </a:ext>
            </a:extLst>
          </p:cNvPr>
          <p:cNvCxnSpPr>
            <a:cxnSpLocks/>
          </p:cNvCxnSpPr>
          <p:nvPr/>
        </p:nvCxnSpPr>
        <p:spPr>
          <a:xfrm>
            <a:off x="4937711" y="2444051"/>
            <a:ext cx="227044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A995F1F-14EB-7141-A312-777A39D7F3B7}"/>
              </a:ext>
            </a:extLst>
          </p:cNvPr>
          <p:cNvCxnSpPr>
            <a:cxnSpLocks/>
          </p:cNvCxnSpPr>
          <p:nvPr/>
        </p:nvCxnSpPr>
        <p:spPr>
          <a:xfrm>
            <a:off x="7680910" y="2444051"/>
            <a:ext cx="227044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CE6C7D7-D7B6-524E-9108-FF430E009A0C}"/>
              </a:ext>
            </a:extLst>
          </p:cNvPr>
          <p:cNvSpPr txBox="1"/>
          <p:nvPr/>
        </p:nvSpPr>
        <p:spPr>
          <a:xfrm>
            <a:off x="4879401" y="1524295"/>
            <a:ext cx="2363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US" sz="12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Lines of business provide strategy, product/service leadership, organized by category, brand, or product.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6E0DA26-307D-254E-824D-ED9F5D873997}"/>
              </a:ext>
            </a:extLst>
          </p:cNvPr>
          <p:cNvSpPr/>
          <p:nvPr/>
        </p:nvSpPr>
        <p:spPr>
          <a:xfrm>
            <a:off x="5136228" y="4618525"/>
            <a:ext cx="1873405" cy="50032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Entertainment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414BB49-DD06-464E-AE55-1EADBCD3FCCE}"/>
              </a:ext>
            </a:extLst>
          </p:cNvPr>
          <p:cNvSpPr/>
          <p:nvPr/>
        </p:nvSpPr>
        <p:spPr>
          <a:xfrm>
            <a:off x="5136228" y="5173025"/>
            <a:ext cx="1873405" cy="50032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Productivity Tools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E33B401-CF33-2547-90E5-9D2084A7C563}"/>
              </a:ext>
            </a:extLst>
          </p:cNvPr>
          <p:cNvSpPr/>
          <p:nvPr/>
        </p:nvSpPr>
        <p:spPr>
          <a:xfrm rot="5400000">
            <a:off x="8470274" y="4203092"/>
            <a:ext cx="770910" cy="2286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6350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  <p:txBody>
          <a:bodyPr vert="vert270"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Partners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C3ACEA3-A0F5-EA2F-4E53-9459139ECFC6}"/>
              </a:ext>
            </a:extLst>
          </p:cNvPr>
          <p:cNvSpPr txBox="1">
            <a:spLocks/>
          </p:cNvSpPr>
          <p:nvPr/>
        </p:nvSpPr>
        <p:spPr>
          <a:xfrm>
            <a:off x="9918034" y="6759641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ED34FF-8F30-244E-8AAA-AD9603996FCD}" type="slidenum">
              <a:rPr lang="en-US" smtClean="0">
                <a:solidFill>
                  <a:srgbClr val="595959">
                    <a:lumMod val="50000"/>
                    <a:lumOff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1</a:t>
            </a:fld>
            <a:endParaRPr lang="en-US" dirty="0">
              <a:solidFill>
                <a:srgbClr val="595959">
                  <a:lumMod val="50000"/>
                  <a:lumOff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51B25E-CD1A-2FA8-6E90-FA278435A5DA}"/>
              </a:ext>
            </a:extLst>
          </p:cNvPr>
          <p:cNvSpPr/>
          <p:nvPr/>
        </p:nvSpPr>
        <p:spPr>
          <a:xfrm>
            <a:off x="1980520" y="1280426"/>
            <a:ext cx="2496078" cy="433939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Shared Platforms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10C94D-BCFB-231A-06F3-E86B139246BA}"/>
              </a:ext>
            </a:extLst>
          </p:cNvPr>
          <p:cNvSpPr/>
          <p:nvPr/>
        </p:nvSpPr>
        <p:spPr>
          <a:xfrm>
            <a:off x="4820388" y="1259083"/>
            <a:ext cx="2286000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Lines of Business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F7B812-FD98-4709-5971-CAD8F8C9D0A8}"/>
              </a:ext>
            </a:extLst>
          </p:cNvPr>
          <p:cNvSpPr/>
          <p:nvPr/>
        </p:nvSpPr>
        <p:spPr>
          <a:xfrm>
            <a:off x="7596317" y="1268133"/>
            <a:ext cx="2285999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Customer Mgt.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66FC32-F450-0BF2-1D5A-1CBD1AD50820}"/>
              </a:ext>
            </a:extLst>
          </p:cNvPr>
          <p:cNvSpPr/>
          <p:nvPr/>
        </p:nvSpPr>
        <p:spPr>
          <a:xfrm>
            <a:off x="4820388" y="903559"/>
            <a:ext cx="2286000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MIDDLE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F3BF98-70AC-FDA8-82F1-3A3250707A20}"/>
              </a:ext>
            </a:extLst>
          </p:cNvPr>
          <p:cNvSpPr/>
          <p:nvPr/>
        </p:nvSpPr>
        <p:spPr>
          <a:xfrm>
            <a:off x="2109765" y="936119"/>
            <a:ext cx="2286000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BACK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6C03BC-0DC4-5425-7D6E-F7813E3AAA9B}"/>
              </a:ext>
            </a:extLst>
          </p:cNvPr>
          <p:cNvSpPr/>
          <p:nvPr/>
        </p:nvSpPr>
        <p:spPr>
          <a:xfrm>
            <a:off x="7596317" y="920726"/>
            <a:ext cx="2286000" cy="275127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pPr algn="ctr" defTabSz="914377">
              <a:lnSpc>
                <a:spcPct val="70000"/>
              </a:lnSpc>
              <a:spcBef>
                <a:spcPct val="0"/>
              </a:spcBef>
            </a:pP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FRONT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F18C80-79CD-98F3-8351-58D251F30046}"/>
              </a:ext>
            </a:extLst>
          </p:cNvPr>
          <p:cNvSpPr txBox="1"/>
          <p:nvPr/>
        </p:nvSpPr>
        <p:spPr>
          <a:xfrm>
            <a:off x="473994" y="317735"/>
            <a:ext cx="100295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Front-Back Org Model (Variation A):</a:t>
            </a:r>
            <a:r>
              <a:rPr lang="en-US" b="1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Differentiated middle with consolidated front and back.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C26363-4114-62F5-89A9-208182A68733}"/>
              </a:ext>
            </a:extLst>
          </p:cNvPr>
          <p:cNvSpPr txBox="1"/>
          <p:nvPr/>
        </p:nvSpPr>
        <p:spPr>
          <a:xfrm>
            <a:off x="2194064" y="2617573"/>
            <a:ext cx="2270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spcBef>
                <a:spcPct val="0"/>
              </a:spcBef>
            </a:pPr>
            <a:r>
              <a:rPr 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Best technology &amp; new solutions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E5C66C-6BF8-83BA-9A7B-8F609BBACFBB}"/>
              </a:ext>
            </a:extLst>
          </p:cNvPr>
          <p:cNvSpPr txBox="1"/>
          <p:nvPr/>
        </p:nvSpPr>
        <p:spPr>
          <a:xfrm>
            <a:off x="4996258" y="2617573"/>
            <a:ext cx="22774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spcBef>
                <a:spcPct val="0"/>
              </a:spcBef>
            </a:pPr>
            <a:r>
              <a:rPr 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Differentiated strategies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5BD3DC-EF9F-371A-E7DE-35A2A6992CF5}"/>
              </a:ext>
            </a:extLst>
          </p:cNvPr>
          <p:cNvSpPr txBox="1"/>
          <p:nvPr/>
        </p:nvSpPr>
        <p:spPr>
          <a:xfrm>
            <a:off x="7812508" y="2617573"/>
            <a:ext cx="2270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spcBef>
                <a:spcPct val="0"/>
              </a:spcBef>
            </a:pPr>
            <a:r>
              <a:rPr lang="en-US" sz="1400" b="1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Voice of customer &amp; market</a:t>
            </a:r>
          </a:p>
        </p:txBody>
      </p:sp>
      <p:sp>
        <p:nvSpPr>
          <p:cNvPr id="16" name="Footer Placeholder 12">
            <a:extLst>
              <a:ext uri="{FF2B5EF4-FFF2-40B4-BE49-F238E27FC236}">
                <a16:creationId xmlns:a16="http://schemas.microsoft.com/office/drawing/2014/main" id="{B4DA73FE-9645-45A3-48CA-C4754C439E79}"/>
              </a:ext>
            </a:extLst>
          </p:cNvPr>
          <p:cNvSpPr txBox="1">
            <a:spLocks/>
          </p:cNvSpPr>
          <p:nvPr/>
        </p:nvSpPr>
        <p:spPr>
          <a:xfrm>
            <a:off x="9404701" y="6336294"/>
            <a:ext cx="1947333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M2.6</a:t>
            </a:r>
          </a:p>
        </p:txBody>
      </p:sp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519050CA-E366-C69C-4FA8-A2F82A9D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048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4006389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128</Words>
  <Application>Microsoft Macintosh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2026-07-16T19:57:01Z</dcterms:modified>
</cp:coreProperties>
</file>