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3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E0E1AC-3D94-4A42-81B2-A3EBEFD30B0D}"/>
              </a:ext>
            </a:extLst>
          </p:cNvPr>
          <p:cNvSpPr txBox="1"/>
          <p:nvPr/>
        </p:nvSpPr>
        <p:spPr>
          <a:xfrm>
            <a:off x="500743" y="189370"/>
            <a:ext cx="10322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Four structure design options: 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Advantages and disadvantages of </a:t>
            </a:r>
            <a:r>
              <a:rPr lang="en-US" kern="0" dirty="0">
                <a:solidFill>
                  <a:srgbClr val="0E284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each of the 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building blocks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296863-CB49-CE4E-82E8-866EEFAB22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16324"/>
              </p:ext>
            </p:extLst>
          </p:nvPr>
        </p:nvGraphicFramePr>
        <p:xfrm>
          <a:off x="1465006" y="821634"/>
          <a:ext cx="8872528" cy="5461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9122">
                  <a:extLst>
                    <a:ext uri="{9D8B030D-6E8A-4147-A177-3AD203B41FA5}">
                      <a16:colId xmlns:a16="http://schemas.microsoft.com/office/drawing/2014/main" val="3037755645"/>
                    </a:ext>
                  </a:extLst>
                </a:gridCol>
                <a:gridCol w="3466703">
                  <a:extLst>
                    <a:ext uri="{9D8B030D-6E8A-4147-A177-3AD203B41FA5}">
                      <a16:colId xmlns:a16="http://schemas.microsoft.com/office/drawing/2014/main" val="1720701187"/>
                    </a:ext>
                  </a:extLst>
                </a:gridCol>
                <a:gridCol w="3466703">
                  <a:extLst>
                    <a:ext uri="{9D8B030D-6E8A-4147-A177-3AD203B41FA5}">
                      <a16:colId xmlns:a16="http://schemas.microsoft.com/office/drawing/2014/main" val="1168491755"/>
                    </a:ext>
                  </a:extLst>
                </a:gridCol>
              </a:tblGrid>
              <a:tr h="142347">
                <a:tc>
                  <a:txBody>
                    <a:bodyPr/>
                    <a:lstStyle/>
                    <a:p>
                      <a:pPr marL="218440" marR="0" indent="-17145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Building Blocks</a:t>
                      </a:r>
                    </a:p>
                  </a:txBody>
                  <a:tcPr marL="55158" marR="5515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0" indent="-12827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  <a:tabLst>
                          <a:tab pos="457200" algn="l"/>
                          <a:tab pos="457200" algn="l"/>
                        </a:tabLst>
                      </a:pPr>
                      <a:r>
                        <a:rPr lang="en-US" sz="1400" b="1" kern="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Advantages</a:t>
                      </a:r>
                      <a:endParaRPr lang="en-US" sz="1400" b="1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0" indent="-12827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  <a:tabLst>
                          <a:tab pos="457200" algn="l"/>
                          <a:tab pos="457200" algn="l"/>
                        </a:tabLst>
                      </a:pPr>
                      <a:r>
                        <a:rPr lang="en-US" sz="1400" b="1" kern="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Disadvantages</a:t>
                      </a:r>
                    </a:p>
                  </a:txBody>
                  <a:tcPr marL="55158" marR="5515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874999"/>
                  </a:ext>
                </a:extLst>
              </a:tr>
              <a:tr h="1423469">
                <a:tc>
                  <a:txBody>
                    <a:bodyPr/>
                    <a:lstStyle/>
                    <a:p>
                      <a:pPr marL="218440" marR="0" indent="-171450">
                        <a:spcBef>
                          <a:spcPts val="6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1200" b="1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Function </a:t>
                      </a:r>
                    </a:p>
                    <a:p>
                      <a:pPr marL="103505" marR="0" indent="0">
                        <a:spcBef>
                          <a:spcPts val="6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Organized around major activity groups such as research and development, operations, marketing, finance, human resources, etc.</a:t>
                      </a:r>
                      <a:endParaRPr lang="en-US" sz="1200" b="1" kern="100" dirty="0">
                        <a:solidFill>
                          <a:srgbClr val="0F476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Increased knowledge sharing within functions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Ability to build depth and specialization—attracts and develops experts who “speak the same language”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Leverage with vendors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Economies of scale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Standardization of processes and procedures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Difficult to manage diverse product and service lines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Cross-functional processes cause contention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Different departments have different priorities; the customer's interest can get overlooked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Integration tends to occur only at the leadership team level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726390"/>
                  </a:ext>
                </a:extLst>
              </a:tr>
              <a:tr h="897173">
                <a:tc>
                  <a:txBody>
                    <a:bodyPr/>
                    <a:lstStyle/>
                    <a:p>
                      <a:pPr marL="218440" marR="0" indent="-171450">
                        <a:spcBef>
                          <a:spcPts val="3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1200" b="1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Geography</a:t>
                      </a:r>
                    </a:p>
                    <a:p>
                      <a:pPr marL="103505" marR="0" indent="0">
                        <a:spcBef>
                          <a:spcPts val="4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Organized around physical locations such as states, countries, or regions</a:t>
                      </a:r>
                      <a:endParaRPr lang="en-US" sz="1200" b="1" kern="100" dirty="0">
                        <a:solidFill>
                          <a:srgbClr val="0F476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 focus and customization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Relationships with active local governments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Reduces transportation costs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Difficult to mobilize and share resources across regional boundaries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Often difficult to harmonize priorities and processes as people identify closely with place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678240"/>
                  </a:ext>
                </a:extLst>
              </a:tr>
              <a:tr h="1619421">
                <a:tc>
                  <a:txBody>
                    <a:bodyPr/>
                    <a:lstStyle/>
                    <a:p>
                      <a:pPr marL="218440" marR="0" indent="-171450">
                        <a:spcBef>
                          <a:spcPts val="3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1200" b="1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Product</a:t>
                      </a:r>
                    </a:p>
                    <a:p>
                      <a:pPr marL="103505" marR="0" indent="0">
                        <a:spcBef>
                          <a:spcPts val="3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Organized into product divisions, each with its own functional structure to support product lines</a:t>
                      </a:r>
                      <a:endParaRPr lang="en-US" sz="1200" b="1" kern="100" dirty="0">
                        <a:solidFill>
                          <a:srgbClr val="0F476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Rapid product development cycles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Focus allows for "state of the art" research 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Profit and loss responsibility for each product is located at the division level with a general manager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Positive team identify develops around product lines—clear line of sight between decisions and success of business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Divergence among product lines in focus and standards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Loyalty to product division may make it hard to recognize when a product should be changed or dropped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Duplication of resources and functions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Lost economies of scale when functions are spread out</a:t>
                      </a: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517481"/>
                  </a:ext>
                </a:extLst>
              </a:tr>
              <a:tr h="1123860">
                <a:tc>
                  <a:txBody>
                    <a:bodyPr/>
                    <a:lstStyle/>
                    <a:p>
                      <a:pPr marL="218440" marR="0" indent="-171450">
                        <a:spcBef>
                          <a:spcPts val="3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</a:t>
                      </a:r>
                      <a:r>
                        <a:rPr lang="en-US" sz="1200" b="1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Customer</a:t>
                      </a:r>
                    </a:p>
                    <a:p>
                      <a:pPr marL="103505" marR="0" indent="0">
                        <a:spcBef>
                          <a:spcPts val="3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Organized around major market segments such as client groups, industries, or population groups </a:t>
                      </a:r>
                      <a:endParaRPr lang="en-US" sz="1200" b="1" kern="100" dirty="0">
                        <a:solidFill>
                          <a:srgbClr val="0F476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Customize for customers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Build in-depth relationships and customer loyalty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Create more value-added product and service bundles and solutions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Avoid commoditized products and competition on price alone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Divergence among customer/market segments in focus and standards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Duplication of resources and functions</a:t>
                      </a:r>
                    </a:p>
                    <a:p>
                      <a:pPr marL="176213" marR="0" lvl="0" indent="-166688">
                        <a:spcBef>
                          <a:spcPts val="600"/>
                        </a:spcBef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Challenge of measuring customer profitability and identifying appropriate segments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158" marR="5515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838743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4F3BD-69E0-F67A-0A04-0A6F8F957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6" name="Footer Placeholder 12">
            <a:extLst>
              <a:ext uri="{FF2B5EF4-FFF2-40B4-BE49-F238E27FC236}">
                <a16:creationId xmlns:a16="http://schemas.microsoft.com/office/drawing/2014/main" id="{94605391-02D0-E5E1-342F-7ACA7A71E47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M2.3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1EBA817-2DCB-E36D-13F9-E08112F5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4170804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344</Words>
  <Application>Microsoft Macintosh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2026-07-16T19:18:22Z</dcterms:modified>
</cp:coreProperties>
</file>