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183014263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57E0A-F321-48DC-AF94-681D4DCF34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5A02F48B-8D25-194C-B486-B334BBBD67F6}"/>
              </a:ext>
            </a:extLst>
          </p:cNvPr>
          <p:cNvSpPr/>
          <p:nvPr/>
        </p:nvSpPr>
        <p:spPr>
          <a:xfrm>
            <a:off x="4850225" y="789931"/>
            <a:ext cx="5516984" cy="50907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77D6FF5-5E58-3348-B7B6-19D0E8079E44}"/>
              </a:ext>
            </a:extLst>
          </p:cNvPr>
          <p:cNvSpPr/>
          <p:nvPr/>
        </p:nvSpPr>
        <p:spPr>
          <a:xfrm>
            <a:off x="2027512" y="789931"/>
            <a:ext cx="2753436" cy="50907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2C90433-5D4A-E34A-9BED-B765943AFB96}"/>
              </a:ext>
            </a:extLst>
          </p:cNvPr>
          <p:cNvSpPr/>
          <p:nvPr/>
        </p:nvSpPr>
        <p:spPr>
          <a:xfrm>
            <a:off x="5047886" y="3221856"/>
            <a:ext cx="2286000" cy="24267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tlCol="0" anchor="t" anchorCtr="0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Product, Category, Brand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10A5B6B-61D9-EC4E-8DB1-F86E0AE62F03}"/>
              </a:ext>
            </a:extLst>
          </p:cNvPr>
          <p:cNvSpPr/>
          <p:nvPr/>
        </p:nvSpPr>
        <p:spPr>
          <a:xfrm rot="5400000">
            <a:off x="8614652" y="3310745"/>
            <a:ext cx="770910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BD, Marketing, Sales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0138DD2-306B-D544-9990-8F546DEC963E}"/>
              </a:ext>
            </a:extLst>
          </p:cNvPr>
          <p:cNvSpPr/>
          <p:nvPr/>
        </p:nvSpPr>
        <p:spPr>
          <a:xfrm rot="5400000">
            <a:off x="2842184" y="2641045"/>
            <a:ext cx="1112304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R&amp;D/CTO</a:t>
            </a: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(Labs in 36 countries)</a:t>
            </a:r>
          </a:p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6A8FF7D-BE55-8843-BDCA-26805B294BC0}"/>
              </a:ext>
            </a:extLst>
          </p:cNvPr>
          <p:cNvSpPr txBox="1"/>
          <p:nvPr/>
        </p:nvSpPr>
        <p:spPr>
          <a:xfrm>
            <a:off x="2157869" y="1622937"/>
            <a:ext cx="247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2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Pushes innovation and manages work for efficiency, commonality, scale, and leverage across products.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289E68-8446-7B4A-A265-CAB21C848BB9}"/>
              </a:ext>
            </a:extLst>
          </p:cNvPr>
          <p:cNvSpPr txBox="1"/>
          <p:nvPr/>
        </p:nvSpPr>
        <p:spPr>
          <a:xfrm>
            <a:off x="7765751" y="1616496"/>
            <a:ext cx="260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20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Organized to reflect market segments, regional differences, and key accounts.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E844D9C-3FD1-4549-AEC7-F6C912098F44}"/>
              </a:ext>
            </a:extLst>
          </p:cNvPr>
          <p:cNvSpPr/>
          <p:nvPr/>
        </p:nvSpPr>
        <p:spPr>
          <a:xfrm rot="5400000">
            <a:off x="2842181" y="3949492"/>
            <a:ext cx="1112304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Mfg. &amp; Supply Chain</a:t>
            </a:r>
          </a:p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D34EA-98E2-144C-B1E9-596B054CA33A}"/>
              </a:ext>
            </a:extLst>
          </p:cNvPr>
          <p:cNvSpPr/>
          <p:nvPr/>
        </p:nvSpPr>
        <p:spPr>
          <a:xfrm rot="5400000">
            <a:off x="8614653" y="2476605"/>
            <a:ext cx="770910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BD, Marketing, Sales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6AE8C24F-FE92-2545-95DE-1CA45CA02298}"/>
              </a:ext>
            </a:extLst>
          </p:cNvPr>
          <p:cNvSpPr/>
          <p:nvPr/>
        </p:nvSpPr>
        <p:spPr>
          <a:xfrm>
            <a:off x="2029498" y="5961512"/>
            <a:ext cx="8353519" cy="6795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4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Enabling Functions </a:t>
            </a:r>
            <a:br>
              <a:rPr lang="en-US" sz="14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(HR, Finance, IT, Legal, Communications, etc.)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80D9792-925A-BC4C-9F97-8EE3522A13E5}"/>
              </a:ext>
            </a:extLst>
          </p:cNvPr>
          <p:cNvSpPr/>
          <p:nvPr/>
        </p:nvSpPr>
        <p:spPr>
          <a:xfrm>
            <a:off x="5280606" y="4061884"/>
            <a:ext cx="1873405" cy="5003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Healthcare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59386B-0A69-8346-99A1-09E867A9CA9B}"/>
              </a:ext>
            </a:extLst>
          </p:cNvPr>
          <p:cNvCxnSpPr>
            <a:cxnSpLocks/>
          </p:cNvCxnSpPr>
          <p:nvPr/>
        </p:nvCxnSpPr>
        <p:spPr>
          <a:xfrm>
            <a:off x="2254222" y="2568910"/>
            <a:ext cx="227044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2B4A246-95B4-7E48-9A1A-F77BE4CD2CC9}"/>
              </a:ext>
            </a:extLst>
          </p:cNvPr>
          <p:cNvCxnSpPr>
            <a:cxnSpLocks/>
          </p:cNvCxnSpPr>
          <p:nvPr/>
        </p:nvCxnSpPr>
        <p:spPr>
          <a:xfrm>
            <a:off x="5082089" y="2568910"/>
            <a:ext cx="227044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A995F1F-14EB-7141-A312-777A39D7F3B7}"/>
              </a:ext>
            </a:extLst>
          </p:cNvPr>
          <p:cNvCxnSpPr>
            <a:cxnSpLocks/>
          </p:cNvCxnSpPr>
          <p:nvPr/>
        </p:nvCxnSpPr>
        <p:spPr>
          <a:xfrm>
            <a:off x="7825288" y="2568910"/>
            <a:ext cx="227044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96E0DA26-307D-254E-824D-ED9F5D873997}"/>
              </a:ext>
            </a:extLst>
          </p:cNvPr>
          <p:cNvSpPr/>
          <p:nvPr/>
        </p:nvSpPr>
        <p:spPr>
          <a:xfrm>
            <a:off x="5280606" y="4597134"/>
            <a:ext cx="1873405" cy="5003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 Products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414BB49-DD06-464E-AE55-1EADBCD3FCCE}"/>
              </a:ext>
            </a:extLst>
          </p:cNvPr>
          <p:cNvSpPr/>
          <p:nvPr/>
        </p:nvSpPr>
        <p:spPr>
          <a:xfrm>
            <a:off x="5280606" y="5132384"/>
            <a:ext cx="1873405" cy="5003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Electronics &amp; Transportation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E33B401-CF33-2547-90E5-9D2084A7C563}"/>
              </a:ext>
            </a:extLst>
          </p:cNvPr>
          <p:cNvSpPr/>
          <p:nvPr/>
        </p:nvSpPr>
        <p:spPr>
          <a:xfrm rot="5400000">
            <a:off x="8614652" y="4162451"/>
            <a:ext cx="770910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BD, Marketing, Sales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4B36C6-2ED3-516D-A7A5-C161A4AC2A2B}"/>
              </a:ext>
            </a:extLst>
          </p:cNvPr>
          <p:cNvSpPr/>
          <p:nvPr/>
        </p:nvSpPr>
        <p:spPr>
          <a:xfrm>
            <a:off x="2124898" y="1278285"/>
            <a:ext cx="2496078" cy="433939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Shared Platforms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4B17C1-3376-EB0A-DC3B-D97C132F2B78}"/>
              </a:ext>
            </a:extLst>
          </p:cNvPr>
          <p:cNvSpPr/>
          <p:nvPr/>
        </p:nvSpPr>
        <p:spPr>
          <a:xfrm>
            <a:off x="4964766" y="1256942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Lines of Business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D9FE91-FC3E-671C-5511-0588D56B9501}"/>
              </a:ext>
            </a:extLst>
          </p:cNvPr>
          <p:cNvSpPr/>
          <p:nvPr/>
        </p:nvSpPr>
        <p:spPr>
          <a:xfrm>
            <a:off x="7740695" y="1265992"/>
            <a:ext cx="2285999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Customer Mgt.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2B4781-284C-572E-4654-3A9D97AB1A0E}"/>
              </a:ext>
            </a:extLst>
          </p:cNvPr>
          <p:cNvSpPr/>
          <p:nvPr/>
        </p:nvSpPr>
        <p:spPr>
          <a:xfrm>
            <a:off x="4964766" y="901418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MIDDLE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621CCB-75E3-976F-1FE1-D7D4B7AB7CB7}"/>
              </a:ext>
            </a:extLst>
          </p:cNvPr>
          <p:cNvSpPr/>
          <p:nvPr/>
        </p:nvSpPr>
        <p:spPr>
          <a:xfrm>
            <a:off x="2254143" y="933978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A4873F-0533-C761-26FC-5AEE1CE892A5}"/>
              </a:ext>
            </a:extLst>
          </p:cNvPr>
          <p:cNvSpPr/>
          <p:nvPr/>
        </p:nvSpPr>
        <p:spPr>
          <a:xfrm>
            <a:off x="7740695" y="918585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FRONT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6763C-C3BF-A5E4-4959-4394678FEA01}"/>
              </a:ext>
            </a:extLst>
          </p:cNvPr>
          <p:cNvSpPr txBox="1"/>
          <p:nvPr/>
        </p:nvSpPr>
        <p:spPr>
          <a:xfrm>
            <a:off x="416243" y="286445"/>
            <a:ext cx="100749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Front-Back Org Model (Variation C):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Differentiated front and middle with shared back.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6E941B-88A9-4873-BCDC-996779C76A95}"/>
              </a:ext>
            </a:extLst>
          </p:cNvPr>
          <p:cNvSpPr txBox="1"/>
          <p:nvPr/>
        </p:nvSpPr>
        <p:spPr>
          <a:xfrm>
            <a:off x="2278732" y="2723448"/>
            <a:ext cx="2270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Bef>
                <a:spcPct val="0"/>
              </a:spcBef>
            </a:pPr>
            <a:r>
              <a:rPr 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Advanced technology and operations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8CADC2-65E0-8B34-CDA7-F434F059DC0A}"/>
              </a:ext>
            </a:extLst>
          </p:cNvPr>
          <p:cNvSpPr txBox="1"/>
          <p:nvPr/>
        </p:nvSpPr>
        <p:spPr>
          <a:xfrm>
            <a:off x="5082089" y="2743603"/>
            <a:ext cx="2277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Bef>
                <a:spcPct val="0"/>
              </a:spcBef>
            </a:pPr>
            <a:r>
              <a:rPr 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Differentiated strategies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7B5B3-6402-6CAD-24F4-FF70AE2881F6}"/>
              </a:ext>
            </a:extLst>
          </p:cNvPr>
          <p:cNvSpPr txBox="1"/>
          <p:nvPr/>
        </p:nvSpPr>
        <p:spPr>
          <a:xfrm>
            <a:off x="7812508" y="2723448"/>
            <a:ext cx="2270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Voice of customer &amp; market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BA1B6A-EF00-19DF-CF2A-F6F7FA77F4CE}"/>
              </a:ext>
            </a:extLst>
          </p:cNvPr>
          <p:cNvSpPr txBox="1"/>
          <p:nvPr/>
        </p:nvSpPr>
        <p:spPr>
          <a:xfrm>
            <a:off x="4980169" y="1593180"/>
            <a:ext cx="2363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2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Lines of business provide strategy, product/service leadership, organized by category, brand, or product.</a:t>
            </a:r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7F322BF7-B3D9-80A2-88D9-4B408D876D80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M2.8</a:t>
            </a:r>
          </a:p>
        </p:txBody>
      </p:sp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0E32CA94-B5CD-7204-FFE2-4716AD0AA085}"/>
              </a:ext>
            </a:extLst>
          </p:cNvPr>
          <p:cNvSpPr txBox="1">
            <a:spLocks/>
          </p:cNvSpPr>
          <p:nvPr/>
        </p:nvSpPr>
        <p:spPr>
          <a:xfrm>
            <a:off x="-3048" y="6310312"/>
            <a:ext cx="1947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(c) Kates and Kesler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282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154</Words>
  <Application>Microsoft Macintosh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2026-07-16T19:23:42Z</dcterms:modified>
</cp:coreProperties>
</file>