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349"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7D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549" autoAdjust="0"/>
    <p:restoredTop sz="96949" autoAdjust="0"/>
  </p:normalViewPr>
  <p:slideViewPr>
    <p:cSldViewPr snapToGrid="0">
      <p:cViewPr varScale="1">
        <p:scale>
          <a:sx n="127" d="100"/>
          <a:sy n="127" d="100"/>
        </p:scale>
        <p:origin x="1176" y="19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DADFB-474B-EF43-AAFD-782E6596F5B7}" type="datetimeFigureOut">
              <a:rPr lang="en-US" smtClean="0"/>
              <a:t>7/16/26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97301-2983-AE4C-AA87-F4FBB7198F22}" type="slidenum">
              <a:rPr lang="en-US" smtClean="0"/>
              <a:t>‹#›</a:t>
            </a:fld>
            <a:endParaRPr lang="en-US"/>
          </a:p>
        </p:txBody>
      </p:sp>
    </p:spTree>
    <p:extLst>
      <p:ext uri="{BB962C8B-B14F-4D97-AF65-F5344CB8AC3E}">
        <p14:creationId xmlns:p14="http://schemas.microsoft.com/office/powerpoint/2010/main" val="4140505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8AF29-BC49-1D74-2663-4235E0D2C4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8CFC72-AF5A-3859-B347-5F2A81E3AC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D3F7FC-F2DF-0E03-7DE6-3C27EBF1116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F2B737C-C5FB-5A6D-9383-ADF9F6DAFA28}"/>
              </a:ext>
            </a:extLst>
          </p:cNvPr>
          <p:cNvSpPr>
            <a:spLocks noGrp="1"/>
          </p:cNvSpPr>
          <p:nvPr>
            <p:ph type="ftr" sz="quarter" idx="11"/>
          </p:nvPr>
        </p:nvSpPr>
        <p:spPr/>
        <p:txBody>
          <a:bodyPr/>
          <a:lstStyle/>
          <a:p>
            <a:r>
              <a:rPr lang="en-US"/>
              <a:t>(c) Kates Kesler 2026</a:t>
            </a:r>
          </a:p>
        </p:txBody>
      </p:sp>
      <p:sp>
        <p:nvSpPr>
          <p:cNvPr id="6" name="Slide Number Placeholder 5">
            <a:extLst>
              <a:ext uri="{FF2B5EF4-FFF2-40B4-BE49-F238E27FC236}">
                <a16:creationId xmlns:a16="http://schemas.microsoft.com/office/drawing/2014/main" id="{9B4EE8D1-6494-841E-49F2-F5C4530FD780}"/>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14243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4ED5-870A-98A6-76D3-509B61796A9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172A9D-914B-6F8E-A3D0-00EE85DCB1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18029-C865-A3CB-61FC-825C4A883F1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4044A87-6FB0-7C57-FC8A-2E191C3155DC}"/>
              </a:ext>
            </a:extLst>
          </p:cNvPr>
          <p:cNvSpPr>
            <a:spLocks noGrp="1"/>
          </p:cNvSpPr>
          <p:nvPr>
            <p:ph type="ftr" sz="quarter" idx="11"/>
          </p:nvPr>
        </p:nvSpPr>
        <p:spPr/>
        <p:txBody>
          <a:bodyPr/>
          <a:lstStyle/>
          <a:p>
            <a:r>
              <a:rPr lang="en-US"/>
              <a:t>(c) Kates Kesler 2026</a:t>
            </a:r>
          </a:p>
        </p:txBody>
      </p:sp>
      <p:sp>
        <p:nvSpPr>
          <p:cNvPr id="6" name="Slide Number Placeholder 5">
            <a:extLst>
              <a:ext uri="{FF2B5EF4-FFF2-40B4-BE49-F238E27FC236}">
                <a16:creationId xmlns:a16="http://schemas.microsoft.com/office/drawing/2014/main" id="{00514BE1-3FD9-AA21-B043-AE3AAD7FAFD0}"/>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252891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285347-2221-FB20-3D1F-45D0B61B245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978E2A-0B1B-5432-D184-68297B5EDA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D022EE-9E9F-3351-6C5D-D910D22DFF75}"/>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38E0E52-71C9-5492-5B4D-B25B6616D2D5}"/>
              </a:ext>
            </a:extLst>
          </p:cNvPr>
          <p:cNvSpPr>
            <a:spLocks noGrp="1"/>
          </p:cNvSpPr>
          <p:nvPr>
            <p:ph type="ftr" sz="quarter" idx="11"/>
          </p:nvPr>
        </p:nvSpPr>
        <p:spPr/>
        <p:txBody>
          <a:bodyPr/>
          <a:lstStyle/>
          <a:p>
            <a:r>
              <a:rPr lang="en-US"/>
              <a:t>(c) Kates Kesler 2026</a:t>
            </a:r>
          </a:p>
        </p:txBody>
      </p:sp>
      <p:sp>
        <p:nvSpPr>
          <p:cNvPr id="6" name="Slide Number Placeholder 5">
            <a:extLst>
              <a:ext uri="{FF2B5EF4-FFF2-40B4-BE49-F238E27FC236}">
                <a16:creationId xmlns:a16="http://schemas.microsoft.com/office/drawing/2014/main" id="{0BB3E488-DECE-9E5A-0B25-71CC7F9B68F2}"/>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2232235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21A9F-47CB-EF1D-45C0-245E09DC7B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C406BB-42DB-B36C-BC8D-ACE568CDEB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00FE435-F9BE-52AF-FD30-581D69F4BAEF}"/>
              </a:ext>
            </a:extLst>
          </p:cNvPr>
          <p:cNvSpPr>
            <a:spLocks noGrp="1"/>
          </p:cNvSpPr>
          <p:nvPr>
            <p:ph type="ftr" sz="quarter" idx="11"/>
          </p:nvPr>
        </p:nvSpPr>
        <p:spPr>
          <a:xfrm>
            <a:off x="838200" y="6310312"/>
            <a:ext cx="1947333" cy="365125"/>
          </a:xfrm>
        </p:spPr>
        <p:txBody>
          <a:bodyPr/>
          <a:lstStyle/>
          <a:p>
            <a:r>
              <a:rPr lang="en-US" dirty="0"/>
              <a:t>(c) </a:t>
            </a:r>
            <a:r>
              <a:rPr lang="en-US" dirty="0" err="1"/>
              <a:t>Kates</a:t>
            </a:r>
            <a:r>
              <a:rPr lang="en-US" dirty="0"/>
              <a:t>  and Kesler 2026</a:t>
            </a:r>
          </a:p>
        </p:txBody>
      </p:sp>
      <p:sp>
        <p:nvSpPr>
          <p:cNvPr id="6" name="Slide Number Placeholder 5">
            <a:extLst>
              <a:ext uri="{FF2B5EF4-FFF2-40B4-BE49-F238E27FC236}">
                <a16:creationId xmlns:a16="http://schemas.microsoft.com/office/drawing/2014/main" id="{A85674BD-AB1C-3AC2-0267-A04905F9969B}"/>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1292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6EA28-635D-1B87-529D-2C5EAC49DE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057C414-4E4A-EEB8-DF27-FD386AF4986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FAC2B4-A9ED-7E44-79E0-67685B26A04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7BDA3F2-E129-CC32-3970-F6D28B7736ED}"/>
              </a:ext>
            </a:extLst>
          </p:cNvPr>
          <p:cNvSpPr>
            <a:spLocks noGrp="1"/>
          </p:cNvSpPr>
          <p:nvPr>
            <p:ph type="ftr" sz="quarter" idx="11"/>
          </p:nvPr>
        </p:nvSpPr>
        <p:spPr/>
        <p:txBody>
          <a:bodyPr/>
          <a:lstStyle/>
          <a:p>
            <a:r>
              <a:rPr lang="en-US"/>
              <a:t>(c) Kates Kesler 2026</a:t>
            </a:r>
          </a:p>
        </p:txBody>
      </p:sp>
      <p:sp>
        <p:nvSpPr>
          <p:cNvPr id="6" name="Slide Number Placeholder 5">
            <a:extLst>
              <a:ext uri="{FF2B5EF4-FFF2-40B4-BE49-F238E27FC236}">
                <a16:creationId xmlns:a16="http://schemas.microsoft.com/office/drawing/2014/main" id="{51E1F385-6670-2EFF-10E7-EE5BA47FC57B}"/>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264451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D2A6F-39D3-558C-2C1B-D9D244D1E3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B0F339-FFAF-DE36-3580-4C83739D72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166B36-D151-207B-D1AA-FD8AEA7E26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438631-5F35-ADBA-8168-B1B1A12B96E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5CA35C3-C79D-440E-E6AD-938E88F65BB5}"/>
              </a:ext>
            </a:extLst>
          </p:cNvPr>
          <p:cNvSpPr>
            <a:spLocks noGrp="1"/>
          </p:cNvSpPr>
          <p:nvPr>
            <p:ph type="ftr" sz="quarter" idx="11"/>
          </p:nvPr>
        </p:nvSpPr>
        <p:spPr/>
        <p:txBody>
          <a:bodyPr/>
          <a:lstStyle/>
          <a:p>
            <a:r>
              <a:rPr lang="en-US"/>
              <a:t>(c) Kates Kesler 2026</a:t>
            </a:r>
          </a:p>
        </p:txBody>
      </p:sp>
      <p:sp>
        <p:nvSpPr>
          <p:cNvPr id="7" name="Slide Number Placeholder 6">
            <a:extLst>
              <a:ext uri="{FF2B5EF4-FFF2-40B4-BE49-F238E27FC236}">
                <a16:creationId xmlns:a16="http://schemas.microsoft.com/office/drawing/2014/main" id="{5FF137FB-7833-716D-3C1D-42739477F537}"/>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2543048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00F08-B857-EC86-7095-F211965A354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1D3679-0138-E460-25CA-E7FCA73A7B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AFC68F-0729-622B-1D1B-0A043DB810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6AA526-9020-155F-9B3D-F112211083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335930-F860-60EA-AB30-B667965ABA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9FDE1B-B093-5DD9-FD3D-13E9D4862DCF}"/>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8822B638-6DFB-04CE-E0E1-C94D3737DBD8}"/>
              </a:ext>
            </a:extLst>
          </p:cNvPr>
          <p:cNvSpPr>
            <a:spLocks noGrp="1"/>
          </p:cNvSpPr>
          <p:nvPr>
            <p:ph type="ftr" sz="quarter" idx="11"/>
          </p:nvPr>
        </p:nvSpPr>
        <p:spPr/>
        <p:txBody>
          <a:bodyPr/>
          <a:lstStyle/>
          <a:p>
            <a:r>
              <a:rPr lang="en-US"/>
              <a:t>(c) Kates Kesler 2026</a:t>
            </a:r>
          </a:p>
        </p:txBody>
      </p:sp>
      <p:sp>
        <p:nvSpPr>
          <p:cNvPr id="9" name="Slide Number Placeholder 8">
            <a:extLst>
              <a:ext uri="{FF2B5EF4-FFF2-40B4-BE49-F238E27FC236}">
                <a16:creationId xmlns:a16="http://schemas.microsoft.com/office/drawing/2014/main" id="{050A995D-91A3-BFD5-F15D-AF340D451D49}"/>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3657654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E568E-A90F-6855-1D80-8F53EA4FAAEC}"/>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F44401F8-FC9F-386B-2AB9-828254362C5D}"/>
              </a:ext>
            </a:extLst>
          </p:cNvPr>
          <p:cNvSpPr>
            <a:spLocks noGrp="1"/>
          </p:cNvSpPr>
          <p:nvPr>
            <p:ph type="ftr" sz="quarter" idx="11"/>
          </p:nvPr>
        </p:nvSpPr>
        <p:spPr>
          <a:xfrm>
            <a:off x="508000" y="6356350"/>
            <a:ext cx="2345267" cy="365125"/>
          </a:xfrm>
        </p:spPr>
        <p:txBody>
          <a:bodyPr/>
          <a:lstStyle/>
          <a:p>
            <a:r>
              <a:rPr lang="en-US" dirty="0"/>
              <a:t>(c) </a:t>
            </a:r>
            <a:r>
              <a:rPr lang="en-US" dirty="0" err="1"/>
              <a:t>Kates</a:t>
            </a:r>
            <a:r>
              <a:rPr lang="en-US" dirty="0"/>
              <a:t> and Kesler 2026</a:t>
            </a:r>
          </a:p>
        </p:txBody>
      </p:sp>
      <p:sp>
        <p:nvSpPr>
          <p:cNvPr id="5" name="Slide Number Placeholder 4">
            <a:extLst>
              <a:ext uri="{FF2B5EF4-FFF2-40B4-BE49-F238E27FC236}">
                <a16:creationId xmlns:a16="http://schemas.microsoft.com/office/drawing/2014/main" id="{16544A5E-44BE-A4D6-1268-5789E8B09648}"/>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3294687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B655FD-77E8-FA44-7F80-B1C33A8EAC5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CFDB995E-882E-513F-9F3A-68057EB1B629}"/>
              </a:ext>
            </a:extLst>
          </p:cNvPr>
          <p:cNvSpPr>
            <a:spLocks noGrp="1"/>
          </p:cNvSpPr>
          <p:nvPr>
            <p:ph type="ftr" sz="quarter" idx="11"/>
          </p:nvPr>
        </p:nvSpPr>
        <p:spPr/>
        <p:txBody>
          <a:bodyPr/>
          <a:lstStyle/>
          <a:p>
            <a:r>
              <a:rPr lang="en-US"/>
              <a:t>(c) Kates Kesler 2026</a:t>
            </a:r>
          </a:p>
        </p:txBody>
      </p:sp>
      <p:sp>
        <p:nvSpPr>
          <p:cNvPr id="4" name="Slide Number Placeholder 3">
            <a:extLst>
              <a:ext uri="{FF2B5EF4-FFF2-40B4-BE49-F238E27FC236}">
                <a16:creationId xmlns:a16="http://schemas.microsoft.com/office/drawing/2014/main" id="{23A5AAB3-69C7-E749-2414-9BCBD5F69587}"/>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661429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532F8-BCA4-B014-829B-7EEF41E959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74FFDA-BC2F-3675-8FAE-E7F3E1CA96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8A1D66-0900-B3CC-A1AD-37E0A8695B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007A44-3F2F-4F78-3E64-D7019DC9F92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A4BA641-F64C-EAEF-328A-57A5A839D015}"/>
              </a:ext>
            </a:extLst>
          </p:cNvPr>
          <p:cNvSpPr>
            <a:spLocks noGrp="1"/>
          </p:cNvSpPr>
          <p:nvPr>
            <p:ph type="ftr" sz="quarter" idx="11"/>
          </p:nvPr>
        </p:nvSpPr>
        <p:spPr/>
        <p:txBody>
          <a:bodyPr/>
          <a:lstStyle/>
          <a:p>
            <a:r>
              <a:rPr lang="en-US"/>
              <a:t>(c) Kates Kesler 2026</a:t>
            </a:r>
          </a:p>
        </p:txBody>
      </p:sp>
      <p:sp>
        <p:nvSpPr>
          <p:cNvPr id="7" name="Slide Number Placeholder 6">
            <a:extLst>
              <a:ext uri="{FF2B5EF4-FFF2-40B4-BE49-F238E27FC236}">
                <a16:creationId xmlns:a16="http://schemas.microsoft.com/office/drawing/2014/main" id="{DB688681-A2A4-1ED4-6415-23ACB8316308}"/>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87103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F22D1-2640-1E98-61FD-73DC0B6FF9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FE46B9-E866-0C32-6B3A-DC59EECDA1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E3FD68-C009-4826-4F38-DA7B2C079B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707DB6-7CEF-AA77-87E6-EF24DA2FF95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1192003-1BD2-50C3-490B-365592BA2AEF}"/>
              </a:ext>
            </a:extLst>
          </p:cNvPr>
          <p:cNvSpPr>
            <a:spLocks noGrp="1"/>
          </p:cNvSpPr>
          <p:nvPr>
            <p:ph type="ftr" sz="quarter" idx="11"/>
          </p:nvPr>
        </p:nvSpPr>
        <p:spPr/>
        <p:txBody>
          <a:bodyPr/>
          <a:lstStyle/>
          <a:p>
            <a:r>
              <a:rPr lang="en-US"/>
              <a:t>(c) Kates Kesler 2026</a:t>
            </a:r>
          </a:p>
        </p:txBody>
      </p:sp>
      <p:sp>
        <p:nvSpPr>
          <p:cNvPr id="7" name="Slide Number Placeholder 6">
            <a:extLst>
              <a:ext uri="{FF2B5EF4-FFF2-40B4-BE49-F238E27FC236}">
                <a16:creationId xmlns:a16="http://schemas.microsoft.com/office/drawing/2014/main" id="{77AEDE92-21BF-4621-550F-6B16514DEFE2}"/>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193252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EF3DD6-6826-EAEC-A2E5-B4E0AA2798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413973-D5E5-2F66-EBE8-310FBC343D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233CAB-6073-E27A-8065-7939B5B16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10E5F588-95B4-BFD1-2C15-838943134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(c) Kates Kesler 2026</a:t>
            </a:r>
          </a:p>
        </p:txBody>
      </p:sp>
      <p:sp>
        <p:nvSpPr>
          <p:cNvPr id="6" name="Slide Number Placeholder 5">
            <a:extLst>
              <a:ext uri="{FF2B5EF4-FFF2-40B4-BE49-F238E27FC236}">
                <a16:creationId xmlns:a16="http://schemas.microsoft.com/office/drawing/2014/main" id="{D9DFD1C4-C1AF-3DF5-5295-84D53BA146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FE48B9C-D722-8D46-8CB7-AC16E7BFDAF2}" type="slidenum">
              <a:rPr lang="en-US" smtClean="0"/>
              <a:t>‹#›</a:t>
            </a:fld>
            <a:endParaRPr lang="en-US"/>
          </a:p>
        </p:txBody>
      </p:sp>
    </p:spTree>
    <p:extLst>
      <p:ext uri="{BB962C8B-B14F-4D97-AF65-F5344CB8AC3E}">
        <p14:creationId xmlns:p14="http://schemas.microsoft.com/office/powerpoint/2010/main" val="3751282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7EB69D4-1270-D0D9-E751-A104FFEF7322}"/>
              </a:ext>
            </a:extLst>
          </p:cNvPr>
          <p:cNvGraphicFramePr>
            <a:graphicFrameLocks noGrp="1"/>
          </p:cNvGraphicFramePr>
          <p:nvPr>
            <p:extLst>
              <p:ext uri="{D42A27DB-BD31-4B8C-83A1-F6EECF244321}">
                <p14:modId xmlns:p14="http://schemas.microsoft.com/office/powerpoint/2010/main" val="1221314921"/>
              </p:ext>
            </p:extLst>
          </p:nvPr>
        </p:nvGraphicFramePr>
        <p:xfrm>
          <a:off x="1036948" y="680720"/>
          <a:ext cx="10312924" cy="5857240"/>
        </p:xfrm>
        <a:graphic>
          <a:graphicData uri="http://schemas.openxmlformats.org/drawingml/2006/table">
            <a:tbl>
              <a:tblPr firstRow="1" bandRow="1">
                <a:tableStyleId>{5C22544A-7EE6-4342-B048-85BDC9FD1C3A}</a:tableStyleId>
              </a:tblPr>
              <a:tblGrid>
                <a:gridCol w="1168924">
                  <a:extLst>
                    <a:ext uri="{9D8B030D-6E8A-4147-A177-3AD203B41FA5}">
                      <a16:colId xmlns:a16="http://schemas.microsoft.com/office/drawing/2014/main" val="3946183781"/>
                    </a:ext>
                  </a:extLst>
                </a:gridCol>
                <a:gridCol w="2286000">
                  <a:extLst>
                    <a:ext uri="{9D8B030D-6E8A-4147-A177-3AD203B41FA5}">
                      <a16:colId xmlns:a16="http://schemas.microsoft.com/office/drawing/2014/main" val="1990388912"/>
                    </a:ext>
                  </a:extLst>
                </a:gridCol>
                <a:gridCol w="2286000">
                  <a:extLst>
                    <a:ext uri="{9D8B030D-6E8A-4147-A177-3AD203B41FA5}">
                      <a16:colId xmlns:a16="http://schemas.microsoft.com/office/drawing/2014/main" val="3700303036"/>
                    </a:ext>
                  </a:extLst>
                </a:gridCol>
                <a:gridCol w="2286000">
                  <a:extLst>
                    <a:ext uri="{9D8B030D-6E8A-4147-A177-3AD203B41FA5}">
                      <a16:colId xmlns:a16="http://schemas.microsoft.com/office/drawing/2014/main" val="1329595975"/>
                    </a:ext>
                  </a:extLst>
                </a:gridCol>
                <a:gridCol w="2286000">
                  <a:extLst>
                    <a:ext uri="{9D8B030D-6E8A-4147-A177-3AD203B41FA5}">
                      <a16:colId xmlns:a16="http://schemas.microsoft.com/office/drawing/2014/main" val="710695433"/>
                    </a:ext>
                  </a:extLst>
                </a:gridCol>
              </a:tblGrid>
              <a:tr h="370840">
                <a:tc>
                  <a:txBody>
                    <a:bodyPr/>
                    <a:lstStyle/>
                    <a:p>
                      <a:endParaRPr lang="en-US" dirty="0"/>
                    </a:p>
                  </a:txBody>
                  <a:tcPr>
                    <a:solidFill>
                      <a:schemeClr val="bg1"/>
                    </a:solidFill>
                  </a:tcPr>
                </a:tc>
                <a:tc>
                  <a:txBody>
                    <a:bodyPr/>
                    <a:lstStyle/>
                    <a:p>
                      <a:pPr algn="ctr"/>
                      <a:r>
                        <a:rPr lang="en-US" sz="1300" dirty="0">
                          <a:solidFill>
                            <a:schemeClr val="tx2">
                              <a:lumMod val="75000"/>
                              <a:lumOff val="25000"/>
                            </a:schemeClr>
                          </a:solidFill>
                        </a:rPr>
                        <a:t>Executive Team</a:t>
                      </a:r>
                    </a:p>
                  </a:txBody>
                  <a:tcPr anchor="b">
                    <a:solidFill>
                      <a:schemeClr val="bg1"/>
                    </a:solidFill>
                  </a:tcPr>
                </a:tc>
                <a:tc>
                  <a:txBody>
                    <a:bodyPr/>
                    <a:lstStyle/>
                    <a:p>
                      <a:pPr algn="ctr"/>
                      <a:r>
                        <a:rPr lang="en-US" sz="1300" dirty="0">
                          <a:solidFill>
                            <a:schemeClr val="tx2">
                              <a:lumMod val="75000"/>
                              <a:lumOff val="25000"/>
                            </a:schemeClr>
                          </a:solidFill>
                        </a:rPr>
                        <a:t>Global Divisions</a:t>
                      </a:r>
                    </a:p>
                  </a:txBody>
                  <a:tcPr anchor="b">
                    <a:solidFill>
                      <a:schemeClr val="bg1"/>
                    </a:solidFill>
                  </a:tcPr>
                </a:tc>
                <a:tc>
                  <a:txBody>
                    <a:bodyPr/>
                    <a:lstStyle/>
                    <a:p>
                      <a:pPr algn="ctr"/>
                      <a:r>
                        <a:rPr lang="en-US" sz="1300" dirty="0">
                          <a:solidFill>
                            <a:schemeClr val="tx2">
                              <a:lumMod val="75000"/>
                              <a:lumOff val="25000"/>
                            </a:schemeClr>
                          </a:solidFill>
                        </a:rPr>
                        <a:t>Regional Leadership</a:t>
                      </a:r>
                    </a:p>
                  </a:txBody>
                  <a:tcPr anchor="b">
                    <a:solidFill>
                      <a:schemeClr val="bg1"/>
                    </a:solidFill>
                  </a:tcPr>
                </a:tc>
                <a:tc>
                  <a:txBody>
                    <a:bodyPr/>
                    <a:lstStyle/>
                    <a:p>
                      <a:pPr algn="ctr"/>
                      <a:r>
                        <a:rPr lang="en-US" sz="1300" dirty="0">
                          <a:solidFill>
                            <a:schemeClr val="tx2">
                              <a:lumMod val="75000"/>
                              <a:lumOff val="25000"/>
                            </a:schemeClr>
                          </a:solidFill>
                        </a:rPr>
                        <a:t>Enterprise Function Leads</a:t>
                      </a:r>
                    </a:p>
                  </a:txBody>
                  <a:tcPr anchor="b">
                    <a:solidFill>
                      <a:schemeClr val="bg1"/>
                    </a:solidFill>
                  </a:tcPr>
                </a:tc>
                <a:extLst>
                  <a:ext uri="{0D108BD9-81ED-4DB2-BD59-A6C34878D82A}">
                    <a16:rowId xmlns:a16="http://schemas.microsoft.com/office/drawing/2014/main" val="769383884"/>
                  </a:ext>
                </a:extLst>
              </a:tr>
              <a:tr h="370840">
                <a:tc>
                  <a:txBody>
                    <a:bodyPr/>
                    <a:lstStyle/>
                    <a:p>
                      <a:pPr>
                        <a:buNone/>
                      </a:pPr>
                      <a:br>
                        <a:rPr lang="en-US" sz="1300" b="1" dirty="0">
                          <a:solidFill>
                            <a:schemeClr val="tx2">
                              <a:lumMod val="75000"/>
                              <a:lumOff val="25000"/>
                            </a:schemeClr>
                          </a:solidFill>
                          <a:effectLst/>
                          <a:latin typeface="Calibri" panose="020F0502020204030204" pitchFamily="34" charset="0"/>
                          <a:cs typeface="Calibri" panose="020F0502020204030204" pitchFamily="34" charset="0"/>
                        </a:rPr>
                      </a:br>
                      <a:r>
                        <a:rPr lang="en-US" sz="1300" b="1" dirty="0">
                          <a:solidFill>
                            <a:schemeClr val="tx2">
                              <a:lumMod val="75000"/>
                              <a:lumOff val="25000"/>
                            </a:schemeClr>
                          </a:solidFill>
                          <a:effectLst/>
                          <a:latin typeface="Calibri" panose="020F0502020204030204" pitchFamily="34" charset="0"/>
                          <a:cs typeface="Calibri" panose="020F0502020204030204" pitchFamily="34" charset="0"/>
                        </a:rPr>
                        <a:t>Strategy</a:t>
                      </a:r>
                    </a:p>
                  </a:txBody>
                  <a:tcPr marL="0" marR="0" marT="0" marB="0">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Sets strategic direction, including a common purpose, values and metrics.</a:t>
                      </a:r>
                    </a:p>
                    <a:p>
                      <a:pPr marL="0" indent="0">
                        <a:buNone/>
                        <a:tabLst>
                          <a:tab pos="2913063" algn="l"/>
                        </a:tabLst>
                      </a:pPr>
                      <a:r>
                        <a:rPr lang="en-US" sz="1050" dirty="0">
                          <a:effectLst/>
                          <a:latin typeface="Calibri" panose="020F0502020204030204" pitchFamily="34" charset="0"/>
                          <a:cs typeface="Calibri" panose="020F0502020204030204" pitchFamily="34" charset="0"/>
                        </a:rPr>
                        <a:t>Allocates capital aligned with growth strategy to increase long term shareholder value. Identifies long term market and technology trends and strategies. Champions a common enterprise culture and sense of excitement around the purpose and vision.</a:t>
                      </a:r>
                    </a:p>
                  </a:txBody>
                  <a:tcPr>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Owns primary P&amp;L. Sets global practice knowledge &amp; growth agenda.</a:t>
                      </a:r>
                    </a:p>
                    <a:p>
                      <a:pPr>
                        <a:buNone/>
                      </a:pPr>
                      <a:r>
                        <a:rPr lang="en-US" sz="1050" dirty="0">
                          <a:effectLst/>
                          <a:latin typeface="Calibri" panose="020F0502020204030204" pitchFamily="34" charset="0"/>
                          <a:cs typeface="Calibri" panose="020F0502020204030204" pitchFamily="34" charset="0"/>
                        </a:rPr>
                        <a:t>communicates the firm's strategy and ambition effectively within the division and drive strategic delivery, outlining their main areas of focus for global practice plans.</a:t>
                      </a:r>
                    </a:p>
                  </a:txBody>
                  <a:tcPr>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Sets regional strategy. Drives market growth and owns client relationships.</a:t>
                      </a:r>
                    </a:p>
                    <a:p>
                      <a:pPr>
                        <a:buNone/>
                      </a:pPr>
                      <a:r>
                        <a:rPr lang="en-US" sz="1050" dirty="0">
                          <a:effectLst/>
                          <a:latin typeface="Calibri" panose="020F0502020204030204" pitchFamily="34" charset="0"/>
                          <a:cs typeface="Calibri" panose="020F0502020204030204" pitchFamily="34" charset="0"/>
                        </a:rPr>
                        <a:t>Owns secondary P&amp;L. Defines marketing strategy (practices &amp; countries)</a:t>
                      </a:r>
                    </a:p>
                    <a:p>
                      <a:pPr>
                        <a:buNone/>
                      </a:pPr>
                      <a:r>
                        <a:rPr lang="en-US" sz="1050" dirty="0">
                          <a:effectLst/>
                          <a:latin typeface="Calibri" panose="020F0502020204030204" pitchFamily="34" charset="0"/>
                          <a:cs typeface="Calibri" panose="020F0502020204030204" pitchFamily="34" charset="0"/>
                        </a:rPr>
                        <a:t>Identifies areas of collaboration within offices in the Region to achieve strategic objectives.</a:t>
                      </a:r>
                    </a:p>
                  </a:txBody>
                  <a:tcPr>
                    <a:solidFill>
                      <a:schemeClr val="bg1"/>
                    </a:solidFill>
                  </a:tcPr>
                </a:tc>
                <a:tc>
                  <a:txBody>
                    <a:bodyPr/>
                    <a:lstStyle/>
                    <a:p>
                      <a:pPr>
                        <a:buNone/>
                      </a:pPr>
                      <a:r>
                        <a:rPr lang="en-US" sz="1050">
                          <a:effectLst/>
                          <a:latin typeface="Calibri" panose="020F0502020204030204" pitchFamily="34" charset="0"/>
                          <a:cs typeface="Calibri" panose="020F0502020204030204" pitchFamily="34" charset="0"/>
                        </a:rPr>
                        <a:t>Creates functional strategies to build critical capabilities, to deliver scaled services and automation, and to assure compliance to protect enterprise interests.</a:t>
                      </a:r>
                    </a:p>
                  </a:txBody>
                  <a:tcPr>
                    <a:solidFill>
                      <a:schemeClr val="bg1"/>
                    </a:solidFill>
                  </a:tcPr>
                </a:tc>
                <a:extLst>
                  <a:ext uri="{0D108BD9-81ED-4DB2-BD59-A6C34878D82A}">
                    <a16:rowId xmlns:a16="http://schemas.microsoft.com/office/drawing/2014/main" val="1900254720"/>
                  </a:ext>
                </a:extLst>
              </a:tr>
              <a:tr h="370840">
                <a:tc>
                  <a:txBody>
                    <a:bodyPr/>
                    <a:lstStyle/>
                    <a:p>
                      <a:pPr>
                        <a:buNone/>
                      </a:pPr>
                      <a:r>
                        <a:rPr lang="en-US" sz="1300" b="1" dirty="0">
                          <a:solidFill>
                            <a:schemeClr val="tx2">
                              <a:lumMod val="75000"/>
                              <a:lumOff val="25000"/>
                            </a:schemeClr>
                          </a:solidFill>
                          <a:effectLst/>
                          <a:latin typeface="Calibri" panose="020F0502020204030204" pitchFamily="34" charset="0"/>
                          <a:cs typeface="Calibri" panose="020F0502020204030204" pitchFamily="34" charset="0"/>
                        </a:rPr>
                        <a:t>Execution</a:t>
                      </a:r>
                    </a:p>
                  </a:txBody>
                  <a:tcPr marL="0" marR="0" marT="0" marB="0">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Sets growth, margin and cash objectives by Division and region aligned with Firm and Client strategy. Coaches and develops Partners and teams to improve their ability to deliver on goals.</a:t>
                      </a:r>
                    </a:p>
                  </a:txBody>
                  <a:tcPr>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Drives growth priorities across the Division, approval and oversight of the business plans for the Practices and supporting implementation. Oversee economic performance of the Practices and accountable for overall Division performance</a:t>
                      </a:r>
                    </a:p>
                  </a:txBody>
                  <a:tcPr>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Monitors the external environment in the region, build regional capabilities in line with market and identify capability gaps.</a:t>
                      </a:r>
                    </a:p>
                    <a:p>
                      <a:pPr>
                        <a:buNone/>
                      </a:pPr>
                      <a:r>
                        <a:rPr lang="en-US" sz="1050" dirty="0">
                          <a:effectLst/>
                          <a:latin typeface="Calibri" panose="020F0502020204030204" pitchFamily="34" charset="0"/>
                          <a:cs typeface="Calibri" panose="020F0502020204030204" pitchFamily="34" charset="0"/>
                        </a:rPr>
                        <a:t>Manages economic performance and progression of firm strategy within the region. Drives best practice in client relationship management and revenue generation.</a:t>
                      </a:r>
                    </a:p>
                  </a:txBody>
                  <a:tcPr>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Enables success of business objectives with effective decision support, driving consistent processes, and capturing scale benefits with shared services and expertise. Manages end-to-end functional execution in support of Firm and Client strategy.</a:t>
                      </a:r>
                    </a:p>
                  </a:txBody>
                  <a:tcPr>
                    <a:solidFill>
                      <a:schemeClr val="bg1"/>
                    </a:solidFill>
                  </a:tcPr>
                </a:tc>
                <a:extLst>
                  <a:ext uri="{0D108BD9-81ED-4DB2-BD59-A6C34878D82A}">
                    <a16:rowId xmlns:a16="http://schemas.microsoft.com/office/drawing/2014/main" val="1487536460"/>
                  </a:ext>
                </a:extLst>
              </a:tr>
              <a:tr h="370840">
                <a:tc>
                  <a:txBody>
                    <a:bodyPr/>
                    <a:lstStyle/>
                    <a:p>
                      <a:pPr>
                        <a:buNone/>
                      </a:pPr>
                      <a:r>
                        <a:rPr lang="en-US" sz="1300" b="1" dirty="0">
                          <a:solidFill>
                            <a:schemeClr val="tx2">
                              <a:lumMod val="75000"/>
                              <a:lumOff val="25000"/>
                            </a:schemeClr>
                          </a:solidFill>
                          <a:effectLst/>
                          <a:latin typeface="Calibri" panose="020F0502020204030204" pitchFamily="34" charset="0"/>
                          <a:cs typeface="Calibri" panose="020F0502020204030204" pitchFamily="34" charset="0"/>
                        </a:rPr>
                        <a:t>Decision Authority</a:t>
                      </a:r>
                    </a:p>
                  </a:txBody>
                  <a:tcPr marL="0" marR="0" marT="0" marB="0">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Sets growth and productivity investment priorities; sets annual targets and priorities. Defines the organization model for the Firm. Approves material changes to plan that are outside of already allocated budgets.</a:t>
                      </a:r>
                    </a:p>
                  </a:txBody>
                  <a:tcPr>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Manages primary P&amp;L. Develops and delivers the global strategy for the practice; production of the global practice plans and providing input and approval of the National business plans.</a:t>
                      </a:r>
                    </a:p>
                  </a:txBody>
                  <a:tcPr>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Develops and delivers regional plan and targets, monitors performance and market entry strategy in the regions.</a:t>
                      </a:r>
                    </a:p>
                    <a:p>
                      <a:pPr>
                        <a:buNone/>
                      </a:pPr>
                      <a:r>
                        <a:rPr lang="en-US" sz="1050" dirty="0">
                          <a:effectLst/>
                          <a:latin typeface="Calibri" panose="020F0502020204030204" pitchFamily="34" charset="0"/>
                          <a:cs typeface="Calibri" panose="020F0502020204030204" pitchFamily="34" charset="0"/>
                        </a:rPr>
                        <a:t>Drives alignment between office and national plans. Owns resource allocation within the region.</a:t>
                      </a:r>
                    </a:p>
                  </a:txBody>
                  <a:tcPr>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Sets functional standards and ways of working; makes functional appointments to key roles. Sets a global cost envelope for the function.</a:t>
                      </a:r>
                    </a:p>
                  </a:txBody>
                  <a:tcPr>
                    <a:solidFill>
                      <a:schemeClr val="bg1"/>
                    </a:solidFill>
                  </a:tcPr>
                </a:tc>
                <a:extLst>
                  <a:ext uri="{0D108BD9-81ED-4DB2-BD59-A6C34878D82A}">
                    <a16:rowId xmlns:a16="http://schemas.microsoft.com/office/drawing/2014/main" val="1284704046"/>
                  </a:ext>
                </a:extLst>
              </a:tr>
              <a:tr h="370840">
                <a:tc>
                  <a:txBody>
                    <a:bodyPr/>
                    <a:lstStyle/>
                    <a:p>
                      <a:pPr>
                        <a:buNone/>
                      </a:pPr>
                      <a:r>
                        <a:rPr lang="en-US" sz="1300" b="1" dirty="0">
                          <a:solidFill>
                            <a:schemeClr val="tx2">
                              <a:lumMod val="75000"/>
                              <a:lumOff val="25000"/>
                            </a:schemeClr>
                          </a:solidFill>
                          <a:effectLst/>
                          <a:latin typeface="Calibri" panose="020F0502020204030204" pitchFamily="34" charset="0"/>
                          <a:cs typeface="Calibri" panose="020F0502020204030204" pitchFamily="34" charset="0"/>
                        </a:rPr>
                        <a:t>Talent</a:t>
                      </a:r>
                    </a:p>
                  </a:txBody>
                  <a:tcPr marL="0" marR="0" marT="0" marB="0">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Oversees key talent pools and succession across the enterprise, owns key leader selection and development, including ongoing learning and flexible and meaningful career paths.</a:t>
                      </a:r>
                    </a:p>
                  </a:txBody>
                  <a:tcPr>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Develops and coaches Global Practice Heads and provide inputs to on-going contribution conversations. Manage internal and external partner pipeline for the Division.</a:t>
                      </a:r>
                    </a:p>
                  </a:txBody>
                  <a:tcPr>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Develops people including coaching them, ensuring appraisal process is conducted and setting high standards of performance. Reviews resource allocations, transfers and new partner elections in the region.</a:t>
                      </a:r>
                    </a:p>
                  </a:txBody>
                  <a:tcPr>
                    <a:solidFill>
                      <a:schemeClr val="bg1"/>
                    </a:solidFill>
                  </a:tcPr>
                </a:tc>
                <a:tc>
                  <a:txBody>
                    <a:bodyPr/>
                    <a:lstStyle/>
                    <a:p>
                      <a:pPr>
                        <a:buNone/>
                      </a:pPr>
                      <a:r>
                        <a:rPr lang="en-US" sz="1050" dirty="0">
                          <a:effectLst/>
                          <a:latin typeface="Calibri" panose="020F0502020204030204" pitchFamily="34" charset="0"/>
                          <a:cs typeface="Calibri" panose="020F0502020204030204" pitchFamily="34" charset="0"/>
                        </a:rPr>
                        <a:t>Assures cross-regional view of talent development. Owns function succession plans for the company, working with segments.</a:t>
                      </a:r>
                    </a:p>
                  </a:txBody>
                  <a:tcPr>
                    <a:solidFill>
                      <a:schemeClr val="bg1"/>
                    </a:solidFill>
                  </a:tcPr>
                </a:tc>
                <a:extLst>
                  <a:ext uri="{0D108BD9-81ED-4DB2-BD59-A6C34878D82A}">
                    <a16:rowId xmlns:a16="http://schemas.microsoft.com/office/drawing/2014/main" val="3344357518"/>
                  </a:ext>
                </a:extLst>
              </a:tr>
            </a:tbl>
          </a:graphicData>
        </a:graphic>
      </p:graphicFrame>
      <p:sp>
        <p:nvSpPr>
          <p:cNvPr id="3" name="TextBox 2">
            <a:extLst>
              <a:ext uri="{FF2B5EF4-FFF2-40B4-BE49-F238E27FC236}">
                <a16:creationId xmlns:a16="http://schemas.microsoft.com/office/drawing/2014/main" id="{7BF04221-88F6-7692-F7E4-A3A0407D0B88}"/>
              </a:ext>
            </a:extLst>
          </p:cNvPr>
          <p:cNvSpPr txBox="1"/>
          <p:nvPr/>
        </p:nvSpPr>
        <p:spPr>
          <a:xfrm>
            <a:off x="441357" y="301523"/>
            <a:ext cx="11488176" cy="369332"/>
          </a:xfrm>
          <a:prstGeom prst="rect">
            <a:avLst/>
          </a:prstGeom>
          <a:noFill/>
        </p:spPr>
        <p:txBody>
          <a:bodyPr wrap="square">
            <a:spAutoFit/>
          </a:bodyPr>
          <a:lstStyle/>
          <a:p>
            <a:r>
              <a:rPr lang="en-US" sz="1800" b="1" dirty="0">
                <a:effectLst/>
                <a:latin typeface="Calibri" panose="020F0502020204030204" pitchFamily="34" charset="0"/>
                <a:ea typeface="Times New Roman" panose="02020603050405020304" pitchFamily="18" charset="0"/>
                <a:cs typeface="Calibri" panose="020F0502020204030204" pitchFamily="34" charset="0"/>
              </a:rPr>
              <a:t>Enterprise role definition table 1: </a:t>
            </a:r>
            <a:r>
              <a:rPr lang="en-US" dirty="0">
                <a:latin typeface="Calibri" panose="020F0502020204030204" pitchFamily="34" charset="0"/>
                <a:ea typeface="Times New Roman" panose="02020603050405020304" pitchFamily="18" charset="0"/>
                <a:cs typeface="Calibri" panose="020F0502020204030204" pitchFamily="34" charset="0"/>
              </a:rPr>
              <a:t>Example role of the center vs. businesses in a </a:t>
            </a:r>
            <a:r>
              <a:rPr lang="en-US" sz="1800" dirty="0">
                <a:effectLst/>
                <a:latin typeface="Calibri" panose="020F0502020204030204" pitchFamily="34" charset="0"/>
                <a:ea typeface="Times New Roman" panose="02020603050405020304" pitchFamily="18" charset="0"/>
                <a:cs typeface="Calibri" panose="020F0502020204030204" pitchFamily="34" charset="0"/>
              </a:rPr>
              <a:t>large professional services company.</a:t>
            </a:r>
            <a:r>
              <a:rPr lang="en-US" dirty="0">
                <a:effectLst/>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279993CC-7D39-6509-6DA3-4C188BC67199}"/>
              </a:ext>
            </a:extLst>
          </p:cNvPr>
          <p:cNvSpPr>
            <a:spLocks noGrp="1"/>
          </p:cNvSpPr>
          <p:nvPr>
            <p:ph type="sldNum" sz="quarter" idx="12"/>
          </p:nvPr>
        </p:nvSpPr>
        <p:spPr/>
        <p:txBody>
          <a:bodyPr/>
          <a:lstStyle/>
          <a:p>
            <a:fld id="{FFE48B9C-D722-8D46-8CB7-AC16E7BFDAF2}" type="slidenum">
              <a:rPr lang="en-US" smtClean="0"/>
              <a:t>1</a:t>
            </a:fld>
            <a:endParaRPr lang="en-US"/>
          </a:p>
        </p:txBody>
      </p:sp>
      <p:sp>
        <p:nvSpPr>
          <p:cNvPr id="6" name="Footer Placeholder 12">
            <a:extLst>
              <a:ext uri="{FF2B5EF4-FFF2-40B4-BE49-F238E27FC236}">
                <a16:creationId xmlns:a16="http://schemas.microsoft.com/office/drawing/2014/main" id="{1BE884B3-5318-A48F-38A1-233AE112C8DA}"/>
              </a:ext>
            </a:extLst>
          </p:cNvPr>
          <p:cNvSpPr txBox="1">
            <a:spLocks/>
          </p:cNvSpPr>
          <p:nvPr/>
        </p:nvSpPr>
        <p:spPr>
          <a:xfrm>
            <a:off x="9469436" y="6310311"/>
            <a:ext cx="1947333" cy="365125"/>
          </a:xfrm>
          <a:prstGeom prst="rect">
            <a:avLst/>
          </a:prstGeom>
          <a:solidFill>
            <a:schemeClr val="bg1"/>
          </a:solidFill>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M2.12</a:t>
            </a:r>
          </a:p>
        </p:txBody>
      </p:sp>
      <p:sp>
        <p:nvSpPr>
          <p:cNvPr id="7" name="Footer Placeholder 2">
            <a:extLst>
              <a:ext uri="{FF2B5EF4-FFF2-40B4-BE49-F238E27FC236}">
                <a16:creationId xmlns:a16="http://schemas.microsoft.com/office/drawing/2014/main" id="{20D4B41F-737D-F7BB-6823-1FE81590C581}"/>
              </a:ext>
            </a:extLst>
          </p:cNvPr>
          <p:cNvSpPr>
            <a:spLocks noGrp="1"/>
          </p:cNvSpPr>
          <p:nvPr>
            <p:ph type="ftr" sz="quarter" idx="11"/>
          </p:nvPr>
        </p:nvSpPr>
        <p:spPr>
          <a:xfrm>
            <a:off x="838200" y="6310312"/>
            <a:ext cx="1947333" cy="365125"/>
          </a:xfrm>
        </p:spPr>
        <p:txBody>
          <a:bodyPr/>
          <a:lstStyle/>
          <a:p>
            <a:r>
              <a:rPr lang="en-US" dirty="0"/>
              <a:t>(c) </a:t>
            </a:r>
            <a:r>
              <a:rPr lang="en-US" dirty="0" err="1"/>
              <a:t>Kates</a:t>
            </a:r>
            <a:r>
              <a:rPr lang="en-US" dirty="0"/>
              <a:t> and Kesler 2026</a:t>
            </a:r>
          </a:p>
        </p:txBody>
      </p:sp>
    </p:spTree>
    <p:extLst>
      <p:ext uri="{BB962C8B-B14F-4D97-AF65-F5344CB8AC3E}">
        <p14:creationId xmlns:p14="http://schemas.microsoft.com/office/powerpoint/2010/main" val="41019930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82110</TotalTime>
  <Words>570</Words>
  <Application>Microsoft Macintosh PowerPoint</Application>
  <PresentationFormat>Widescreen</PresentationFormat>
  <Paragraphs>34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Gregory Kesler</dc:creator>
  <cp:lastModifiedBy>Sarah Williams</cp:lastModifiedBy>
  <cp:revision>474</cp:revision>
  <cp:lastPrinted>2026-01-03T16:08:46Z</cp:lastPrinted>
  <dcterms:created xsi:type="dcterms:W3CDTF">2025-09-26T19:52:17Z</dcterms:created>
  <dcterms:modified xsi:type="dcterms:W3CDTF">2026-07-16T19:27:10Z</dcterms:modified>
</cp:coreProperties>
</file>