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14748110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7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549" autoAdjust="0"/>
    <p:restoredTop sz="96949" autoAdjust="0"/>
  </p:normalViewPr>
  <p:slideViewPr>
    <p:cSldViewPr snapToGrid="0">
      <p:cViewPr varScale="1">
        <p:scale>
          <a:sx n="127" d="100"/>
          <a:sy n="127" d="100"/>
        </p:scale>
        <p:origin x="1176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FDADFB-474B-EF43-AAFD-782E6596F5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97301-2983-AE4C-AA87-F4FBB7198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05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4C3FD7-6177-645C-25CC-4E0A81F22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BDCB01-BF62-2F40-CDE8-3A0D0FB290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93F270-E825-12D2-6868-28207D477B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C3F8A1-E772-426C-2285-455FF80DB1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0E8CC8-AC73-6B41-936C-3E761D08B84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583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8AF29-BC49-1D74-2663-4235E0D2C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8CFC72-AF5A-3859-B347-5F2A81E3A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3F7FC-F2DF-0E03-7DE6-3C27EBF1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B737C-C5FB-5A6D-9383-ADF9F6DA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4EE8D1-6494-841E-49F2-F5C4530FD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438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C4ED5-870A-98A6-76D3-509B61796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172A9D-914B-6F8E-A3D0-00EE85DCB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18029-C865-A3CB-61FC-825C4A883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44A87-6FB0-7C57-FC8A-2E191C31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14BE1-3FD9-AA21-B043-AE3AAD7FA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91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285347-2221-FB20-3D1F-45D0B61B24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978E2A-0B1B-5432-D184-68297B5EDA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022EE-9E9F-3351-6C5D-D910D22DF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E0E52-71C9-5492-5B4D-B25B6616D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3E488-DECE-9E5A-0B25-71CC7F9B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35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21A9F-47CB-EF1D-45C0-245E09DC7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406BB-42DB-B36C-BC8D-ACE568CDE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0FE435-F9BE-52AF-FD30-581D69F4B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 and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674BD-AB1C-3AC2-0267-A04905F99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6EA28-635D-1B87-529D-2C5EAC49D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7C414-4E4A-EEB8-DF27-FD386AF49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AC2B4-A9ED-7E44-79E0-67685B26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DA3F2-E129-CC32-3970-F6D28B773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1F385-6670-2EFF-10E7-EE5BA47FC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51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D2A6F-39D3-558C-2C1B-D9D244D1E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0F339-FFAF-DE36-3580-4C83739D72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166B36-D151-207B-D1AA-FD8AEA7E26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438631-5F35-ADBA-8168-B1B1A12B9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CA35C3-C79D-440E-E6AD-938E88F65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137FB-7833-716D-3C1D-42739477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4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00F08-B857-EC86-7095-F211965A3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1D3679-0138-E460-25CA-E7FCA73A7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FC68F-0729-622B-1D1B-0A043DB81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6AA526-9020-155F-9B3D-F112211083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335930-F860-60EA-AB30-B667965ABA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9FDE1B-B093-5DD9-FD3D-13E9D4862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22B638-6DFB-04CE-E0E1-C94D3737D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0A995D-91A3-BFD5-F15D-AF340D451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654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E568E-A90F-6855-1D80-8F53EA4FA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4401F8-FC9F-386B-2AB9-828254362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0" y="6356350"/>
            <a:ext cx="2345267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544A5E-44BE-A4D6-1268-5789E8B09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687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B655FD-77E8-FA44-7F80-B1C33A8EA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DB995E-882E-513F-9F3A-68057EB1B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A5AAB3-69C7-E749-2414-9BCBD5F69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29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532F8-BCA4-B014-829B-7EEF41E95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4FFDA-BC2F-3675-8FAE-E7F3E1CA9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A1D66-0900-B3CC-A1AD-37E0A8695B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07A44-3F2F-4F78-3E64-D7019DC9F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4BA641-F64C-EAEF-328A-57A5A839D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688681-A2A4-1ED4-6415-23ACB8316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03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F22D1-2640-1E98-61FD-73DC0B6FF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FE46B9-E866-0C32-6B3A-DC59EECDA1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E3FD68-C009-4826-4F38-DA7B2C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707DB6-7CEF-AA77-87E6-EF24DA2FF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192003-1BD2-50C3-490B-365592BA2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AEDE92-21BF-4621-550F-6B16514DE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25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EF3DD6-6826-EAEC-A2E5-B4E0AA279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413973-D5E5-2F66-EBE8-310FBC343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33CAB-6073-E27A-8065-7939B5B160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5F588-95B4-BFD1-2C15-838943134C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FD1C4-C1AF-3DF5-5295-84D53BA146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82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1278F2-E59A-8B5B-0BE0-42EA88BBA9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09093959-8DAB-611B-24B3-7B9F54F54710}"/>
              </a:ext>
            </a:extLst>
          </p:cNvPr>
          <p:cNvSpPr txBox="1"/>
          <p:nvPr/>
        </p:nvSpPr>
        <p:spPr>
          <a:xfrm>
            <a:off x="195164" y="2637336"/>
            <a:ext cx="2269622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lvl="0" indent="-228600">
              <a:spcBef>
                <a:spcPts val="3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Contract around the presenting problem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as well as the basics of the current operating model.</a:t>
            </a:r>
          </a:p>
          <a:p>
            <a:pPr marL="228600" lvl="0" indent="-228600">
              <a:spcBef>
                <a:spcPts val="3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Understand the strategic priorities, 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business model, and existing</a:t>
            </a: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organizational data.</a:t>
            </a:r>
          </a:p>
          <a:p>
            <a:pPr marL="228600" lvl="0" indent="-228600">
              <a:spcBef>
                <a:spcPts val="3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Conduct an organizational assessment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 gain insight into misalignments and generate initial options.</a:t>
            </a:r>
          </a:p>
          <a:p>
            <a:pPr marL="228600" lvl="0" indent="-228600">
              <a:spcBef>
                <a:spcPts val="3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Articulate a clear problem statement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focused on future capabilities. </a:t>
            </a:r>
          </a:p>
          <a:p>
            <a:pPr marL="228600" lvl="0" indent="-228600">
              <a:spcBef>
                <a:spcPts val="3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Work the findings with leadership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align the team around the problem to solve.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A403FAC-B675-47DF-CA90-9A451FC1AA5C}"/>
              </a:ext>
            </a:extLst>
          </p:cNvPr>
          <p:cNvSpPr txBox="1"/>
          <p:nvPr/>
        </p:nvSpPr>
        <p:spPr>
          <a:xfrm>
            <a:off x="2557340" y="2638032"/>
            <a:ext cx="226962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lvl="0" indent="-228600">
              <a:spcBef>
                <a:spcPts val="300"/>
              </a:spcBef>
              <a:buFont typeface="+mj-lt"/>
              <a:buAutoNum type="arabicPeriod"/>
            </a:pPr>
            <a:r>
              <a:rPr lang="en-US" sz="1100" b="1" dirty="0">
                <a:latin typeface="Calibri" panose="020F0502020204030204" pitchFamily="34" charset="0"/>
                <a:cs typeface="Calibri" panose="020F0502020204030204" pitchFamily="34" charset="0"/>
              </a:rPr>
              <a:t>Develop and test initial options for strategic grouping (structure) 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using simple visual models and the building blocks. </a:t>
            </a:r>
          </a:p>
          <a:p>
            <a:pPr marL="228600" lvl="0" indent="-228600">
              <a:spcBef>
                <a:spcPts val="300"/>
              </a:spcBef>
              <a:buFont typeface="+mj-lt"/>
              <a:buAutoNum type="arabicPeriod"/>
            </a:pPr>
            <a:r>
              <a:rPr lang="en-US" sz="1100" b="1" dirty="0">
                <a:latin typeface="Calibri" panose="020F0502020204030204" pitchFamily="34" charset="0"/>
                <a:cs typeface="Calibri" panose="020F0502020204030204" pitchFamily="34" charset="0"/>
              </a:rPr>
              <a:t>Arrange the building blocks into an organization model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to drive discussions and decisions.</a:t>
            </a:r>
          </a:p>
          <a:p>
            <a:pPr marL="228600" lvl="0" indent="-228600">
              <a:spcBef>
                <a:spcPts val="300"/>
              </a:spcBef>
              <a:buFont typeface="+mj-lt"/>
              <a:buAutoNum type="arabicPeriod"/>
            </a:pPr>
            <a:r>
              <a:rPr lang="en-US" sz="1100" b="1" dirty="0">
                <a:latin typeface="Calibri" panose="020F0502020204030204" pitchFamily="34" charset="0"/>
                <a:cs typeface="Calibri" panose="020F0502020204030204" pitchFamily="34" charset="0"/>
              </a:rPr>
              <a:t>Define the ‘roles’ of the major organizational units, 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clarifying and differentiating the core accountabilities.</a:t>
            </a:r>
          </a:p>
          <a:p>
            <a:pPr marL="228600" lvl="0" indent="-228600">
              <a:spcBef>
                <a:spcPts val="300"/>
              </a:spcBef>
              <a:buFont typeface="+mj-lt"/>
              <a:buAutoNum type="arabicPeriod"/>
            </a:pPr>
            <a:r>
              <a:rPr lang="en-US" sz="1100" b="1" dirty="0">
                <a:latin typeface="Calibri" panose="020F0502020204030204" pitchFamily="34" charset="0"/>
                <a:cs typeface="Calibri" panose="020F0502020204030204" pitchFamily="34" charset="0"/>
              </a:rPr>
              <a:t>Shape the high-level design for functions 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– including the service delivery model, work sort, and layering blueprint. </a:t>
            </a:r>
          </a:p>
          <a:p>
            <a:pPr marL="228600" lvl="0" indent="-228600">
              <a:spcBef>
                <a:spcPts val="300"/>
              </a:spcBef>
              <a:buFont typeface="+mj-lt"/>
              <a:buAutoNum type="arabicPeriod"/>
            </a:pPr>
            <a:r>
              <a:rPr lang="en-US" sz="1100" b="1" dirty="0">
                <a:latin typeface="Calibri" panose="020F0502020204030204" pitchFamily="34" charset="0"/>
                <a:cs typeface="Calibri" panose="020F0502020204030204" pitchFamily="34" charset="0"/>
              </a:rPr>
              <a:t>Prepare to engage the next wave of participants in more detailed design.</a:t>
            </a:r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 Recap and codify decisions made during architecture definition.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7319E10-FD3E-D0D4-08CF-A8589F59B934}"/>
              </a:ext>
            </a:extLst>
          </p:cNvPr>
          <p:cNvSpPr txBox="1"/>
          <p:nvPr/>
        </p:nvSpPr>
        <p:spPr>
          <a:xfrm>
            <a:off x="4919516" y="2641826"/>
            <a:ext cx="2269622" cy="3670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lvl="0" indent="-228600">
              <a:spcBef>
                <a:spcPts val="3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Clarify assumptions about process redesign and technology.</a:t>
            </a:r>
            <a:endParaRPr lang="en-US" sz="11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600" lvl="0" indent="-228600">
              <a:spcBef>
                <a:spcPts val="3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Utilize horizontal workflow logic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 start new conversations about horizontal ways of working.</a:t>
            </a:r>
          </a:p>
          <a:p>
            <a:pPr marL="228600" lvl="0" indent="-228600">
              <a:spcBef>
                <a:spcPts val="3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Identify priority points of integration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the critical “nodes” in working across boundaries.</a:t>
            </a:r>
          </a:p>
          <a:p>
            <a:pPr marL="228600" lvl="0" indent="-228600">
              <a:spcBef>
                <a:spcPts val="3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Establish decision guardrails and forums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that provide clarity on power allocation.</a:t>
            </a:r>
          </a:p>
          <a:p>
            <a:pPr marL="228600" lvl="0" indent="-228600">
              <a:spcBef>
                <a:spcPts val="3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Define metrics and objectives 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that are aligned across boundaries.</a:t>
            </a:r>
          </a:p>
          <a:p>
            <a:pPr marL="228600" lvl="0" indent="-228600">
              <a:spcBef>
                <a:spcPts val="3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Assemble interaction models for leadership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 pressure test and align on future ways of working and expectations.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71814B0-8DFE-DA18-0114-9EC71FF48904}"/>
              </a:ext>
            </a:extLst>
          </p:cNvPr>
          <p:cNvSpPr txBox="1"/>
          <p:nvPr/>
        </p:nvSpPr>
        <p:spPr>
          <a:xfrm>
            <a:off x="7280833" y="2638032"/>
            <a:ext cx="226962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8125" indent="-228600">
              <a:spcBef>
                <a:spcPts val="600"/>
              </a:spcBef>
              <a:buFont typeface="+mj-lt"/>
              <a:buAutoNum type="arabicPeriod"/>
            </a:pPr>
            <a:endParaRPr 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38125" indent="-228600">
              <a:buFont typeface="+mj-lt"/>
              <a:buAutoNum type="arabicPeriod"/>
            </a:pPr>
            <a:endParaRPr 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Pentagon 26">
            <a:extLst>
              <a:ext uri="{FF2B5EF4-FFF2-40B4-BE49-F238E27FC236}">
                <a16:creationId xmlns:a16="http://schemas.microsoft.com/office/drawing/2014/main" id="{85DFF8AB-DEA4-44DF-1A7B-46F61F9143D0}"/>
              </a:ext>
            </a:extLst>
          </p:cNvPr>
          <p:cNvSpPr/>
          <p:nvPr/>
        </p:nvSpPr>
        <p:spPr>
          <a:xfrm>
            <a:off x="328214" y="698190"/>
            <a:ext cx="2293308" cy="814773"/>
          </a:xfrm>
          <a:prstGeom prst="homePlat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Discovery and Ambition</a:t>
            </a:r>
          </a:p>
        </p:txBody>
      </p:sp>
      <p:sp>
        <p:nvSpPr>
          <p:cNvPr id="28" name="Pentagon 27">
            <a:extLst>
              <a:ext uri="{FF2B5EF4-FFF2-40B4-BE49-F238E27FC236}">
                <a16:creationId xmlns:a16="http://schemas.microsoft.com/office/drawing/2014/main" id="{4AA63726-928F-E25F-9E6B-F5536E763F89}"/>
              </a:ext>
            </a:extLst>
          </p:cNvPr>
          <p:cNvSpPr/>
          <p:nvPr/>
        </p:nvSpPr>
        <p:spPr>
          <a:xfrm>
            <a:off x="2712190" y="698192"/>
            <a:ext cx="2293308" cy="814773"/>
          </a:xfrm>
          <a:prstGeom prst="homePlate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Architecture</a:t>
            </a:r>
          </a:p>
        </p:txBody>
      </p:sp>
      <p:sp>
        <p:nvSpPr>
          <p:cNvPr id="29" name="Pentagon 28">
            <a:extLst>
              <a:ext uri="{FF2B5EF4-FFF2-40B4-BE49-F238E27FC236}">
                <a16:creationId xmlns:a16="http://schemas.microsoft.com/office/drawing/2014/main" id="{FF3993A9-4A58-0780-1F6A-8C04F01B6C7D}"/>
              </a:ext>
            </a:extLst>
          </p:cNvPr>
          <p:cNvSpPr/>
          <p:nvPr/>
        </p:nvSpPr>
        <p:spPr>
          <a:xfrm>
            <a:off x="5074400" y="698191"/>
            <a:ext cx="2293308" cy="814773"/>
          </a:xfrm>
          <a:prstGeom prst="homePlat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Integration</a:t>
            </a:r>
          </a:p>
        </p:txBody>
      </p:sp>
      <p:sp>
        <p:nvSpPr>
          <p:cNvPr id="30" name="Pentagon 29">
            <a:extLst>
              <a:ext uri="{FF2B5EF4-FFF2-40B4-BE49-F238E27FC236}">
                <a16:creationId xmlns:a16="http://schemas.microsoft.com/office/drawing/2014/main" id="{E3D9E87D-35EC-4D96-5833-CADAD46ADF1A}"/>
              </a:ext>
            </a:extLst>
          </p:cNvPr>
          <p:cNvSpPr/>
          <p:nvPr/>
        </p:nvSpPr>
        <p:spPr>
          <a:xfrm>
            <a:off x="7436610" y="698190"/>
            <a:ext cx="2293308" cy="814773"/>
          </a:xfrm>
          <a:prstGeom prst="homePlat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Leadership</a:t>
            </a:r>
          </a:p>
        </p:txBody>
      </p:sp>
      <p:sp>
        <p:nvSpPr>
          <p:cNvPr id="31" name="Pentagon 30">
            <a:extLst>
              <a:ext uri="{FF2B5EF4-FFF2-40B4-BE49-F238E27FC236}">
                <a16:creationId xmlns:a16="http://schemas.microsoft.com/office/drawing/2014/main" id="{72EABF00-527E-CCC0-088C-C32B590F6D35}"/>
              </a:ext>
            </a:extLst>
          </p:cNvPr>
          <p:cNvSpPr/>
          <p:nvPr/>
        </p:nvSpPr>
        <p:spPr>
          <a:xfrm>
            <a:off x="9812057" y="698190"/>
            <a:ext cx="2293308" cy="814773"/>
          </a:xfrm>
          <a:prstGeom prst="homePlat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Transition and Detailed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Design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C39E8D8-4E84-7AE8-0A35-D949A01F02B7}"/>
              </a:ext>
            </a:extLst>
          </p:cNvPr>
          <p:cNvSpPr txBox="1"/>
          <p:nvPr/>
        </p:nvSpPr>
        <p:spPr>
          <a:xfrm>
            <a:off x="328214" y="1534735"/>
            <a:ext cx="220622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525">
              <a:spcBef>
                <a:spcPts val="600"/>
              </a:spcBef>
            </a:pPr>
            <a:r>
              <a:rPr lang="en-US" sz="14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Top leaders are aligned around the ‘problem to solve’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84E85E-1990-742C-AB9E-2A51722C7BE7}"/>
              </a:ext>
            </a:extLst>
          </p:cNvPr>
          <p:cNvSpPr txBox="1"/>
          <p:nvPr/>
        </p:nvSpPr>
        <p:spPr>
          <a:xfrm>
            <a:off x="2621522" y="1534735"/>
            <a:ext cx="220622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525">
              <a:spcBef>
                <a:spcPts val="600"/>
              </a:spcBef>
            </a:pPr>
            <a:r>
              <a:rPr lang="en-US" sz="1400" b="1" i="1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building blocks of the new organization are assembled in a model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42D7FB-1FE9-BE6B-EF22-AF8E3516DEEF}"/>
              </a:ext>
            </a:extLst>
          </p:cNvPr>
          <p:cNvSpPr txBox="1"/>
          <p:nvPr/>
        </p:nvSpPr>
        <p:spPr>
          <a:xfrm>
            <a:off x="4987314" y="1534735"/>
            <a:ext cx="226063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525">
              <a:spcBef>
                <a:spcPts val="600"/>
              </a:spcBef>
            </a:pPr>
            <a:r>
              <a:rPr lang="en-US" sz="14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Cross-boundary ways of working and power relationships  are defined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F34E7D8-52DF-2ABC-712D-C358DD5C00DD}"/>
              </a:ext>
            </a:extLst>
          </p:cNvPr>
          <p:cNvSpPr txBox="1"/>
          <p:nvPr/>
        </p:nvSpPr>
        <p:spPr>
          <a:xfrm>
            <a:off x="7367708" y="1534735"/>
            <a:ext cx="220622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525">
              <a:spcBef>
                <a:spcPts val="600"/>
              </a:spcBef>
            </a:pPr>
            <a:r>
              <a:rPr lang="en-US" sz="14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Leadership organization and roles are aligned and key roles are filled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BDEFB5-029F-C624-D30D-E1B1332D500C}"/>
              </a:ext>
            </a:extLst>
          </p:cNvPr>
          <p:cNvSpPr txBox="1"/>
          <p:nvPr/>
        </p:nvSpPr>
        <p:spPr>
          <a:xfrm>
            <a:off x="9721323" y="1534735"/>
            <a:ext cx="220622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525">
              <a:spcBef>
                <a:spcPts val="600"/>
              </a:spcBef>
            </a:pPr>
            <a:r>
              <a:rPr lang="en-US" sz="14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Leaders are ready to bring the new operating model to life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7F628E5-63B9-5A41-9EA0-C95CE57D52E7}"/>
              </a:ext>
            </a:extLst>
          </p:cNvPr>
          <p:cNvSpPr txBox="1"/>
          <p:nvPr/>
        </p:nvSpPr>
        <p:spPr>
          <a:xfrm>
            <a:off x="3006327" y="2292236"/>
            <a:ext cx="609600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500" b="1" i="1" dirty="0">
                <a:latin typeface="Calibri" panose="020F0502020204030204" pitchFamily="34" charset="0"/>
                <a:cs typeface="Calibri" panose="020F0502020204030204" pitchFamily="34" charset="0"/>
              </a:rPr>
              <a:t>The Major Design Tasks</a:t>
            </a:r>
            <a:endParaRPr lang="en-US" sz="1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7E1DF07-F594-0746-A8F8-1BFD44D7F08D}"/>
              </a:ext>
            </a:extLst>
          </p:cNvPr>
          <p:cNvSpPr/>
          <p:nvPr/>
        </p:nvSpPr>
        <p:spPr>
          <a:xfrm>
            <a:off x="195164" y="2615402"/>
            <a:ext cx="11795781" cy="3890805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24748D-8858-B1E0-C476-A55EE028F0C6}"/>
              </a:ext>
            </a:extLst>
          </p:cNvPr>
          <p:cNvSpPr txBox="1"/>
          <p:nvPr/>
        </p:nvSpPr>
        <p:spPr>
          <a:xfrm>
            <a:off x="7372958" y="2653873"/>
            <a:ext cx="2269622" cy="37497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lvl="0" indent="-228600">
              <a:spcBef>
                <a:spcPts val="4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Design the work of leaders at each level, 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utilizing the three organizational layers framework to avoid overlap and assure distinct differences in the work.</a:t>
            </a:r>
          </a:p>
          <a:p>
            <a:pPr marL="228600" lvl="0" indent="-228600">
              <a:spcBef>
                <a:spcPts val="4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Align the work of leadership teams to the new operating model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with attention to the Business-Configuration design choice that has been made.</a:t>
            </a:r>
          </a:p>
          <a:p>
            <a:pPr marL="228600" lvl="0" indent="-228600">
              <a:spcBef>
                <a:spcPts val="4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Select and develop leaders for the multi-dimensional organization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setting new norms and consistent standards for leadership excellence, with the right people practices.</a:t>
            </a:r>
          </a:p>
          <a:p>
            <a:pPr marL="228600" lvl="0" indent="-228600">
              <a:spcBef>
                <a:spcPts val="4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Configure the direct report structure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with a clear set of criteria that can be adjusted to the current priorities.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D44467-B036-CFA9-7B12-90FE07367DF2}"/>
              </a:ext>
            </a:extLst>
          </p:cNvPr>
          <p:cNvSpPr txBox="1"/>
          <p:nvPr/>
        </p:nvSpPr>
        <p:spPr>
          <a:xfrm>
            <a:off x="9734704" y="2653873"/>
            <a:ext cx="2269622" cy="38523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lvl="0" indent="-228600">
              <a:spcBef>
                <a:spcPts val="4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Assure the right transition principles and governance structure and process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are in place to oversee the entire transition.</a:t>
            </a:r>
          </a:p>
          <a:p>
            <a:pPr marL="228600" lvl="0" indent="-228600">
              <a:spcBef>
                <a:spcPts val="4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Decide the right sequence and pace for change of events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with an eye to both short and longer-term gains.</a:t>
            </a:r>
          </a:p>
          <a:p>
            <a:pPr marL="228600" lvl="0" indent="-228600">
              <a:spcBef>
                <a:spcPts val="4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Set progress measures within broad timeframes that will be used to measure progress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including both capability indicators and specific operating model components</a:t>
            </a:r>
          </a:p>
          <a:p>
            <a:pPr marL="228600" lvl="0" indent="-228600">
              <a:spcBef>
                <a:spcPts val="4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Establish ownership for implementation workstreams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including detailed design work that remains to be completed.</a:t>
            </a:r>
          </a:p>
          <a:p>
            <a:pPr marL="228600" lvl="0" indent="-228600">
              <a:spcBef>
                <a:spcPts val="400"/>
              </a:spcBef>
              <a:buFont typeface="+mj-lt"/>
              <a:buAutoNum type="arabicPeriod"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Manage the transition over time, following key principle</a:t>
            </a:r>
            <a:endParaRPr lang="en-US" sz="11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AAC96BA-22AF-BFDF-85BF-7724655CE84B}"/>
              </a:ext>
            </a:extLst>
          </p:cNvPr>
          <p:cNvCxnSpPr/>
          <p:nvPr/>
        </p:nvCxnSpPr>
        <p:spPr>
          <a:xfrm>
            <a:off x="195164" y="2309491"/>
            <a:ext cx="11732381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6603C73B-06E8-C0F6-CF64-567F6EE65583}"/>
              </a:ext>
            </a:extLst>
          </p:cNvPr>
          <p:cNvSpPr txBox="1"/>
          <p:nvPr/>
        </p:nvSpPr>
        <p:spPr>
          <a:xfrm>
            <a:off x="328214" y="158690"/>
            <a:ext cx="10382119" cy="4671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sz="1800" b="1" kern="0" dirty="0">
                <a:solidFill>
                  <a:srgbClr val="0E284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Architecture Milestone:  </a:t>
            </a:r>
            <a:r>
              <a:rPr lang="en-US" sz="1800" kern="0" dirty="0">
                <a:solidFill>
                  <a:srgbClr val="0E284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major design tasks. </a:t>
            </a:r>
            <a:endParaRPr lang="en-US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Footer Placeholder 12">
            <a:extLst>
              <a:ext uri="{FF2B5EF4-FFF2-40B4-BE49-F238E27FC236}">
                <a16:creationId xmlns:a16="http://schemas.microsoft.com/office/drawing/2014/main" id="{873E9E60-E00E-5CF8-DAE7-67BC01C481B1}"/>
              </a:ext>
            </a:extLst>
          </p:cNvPr>
          <p:cNvSpPr txBox="1">
            <a:spLocks/>
          </p:cNvSpPr>
          <p:nvPr/>
        </p:nvSpPr>
        <p:spPr>
          <a:xfrm>
            <a:off x="9469436" y="6514867"/>
            <a:ext cx="1947333" cy="36512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M2.1</a:t>
            </a:r>
          </a:p>
        </p:txBody>
      </p:sp>
      <p:sp>
        <p:nvSpPr>
          <p:cNvPr id="19" name="Footer Placeholder 2">
            <a:extLst>
              <a:ext uri="{FF2B5EF4-FFF2-40B4-BE49-F238E27FC236}">
                <a16:creationId xmlns:a16="http://schemas.microsoft.com/office/drawing/2014/main" id="{56014838-F16C-DF24-A3F7-3E0160B88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75231" y="6506207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</p:spTree>
    <p:extLst>
      <p:ext uri="{BB962C8B-B14F-4D97-AF65-F5344CB8AC3E}">
        <p14:creationId xmlns:p14="http://schemas.microsoft.com/office/powerpoint/2010/main" val="29268673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82109</TotalTime>
  <Words>511</Words>
  <Application>Microsoft Macintosh PowerPoint</Application>
  <PresentationFormat>Widescreen</PresentationFormat>
  <Paragraphs>40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Gregory Kesler</dc:creator>
  <cp:lastModifiedBy>Sarah Williams</cp:lastModifiedBy>
  <cp:revision>474</cp:revision>
  <cp:lastPrinted>2026-01-03T16:08:46Z</cp:lastPrinted>
  <dcterms:created xsi:type="dcterms:W3CDTF">2025-09-26T19:52:17Z</dcterms:created>
  <dcterms:modified xsi:type="dcterms:W3CDTF">2026-07-16T19:19:12Z</dcterms:modified>
</cp:coreProperties>
</file>