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30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7D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549" autoAdjust="0"/>
    <p:restoredTop sz="96949" autoAdjust="0"/>
  </p:normalViewPr>
  <p:slideViewPr>
    <p:cSldViewPr snapToGrid="0">
      <p:cViewPr varScale="1">
        <p:scale>
          <a:sx n="127" d="100"/>
          <a:sy n="127" d="100"/>
        </p:scale>
        <p:origin x="1176" y="19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FDADFB-474B-EF43-AAFD-782E6596F5B7}" type="datetimeFigureOut">
              <a:rPr lang="en-US" smtClean="0"/>
              <a:t>7/16/26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B97301-2983-AE4C-AA87-F4FBB7198F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505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8AF29-BC49-1D74-2663-4235E0D2C4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8CFC72-AF5A-3859-B347-5F2A81E3AC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D3F7FC-F2DF-0E03-7DE6-3C27EBF11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2B737C-C5FB-5A6D-9383-ADF9F6DAF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4EE8D1-6494-841E-49F2-F5C4530FD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438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C4ED5-870A-98A6-76D3-509B61796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172A9D-914B-6F8E-A3D0-00EE85DCB1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D18029-C865-A3CB-61FC-825C4A883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044A87-6FB0-7C57-FC8A-2E191C315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514BE1-3FD9-AA21-B043-AE3AAD7FA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91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285347-2221-FB20-3D1F-45D0B61B24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978E2A-0B1B-5432-D184-68297B5EDA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D022EE-9E9F-3351-6C5D-D910D22DF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8E0E52-71C9-5492-5B4D-B25B6616D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3E488-DECE-9E5A-0B25-71CC7F9B6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2354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CC11F52B-A4FE-468F-8D50-E61886E53A9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7988" y="1099145"/>
            <a:ext cx="11376025" cy="276999"/>
          </a:xfrm>
        </p:spPr>
        <p:txBody>
          <a:bodyPr wrap="square" lIns="0" rIns="0">
            <a:spAutoFit/>
          </a:bodyPr>
          <a:lstStyle>
            <a:lvl1pPr>
              <a:spcBef>
                <a:spcPts val="0"/>
              </a:spcBef>
              <a:defRPr sz="1800" b="0">
                <a:solidFill>
                  <a:schemeClr val="accent2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89CC402-9564-4A33-B781-F6B8B530E6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8" y="381000"/>
            <a:ext cx="11376025" cy="718145"/>
          </a:xfrm>
        </p:spPr>
        <p:txBody>
          <a:bodyPr wrap="square" lIns="0" rIns="0">
            <a:spAutoFit/>
          </a:bodyPr>
          <a:lstStyle>
            <a:lvl1pPr>
              <a:lnSpc>
                <a:spcPts val="2800"/>
              </a:lnSpc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GB"/>
              <a:t>Place headline here (36pt, min 28pt)</a:t>
            </a:r>
            <a:br>
              <a:rPr lang="en-GB"/>
            </a:br>
            <a:r>
              <a:rPr lang="en-GB"/>
              <a:t>Place headline here (36pt, min 28pt)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6210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67">
          <p15:clr>
            <a:srgbClr val="5ACBF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21A9F-47CB-EF1D-45C0-245E09DC7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C406BB-42DB-B36C-BC8D-ACE568CDEB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0FE435-F9BE-52AF-FD30-581D69F4B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10312"/>
            <a:ext cx="1947333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 and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5674BD-AB1C-3AC2-0267-A04905F99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2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6EA28-635D-1B87-529D-2C5EAC49D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57C414-4E4A-EEB8-DF27-FD386AF49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AC2B4-A9ED-7E44-79E0-67685B26A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BDA3F2-E129-CC32-3970-F6D28B773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E1F385-6670-2EFF-10E7-EE5BA47FC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451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D2A6F-39D3-558C-2C1B-D9D244D1E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B0F339-FFAF-DE36-3580-4C83739D72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166B36-D151-207B-D1AA-FD8AEA7E26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438631-5F35-ADBA-8168-B1B1A12B9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CA35C3-C79D-440E-E6AD-938E88F65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F137FB-7833-716D-3C1D-42739477F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048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00F08-B857-EC86-7095-F211965A3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1D3679-0138-E460-25CA-E7FCA73A7B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AFC68F-0729-622B-1D1B-0A043DB810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6AA526-9020-155F-9B3D-F112211083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335930-F860-60EA-AB30-B667965ABA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89FDE1B-B093-5DD9-FD3D-13E9D4862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822B638-6DFB-04CE-E0E1-C94D3737D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0A995D-91A3-BFD5-F15D-AF340D451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654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E568E-A90F-6855-1D80-8F53EA4FA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4401F8-FC9F-386B-2AB9-828254362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0" y="6356350"/>
            <a:ext cx="2345267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and Kesler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544A5E-44BE-A4D6-1268-5789E8B09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687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B655FD-77E8-FA44-7F80-B1C33A8EA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DB995E-882E-513F-9F3A-68057EB1B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A5AAB3-69C7-E749-2414-9BCBD5F69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429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532F8-BCA4-B014-829B-7EEF41E95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74FFDA-BC2F-3675-8FAE-E7F3E1CA96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8A1D66-0900-B3CC-A1AD-37E0A8695B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007A44-3F2F-4F78-3E64-D7019DC9F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4BA641-F64C-EAEF-328A-57A5A839D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688681-A2A4-1ED4-6415-23ACB8316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036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F22D1-2640-1E98-61FD-73DC0B6FF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FE46B9-E866-0C32-6B3A-DC59EECDA1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E3FD68-C009-4826-4F38-DA7B2C079B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707DB6-7CEF-AA77-87E6-EF24DA2FF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192003-1BD2-50C3-490B-365592BA2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AEDE92-21BF-4621-550F-6B16514DE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252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EF3DD6-6826-EAEC-A2E5-B4E0AA279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413973-D5E5-2F66-EBE8-310FBC343D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233CAB-6073-E27A-8065-7939B5B160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E5F588-95B4-BFD1-2C15-838943134C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DFD1C4-C1AF-3DF5-5295-84D53BA146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82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4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6E583F-4964-A615-8F59-6F6045741E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F5AE866-2F6B-F4CA-C232-65DD50DBDBAF}"/>
              </a:ext>
            </a:extLst>
          </p:cNvPr>
          <p:cNvSpPr txBox="1">
            <a:spLocks/>
          </p:cNvSpPr>
          <p:nvPr/>
        </p:nvSpPr>
        <p:spPr>
          <a:xfrm>
            <a:off x="7498050" y="2091320"/>
            <a:ext cx="20642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Time horizon: ~6-10 Years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39500B3-5EAE-C864-9C49-421C8CC926BE}"/>
              </a:ext>
            </a:extLst>
          </p:cNvPr>
          <p:cNvSpPr txBox="1">
            <a:spLocks/>
          </p:cNvSpPr>
          <p:nvPr/>
        </p:nvSpPr>
        <p:spPr>
          <a:xfrm>
            <a:off x="2153758" y="1364159"/>
            <a:ext cx="3827242" cy="338554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Strategic Leadership Layer</a:t>
            </a:r>
          </a:p>
        </p:txBody>
      </p:sp>
      <p:sp>
        <p:nvSpPr>
          <p:cNvPr id="6" name="Rounded Rectangle 17">
            <a:extLst>
              <a:ext uri="{FF2B5EF4-FFF2-40B4-BE49-F238E27FC236}">
                <a16:creationId xmlns:a16="http://schemas.microsoft.com/office/drawing/2014/main" id="{36605BB4-7275-4C15-C472-E1F279299F89}"/>
              </a:ext>
            </a:extLst>
          </p:cNvPr>
          <p:cNvSpPr>
            <a:spLocks/>
          </p:cNvSpPr>
          <p:nvPr/>
        </p:nvSpPr>
        <p:spPr bwMode="auto">
          <a:xfrm>
            <a:off x="2332314" y="1773682"/>
            <a:ext cx="4781577" cy="1120401"/>
          </a:xfrm>
          <a:prstGeom prst="roundRect">
            <a:avLst>
              <a:gd name="adj" fmla="val 0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 wrap="square" lIns="0"/>
          <a:lstStyle/>
          <a:p>
            <a:pPr marL="163440" lvl="0" indent="-163440" defTabSz="422041">
              <a:lnSpc>
                <a:spcPct val="90000"/>
              </a:lnSpc>
              <a:spcAft>
                <a:spcPts val="4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Set the vision</a:t>
            </a:r>
            <a:r>
              <a:rPr lang="en-US" sz="15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direction, </a:t>
            </a:r>
            <a:r>
              <a:rPr lang="en-US" sz="15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culture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en-US" sz="15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manage the portfolio and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priorities</a:t>
            </a:r>
          </a:p>
          <a:p>
            <a:pPr marL="163440" marR="0" lvl="0" indent="-163440" algn="l" defTabSz="422041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Make big bet and trade-off decisions</a:t>
            </a:r>
          </a:p>
          <a:p>
            <a:pPr marL="163440" marR="0" lvl="0" indent="-163440" algn="l" defTabSz="422041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Communicate purpose with one voice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86A29D0-FE4B-898D-66CC-9169AD4E6703}"/>
              </a:ext>
            </a:extLst>
          </p:cNvPr>
          <p:cNvCxnSpPr>
            <a:cxnSpLocks/>
          </p:cNvCxnSpPr>
          <p:nvPr/>
        </p:nvCxnSpPr>
        <p:spPr>
          <a:xfrm flipH="1">
            <a:off x="1924121" y="2896925"/>
            <a:ext cx="8091086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565EFC35-5326-D47C-657C-68900AA40CED}"/>
              </a:ext>
            </a:extLst>
          </p:cNvPr>
          <p:cNvGrpSpPr>
            <a:grpSpLocks/>
          </p:cNvGrpSpPr>
          <p:nvPr/>
        </p:nvGrpSpPr>
        <p:grpSpPr>
          <a:xfrm>
            <a:off x="7652927" y="1465515"/>
            <a:ext cx="1751153" cy="519859"/>
            <a:chOff x="12330953" y="752326"/>
            <a:chExt cx="2087411" cy="791823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36BF303-9680-67BA-27D1-8082FF79AFF5}"/>
                </a:ext>
              </a:extLst>
            </p:cNvPr>
            <p:cNvSpPr>
              <a:spLocks/>
            </p:cNvSpPr>
            <p:nvPr/>
          </p:nvSpPr>
          <p:spPr>
            <a:xfrm>
              <a:off x="12330953" y="1216152"/>
              <a:ext cx="603169" cy="327997"/>
            </a:xfrm>
            <a:prstGeom prst="rect">
              <a:avLst/>
            </a:prstGeom>
            <a:solidFill>
              <a:schemeClr val="tx2">
                <a:lumMod val="75000"/>
                <a:lumOff val="2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3FD0CF4-CB94-962B-EA63-791E1C4BD97A}"/>
                </a:ext>
              </a:extLst>
            </p:cNvPr>
            <p:cNvSpPr>
              <a:spLocks/>
            </p:cNvSpPr>
            <p:nvPr/>
          </p:nvSpPr>
          <p:spPr>
            <a:xfrm>
              <a:off x="13073074" y="1216152"/>
              <a:ext cx="603169" cy="327997"/>
            </a:xfrm>
            <a:prstGeom prst="rect">
              <a:avLst/>
            </a:prstGeom>
            <a:solidFill>
              <a:schemeClr val="tx2">
                <a:lumMod val="75000"/>
                <a:lumOff val="2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AE628EE-7535-53CB-544E-708A816C0033}"/>
                </a:ext>
              </a:extLst>
            </p:cNvPr>
            <p:cNvSpPr>
              <a:spLocks/>
            </p:cNvSpPr>
            <p:nvPr/>
          </p:nvSpPr>
          <p:spPr>
            <a:xfrm>
              <a:off x="13815195" y="1216152"/>
              <a:ext cx="603169" cy="327997"/>
            </a:xfrm>
            <a:prstGeom prst="rect">
              <a:avLst/>
            </a:prstGeom>
            <a:solidFill>
              <a:schemeClr val="tx2">
                <a:lumMod val="75000"/>
                <a:lumOff val="2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11F28D3-96ED-6D76-C6DA-3B538695AB6D}"/>
                </a:ext>
              </a:extLst>
            </p:cNvPr>
            <p:cNvSpPr>
              <a:spLocks/>
            </p:cNvSpPr>
            <p:nvPr/>
          </p:nvSpPr>
          <p:spPr>
            <a:xfrm>
              <a:off x="13073074" y="752326"/>
              <a:ext cx="603169" cy="327997"/>
            </a:xfrm>
            <a:prstGeom prst="rect">
              <a:avLst/>
            </a:prstGeom>
            <a:solidFill>
              <a:schemeClr val="tx2">
                <a:lumMod val="75000"/>
                <a:lumOff val="2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56E0A957-56F3-80D3-E61C-DB3C8C777367}"/>
              </a:ext>
            </a:extLst>
          </p:cNvPr>
          <p:cNvSpPr txBox="1">
            <a:spLocks/>
          </p:cNvSpPr>
          <p:nvPr/>
        </p:nvSpPr>
        <p:spPr>
          <a:xfrm>
            <a:off x="7589421" y="3608149"/>
            <a:ext cx="19729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Time horizon: ~2-5 Years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C4F0E6C-DDE8-1ED0-8978-6C1ECB819D11}"/>
              </a:ext>
            </a:extLst>
          </p:cNvPr>
          <p:cNvSpPr txBox="1">
            <a:spLocks/>
          </p:cNvSpPr>
          <p:nvPr/>
        </p:nvSpPr>
        <p:spPr>
          <a:xfrm>
            <a:off x="2153758" y="3113024"/>
            <a:ext cx="3827242" cy="338554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Integrative Leadership Layer</a:t>
            </a:r>
          </a:p>
        </p:txBody>
      </p:sp>
      <p:sp>
        <p:nvSpPr>
          <p:cNvPr id="15" name="Rounded Rectangle 17">
            <a:extLst>
              <a:ext uri="{FF2B5EF4-FFF2-40B4-BE49-F238E27FC236}">
                <a16:creationId xmlns:a16="http://schemas.microsoft.com/office/drawing/2014/main" id="{439D6A85-7091-6D86-AC2E-2B89A5996C8D}"/>
              </a:ext>
            </a:extLst>
          </p:cNvPr>
          <p:cNvSpPr>
            <a:spLocks/>
          </p:cNvSpPr>
          <p:nvPr/>
        </p:nvSpPr>
        <p:spPr bwMode="auto">
          <a:xfrm>
            <a:off x="2321163" y="3522547"/>
            <a:ext cx="4781577" cy="1120401"/>
          </a:xfrm>
          <a:prstGeom prst="roundRect">
            <a:avLst>
              <a:gd name="adj" fmla="val 0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 wrap="square" lIns="0"/>
          <a:lstStyle/>
          <a:p>
            <a:pPr marL="163440" indent="-163440" defTabSz="422041">
              <a:lnSpc>
                <a:spcPct val="90000"/>
              </a:lnSpc>
              <a:spcAft>
                <a:spcPts val="4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Manage business unit strategies</a:t>
            </a:r>
          </a:p>
          <a:p>
            <a:pPr marL="163440" indent="-163440" defTabSz="422041">
              <a:lnSpc>
                <a:spcPct val="90000"/>
              </a:lnSpc>
              <a:spcAft>
                <a:spcPts val="400"/>
              </a:spcAft>
              <a:buFont typeface="Arial" panose="020B0604020202020204" pitchFamily="34" charset="0"/>
              <a:buChar char="•"/>
              <a:defRPr/>
            </a:pPr>
            <a:r>
              <a:rPr lang="en-US" sz="15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Sponsor enterprise initiatives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63440" marR="0" lvl="0" indent="-163440" algn="l" defTabSz="422041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Manage the forums, systems, processes, and ways of working to drive horizontal, structured collaboration across boundaries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96E2D2B-828A-7B83-60BC-614B6DEE72F9}"/>
              </a:ext>
            </a:extLst>
          </p:cNvPr>
          <p:cNvGrpSpPr>
            <a:grpSpLocks/>
          </p:cNvGrpSpPr>
          <p:nvPr/>
        </p:nvGrpSpPr>
        <p:grpSpPr>
          <a:xfrm>
            <a:off x="7407644" y="3254488"/>
            <a:ext cx="2369268" cy="215341"/>
            <a:chOff x="12330953" y="1216152"/>
            <a:chExt cx="2824220" cy="327997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EEE5AD3-2084-1FB3-B049-648FB448644C}"/>
                </a:ext>
              </a:extLst>
            </p:cNvPr>
            <p:cNvSpPr>
              <a:spLocks/>
            </p:cNvSpPr>
            <p:nvPr/>
          </p:nvSpPr>
          <p:spPr>
            <a:xfrm>
              <a:off x="12330953" y="1216152"/>
              <a:ext cx="603169" cy="327997"/>
            </a:xfrm>
            <a:prstGeom prst="rect">
              <a:avLst/>
            </a:prstGeom>
            <a:solidFill>
              <a:schemeClr val="tx2">
                <a:lumMod val="75000"/>
                <a:lumOff val="2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A67B582-1CF5-175A-7F28-CF7B03377C8B}"/>
                </a:ext>
              </a:extLst>
            </p:cNvPr>
            <p:cNvSpPr>
              <a:spLocks/>
            </p:cNvSpPr>
            <p:nvPr/>
          </p:nvSpPr>
          <p:spPr>
            <a:xfrm>
              <a:off x="13073074" y="1216152"/>
              <a:ext cx="603169" cy="327997"/>
            </a:xfrm>
            <a:prstGeom prst="rect">
              <a:avLst/>
            </a:prstGeom>
            <a:solidFill>
              <a:schemeClr val="tx2">
                <a:lumMod val="75000"/>
                <a:lumOff val="2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564590C0-A2E8-ACF1-7613-6FC4DC5DCEAB}"/>
                </a:ext>
              </a:extLst>
            </p:cNvPr>
            <p:cNvSpPr>
              <a:spLocks/>
            </p:cNvSpPr>
            <p:nvPr/>
          </p:nvSpPr>
          <p:spPr>
            <a:xfrm>
              <a:off x="13815195" y="1216152"/>
              <a:ext cx="603169" cy="327997"/>
            </a:xfrm>
            <a:prstGeom prst="rect">
              <a:avLst/>
            </a:prstGeom>
            <a:solidFill>
              <a:schemeClr val="tx2">
                <a:lumMod val="75000"/>
                <a:lumOff val="2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FC30EF28-34C2-A441-C86B-283162E3D2B8}"/>
                </a:ext>
              </a:extLst>
            </p:cNvPr>
            <p:cNvSpPr>
              <a:spLocks/>
            </p:cNvSpPr>
            <p:nvPr/>
          </p:nvSpPr>
          <p:spPr>
            <a:xfrm>
              <a:off x="14552004" y="1216152"/>
              <a:ext cx="603169" cy="327997"/>
            </a:xfrm>
            <a:prstGeom prst="rect">
              <a:avLst/>
            </a:prstGeom>
            <a:solidFill>
              <a:schemeClr val="tx2">
                <a:lumMod val="75000"/>
                <a:lumOff val="2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61F4839F-5CDF-0DBE-9ACB-E262DDDE47AD}"/>
              </a:ext>
            </a:extLst>
          </p:cNvPr>
          <p:cNvCxnSpPr>
            <a:cxnSpLocks/>
          </p:cNvCxnSpPr>
          <p:nvPr/>
        </p:nvCxnSpPr>
        <p:spPr>
          <a:xfrm flipH="1">
            <a:off x="1948681" y="4739662"/>
            <a:ext cx="8091086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9B36CD56-5BF2-C42A-88CF-C19D9D058331}"/>
              </a:ext>
            </a:extLst>
          </p:cNvPr>
          <p:cNvSpPr txBox="1">
            <a:spLocks/>
          </p:cNvSpPr>
          <p:nvPr/>
        </p:nvSpPr>
        <p:spPr>
          <a:xfrm>
            <a:off x="7456435" y="5392308"/>
            <a:ext cx="22501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Time horizon: ~6-18 Months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0CCBD01-DF2E-4BCF-3C94-01D81DE4BF77}"/>
              </a:ext>
            </a:extLst>
          </p:cNvPr>
          <p:cNvSpPr txBox="1">
            <a:spLocks/>
          </p:cNvSpPr>
          <p:nvPr/>
        </p:nvSpPr>
        <p:spPr>
          <a:xfrm>
            <a:off x="2166982" y="4940842"/>
            <a:ext cx="3827242" cy="338554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Operating Layer</a:t>
            </a:r>
            <a:endParaRPr kumimoji="0" lang="en-US" sz="1600" b="1" i="0" u="none" strike="sng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Rounded Rectangle 17">
            <a:extLst>
              <a:ext uri="{FF2B5EF4-FFF2-40B4-BE49-F238E27FC236}">
                <a16:creationId xmlns:a16="http://schemas.microsoft.com/office/drawing/2014/main" id="{C4B4CE32-9E01-66B9-EF50-E4507A920765}"/>
              </a:ext>
            </a:extLst>
          </p:cNvPr>
          <p:cNvSpPr>
            <a:spLocks/>
          </p:cNvSpPr>
          <p:nvPr/>
        </p:nvSpPr>
        <p:spPr bwMode="auto">
          <a:xfrm>
            <a:off x="2332314" y="5350365"/>
            <a:ext cx="4794802" cy="1120401"/>
          </a:xfrm>
          <a:prstGeom prst="roundRect">
            <a:avLst>
              <a:gd name="adj" fmla="val 0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 wrap="square" lIns="0"/>
          <a:lstStyle/>
          <a:p>
            <a:pPr marL="163440" marR="0" lvl="0" indent="-163440" algn="l" defTabSz="422041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Serve customers profitably</a:t>
            </a:r>
          </a:p>
          <a:p>
            <a:pPr marL="163440" marR="0" lvl="0" indent="-163440" algn="l" defTabSz="422041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5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Execute business results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63440" marR="0" lvl="0" indent="-163440" algn="l" defTabSz="422041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Enable teams with direction, resources, coaching, and clarity - consistent with enterprise guidance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6E98F80-74F8-54BA-BA39-30AFF0614AE6}"/>
              </a:ext>
            </a:extLst>
          </p:cNvPr>
          <p:cNvGrpSpPr>
            <a:grpSpLocks/>
          </p:cNvGrpSpPr>
          <p:nvPr/>
        </p:nvGrpSpPr>
        <p:grpSpPr>
          <a:xfrm>
            <a:off x="7382331" y="5064992"/>
            <a:ext cx="2369268" cy="215341"/>
            <a:chOff x="12330953" y="1216152"/>
            <a:chExt cx="2824220" cy="327997"/>
          </a:xfrm>
          <a:solidFill>
            <a:srgbClr val="595959"/>
          </a:solidFill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95DD9EFD-B4E8-34C2-A513-7F65B99B571D}"/>
                </a:ext>
              </a:extLst>
            </p:cNvPr>
            <p:cNvSpPr>
              <a:spLocks/>
            </p:cNvSpPr>
            <p:nvPr/>
          </p:nvSpPr>
          <p:spPr>
            <a:xfrm>
              <a:off x="12330953" y="1216152"/>
              <a:ext cx="603169" cy="327997"/>
            </a:xfrm>
            <a:prstGeom prst="rect">
              <a:avLst/>
            </a:prstGeom>
            <a:solidFill>
              <a:schemeClr val="tx2">
                <a:lumMod val="75000"/>
                <a:lumOff val="2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84302F84-2289-7D76-E751-B997F7B7AF5E}"/>
                </a:ext>
              </a:extLst>
            </p:cNvPr>
            <p:cNvSpPr>
              <a:spLocks/>
            </p:cNvSpPr>
            <p:nvPr/>
          </p:nvSpPr>
          <p:spPr>
            <a:xfrm>
              <a:off x="13073074" y="1216152"/>
              <a:ext cx="603169" cy="327997"/>
            </a:xfrm>
            <a:prstGeom prst="rect">
              <a:avLst/>
            </a:prstGeom>
            <a:solidFill>
              <a:schemeClr val="tx2">
                <a:lumMod val="75000"/>
                <a:lumOff val="2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041EDBB-0A75-20CD-7EF9-ABC9F925329B}"/>
                </a:ext>
              </a:extLst>
            </p:cNvPr>
            <p:cNvSpPr>
              <a:spLocks/>
            </p:cNvSpPr>
            <p:nvPr/>
          </p:nvSpPr>
          <p:spPr>
            <a:xfrm>
              <a:off x="13815195" y="1216152"/>
              <a:ext cx="603169" cy="327997"/>
            </a:xfrm>
            <a:prstGeom prst="rect">
              <a:avLst/>
            </a:prstGeom>
            <a:solidFill>
              <a:schemeClr val="tx2">
                <a:lumMod val="75000"/>
                <a:lumOff val="2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CF82757-3124-118C-F294-F6270CA509E2}"/>
                </a:ext>
              </a:extLst>
            </p:cNvPr>
            <p:cNvSpPr>
              <a:spLocks/>
            </p:cNvSpPr>
            <p:nvPr/>
          </p:nvSpPr>
          <p:spPr>
            <a:xfrm>
              <a:off x="14552004" y="1216152"/>
              <a:ext cx="603169" cy="327997"/>
            </a:xfrm>
            <a:prstGeom prst="rect">
              <a:avLst/>
            </a:prstGeom>
            <a:solidFill>
              <a:schemeClr val="tx2">
                <a:lumMod val="75000"/>
                <a:lumOff val="2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25386DBB-A0F9-0BC5-9604-11542DBCD055}"/>
              </a:ext>
            </a:extLst>
          </p:cNvPr>
          <p:cNvSpPr txBox="1"/>
          <p:nvPr/>
        </p:nvSpPr>
        <p:spPr>
          <a:xfrm>
            <a:off x="660333" y="209202"/>
            <a:ext cx="10618661" cy="4671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1800" b="1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Layers of leadership framework: </a:t>
            </a:r>
            <a:r>
              <a:rPr lang="en-US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Strategic, integrative, and operating layers.</a:t>
            </a:r>
            <a:endParaRPr lang="en-US" sz="2000" kern="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2" name="Footer Placeholder 12">
            <a:extLst>
              <a:ext uri="{FF2B5EF4-FFF2-40B4-BE49-F238E27FC236}">
                <a16:creationId xmlns:a16="http://schemas.microsoft.com/office/drawing/2014/main" id="{4E141596-2682-CB45-B86A-3F3F04AE2606}"/>
              </a:ext>
            </a:extLst>
          </p:cNvPr>
          <p:cNvSpPr txBox="1">
            <a:spLocks/>
          </p:cNvSpPr>
          <p:nvPr/>
        </p:nvSpPr>
        <p:spPr>
          <a:xfrm>
            <a:off x="9469436" y="6310311"/>
            <a:ext cx="1947333" cy="36512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/>
              <a:t>M2.10</a:t>
            </a:r>
          </a:p>
        </p:txBody>
      </p:sp>
      <p:sp>
        <p:nvSpPr>
          <p:cNvPr id="30" name="Footer Placeholder 2">
            <a:extLst>
              <a:ext uri="{FF2B5EF4-FFF2-40B4-BE49-F238E27FC236}">
                <a16:creationId xmlns:a16="http://schemas.microsoft.com/office/drawing/2014/main" id="{071F2F81-FB73-F429-80F2-CC3D681051E2}"/>
              </a:ext>
            </a:extLst>
          </p:cNvPr>
          <p:cNvSpPr txBox="1">
            <a:spLocks/>
          </p:cNvSpPr>
          <p:nvPr/>
        </p:nvSpPr>
        <p:spPr>
          <a:xfrm>
            <a:off x="838200" y="6310312"/>
            <a:ext cx="1947333" cy="259623"/>
          </a:xfrm>
          <a:prstGeom prst="rect">
            <a:avLst/>
          </a:prstGeom>
        </p:spPr>
        <p:txBody>
          <a:bodyPr vert="horz" wrap="square" lIns="0" tIns="45720" rIns="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>
                <a:solidFill>
                  <a:schemeClr val="bg1">
                    <a:lumMod val="50000"/>
                  </a:schemeClr>
                </a:solidFill>
              </a:rPr>
              <a:t>(c) Kates and Kesler 2026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6761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82108</TotalTime>
  <Words>122</Words>
  <Application>Microsoft Macintosh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Gregory Kesler</dc:creator>
  <cp:lastModifiedBy>Sarah Williams</cp:lastModifiedBy>
  <cp:revision>474</cp:revision>
  <cp:lastPrinted>2026-01-03T16:08:46Z</cp:lastPrinted>
  <dcterms:created xsi:type="dcterms:W3CDTF">2025-09-26T19:52:17Z</dcterms:created>
  <dcterms:modified xsi:type="dcterms:W3CDTF">2026-07-16T19:22:59Z</dcterms:modified>
</cp:coreProperties>
</file>