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183014263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57E0A-F321-48DC-AF94-681D4DCF34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802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DD39C4BB-CD1B-0046-A40A-D60883812F04}"/>
              </a:ext>
            </a:extLst>
          </p:cNvPr>
          <p:cNvSpPr/>
          <p:nvPr/>
        </p:nvSpPr>
        <p:spPr>
          <a:xfrm>
            <a:off x="7555354" y="883607"/>
            <a:ext cx="2753436" cy="50907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877D6FF5-5E58-3348-B7B6-19D0E8079E44}"/>
              </a:ext>
            </a:extLst>
          </p:cNvPr>
          <p:cNvSpPr/>
          <p:nvPr/>
        </p:nvSpPr>
        <p:spPr>
          <a:xfrm>
            <a:off x="1967354" y="883607"/>
            <a:ext cx="5415862" cy="50907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2C90433-5D4A-E34A-9BED-B765943AFB96}"/>
              </a:ext>
            </a:extLst>
          </p:cNvPr>
          <p:cNvSpPr/>
          <p:nvPr/>
        </p:nvSpPr>
        <p:spPr>
          <a:xfrm>
            <a:off x="4987728" y="3354032"/>
            <a:ext cx="2286000" cy="24267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tIns="274320" rtlCol="0" anchor="t" anchorCtr="0"/>
          <a:lstStyle/>
          <a:p>
            <a:pPr algn="ctr"/>
            <a:r>
              <a:rPr lang="en-US" sz="1600" b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Product, Category, Brand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10A5B6B-61D9-EC4E-8DB1-F86E0AE62F03}"/>
              </a:ext>
            </a:extLst>
          </p:cNvPr>
          <p:cNvSpPr/>
          <p:nvPr/>
        </p:nvSpPr>
        <p:spPr>
          <a:xfrm rot="5400000">
            <a:off x="8554494" y="3442921"/>
            <a:ext cx="770910" cy="2286000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vert270" rtlCol="0" anchor="ctr"/>
          <a:lstStyle/>
          <a:p>
            <a:pPr algn="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Countries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0138DD2-306B-D544-9990-8F546DEC963E}"/>
              </a:ext>
            </a:extLst>
          </p:cNvPr>
          <p:cNvSpPr/>
          <p:nvPr/>
        </p:nvSpPr>
        <p:spPr>
          <a:xfrm rot="5400000">
            <a:off x="2944127" y="2611120"/>
            <a:ext cx="788101" cy="2286000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vert270" rtlCol="0" anchor="ctr"/>
          <a:lstStyle/>
          <a:p>
            <a:pPr algn="ctr" defTabSz="685800"/>
            <a:endParaRPr lang="en-US" sz="1600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Tech &amp; Data</a:t>
            </a:r>
          </a:p>
          <a:p>
            <a:pPr algn="ctr" defTabSz="685800"/>
            <a:endParaRPr lang="en-US" sz="1600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6A8FF7D-BE55-8843-BDCA-26805B294BC0}"/>
              </a:ext>
            </a:extLst>
          </p:cNvPr>
          <p:cNvSpPr txBox="1"/>
          <p:nvPr/>
        </p:nvSpPr>
        <p:spPr>
          <a:xfrm>
            <a:off x="2089824" y="1597487"/>
            <a:ext cx="2473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Bef>
                <a:spcPct val="0"/>
              </a:spcBef>
            </a:pPr>
            <a:r>
              <a:rPr lang="en-US" sz="1200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Pushes innovation and manages work for efficiency, commonality, scale, and leverage across products.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B289E68-8446-7B4A-A265-CAB21C848BB9}"/>
              </a:ext>
            </a:extLst>
          </p:cNvPr>
          <p:cNvSpPr txBox="1"/>
          <p:nvPr/>
        </p:nvSpPr>
        <p:spPr>
          <a:xfrm>
            <a:off x="7697706" y="1591046"/>
            <a:ext cx="2601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Bef>
                <a:spcPct val="0"/>
              </a:spcBef>
            </a:pPr>
            <a:r>
              <a:rPr lang="en-US" sz="120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Organized to reflect market segments, regional differences, and key accounts.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6E844D9C-3FD1-4549-AEC7-F6C912098F44}"/>
              </a:ext>
            </a:extLst>
          </p:cNvPr>
          <p:cNvSpPr/>
          <p:nvPr/>
        </p:nvSpPr>
        <p:spPr>
          <a:xfrm rot="5400000">
            <a:off x="2944126" y="3476583"/>
            <a:ext cx="788101" cy="2286000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vert270" rtlCol="0" anchor="ctr"/>
          <a:lstStyle/>
          <a:p>
            <a:pPr algn="ctr" defTabSz="685800"/>
            <a:endParaRPr lang="en-US" sz="1600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Engineering</a:t>
            </a:r>
          </a:p>
          <a:p>
            <a:pPr algn="ctr" defTabSz="685800"/>
            <a:endParaRPr lang="en-US" sz="1600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8DD34EA-98E2-144C-B1E9-596B054CA33A}"/>
              </a:ext>
            </a:extLst>
          </p:cNvPr>
          <p:cNvSpPr/>
          <p:nvPr/>
        </p:nvSpPr>
        <p:spPr>
          <a:xfrm rot="5400000">
            <a:off x="8554495" y="2608781"/>
            <a:ext cx="770910" cy="2286000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vert270" rtlCol="0" anchor="ctr"/>
          <a:lstStyle/>
          <a:p>
            <a:pPr algn="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Regions</a:t>
            </a:r>
          </a:p>
        </p:txBody>
      </p:sp>
      <p:sp>
        <p:nvSpPr>
          <p:cNvPr id="80" name="Rounded Rectangle 79">
            <a:extLst>
              <a:ext uri="{FF2B5EF4-FFF2-40B4-BE49-F238E27FC236}">
                <a16:creationId xmlns:a16="http://schemas.microsoft.com/office/drawing/2014/main" id="{6AE8C24F-FE92-2545-95DE-1CA45CA02298}"/>
              </a:ext>
            </a:extLst>
          </p:cNvPr>
          <p:cNvSpPr/>
          <p:nvPr/>
        </p:nvSpPr>
        <p:spPr>
          <a:xfrm>
            <a:off x="1969340" y="6055188"/>
            <a:ext cx="8353519" cy="679545"/>
          </a:xfrm>
          <a:prstGeom prst="round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US" sz="1400" b="1" kern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Enabling Functions </a:t>
            </a:r>
            <a:br>
              <a:rPr lang="en-US" sz="1400" b="1" kern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kern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(HR, Finance, IT, Legal, Communications, etc.)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680D9792-925A-BC4C-9F97-8EE3522A13E5}"/>
              </a:ext>
            </a:extLst>
          </p:cNvPr>
          <p:cNvSpPr/>
          <p:nvPr/>
        </p:nvSpPr>
        <p:spPr>
          <a:xfrm>
            <a:off x="5220448" y="4155560"/>
            <a:ext cx="1873405" cy="50032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Devices, Hardware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644A5363-61F5-804B-8340-56D1FC352DAB}"/>
              </a:ext>
            </a:extLst>
          </p:cNvPr>
          <p:cNvSpPr txBox="1"/>
          <p:nvPr/>
        </p:nvSpPr>
        <p:spPr>
          <a:xfrm>
            <a:off x="2290377" y="2663866"/>
            <a:ext cx="2270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>
              <a:spcBef>
                <a:spcPct val="0"/>
              </a:spcBef>
            </a:pPr>
            <a:r>
              <a:rPr lang="en-US" sz="14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Best technology &amp; new solutions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2AF0C576-6488-5341-82EA-490512527C06}"/>
              </a:ext>
            </a:extLst>
          </p:cNvPr>
          <p:cNvSpPr txBox="1"/>
          <p:nvPr/>
        </p:nvSpPr>
        <p:spPr>
          <a:xfrm>
            <a:off x="4996258" y="2659908"/>
            <a:ext cx="227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>
              <a:spcBef>
                <a:spcPct val="0"/>
              </a:spcBef>
            </a:pPr>
            <a:r>
              <a:rPr lang="en-US" sz="14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Differentiated strategies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F3123D44-B39B-6A4E-85D7-3BF6784B11E9}"/>
              </a:ext>
            </a:extLst>
          </p:cNvPr>
          <p:cNvSpPr txBox="1"/>
          <p:nvPr/>
        </p:nvSpPr>
        <p:spPr>
          <a:xfrm>
            <a:off x="7812508" y="2659908"/>
            <a:ext cx="2270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Bef>
                <a:spcPct val="0"/>
              </a:spcBef>
            </a:pPr>
            <a:r>
              <a:rPr lang="en-US" sz="1400" b="1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Voice of customer &amp; market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159386B-0A69-8346-99A1-09E867A9CA9B}"/>
              </a:ext>
            </a:extLst>
          </p:cNvPr>
          <p:cNvCxnSpPr>
            <a:cxnSpLocks/>
          </p:cNvCxnSpPr>
          <p:nvPr/>
        </p:nvCxnSpPr>
        <p:spPr>
          <a:xfrm>
            <a:off x="2194064" y="2535585"/>
            <a:ext cx="2270441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F2B4A246-95B4-7E48-9A1A-F77BE4CD2CC9}"/>
              </a:ext>
            </a:extLst>
          </p:cNvPr>
          <p:cNvCxnSpPr>
            <a:cxnSpLocks/>
          </p:cNvCxnSpPr>
          <p:nvPr/>
        </p:nvCxnSpPr>
        <p:spPr>
          <a:xfrm>
            <a:off x="5021931" y="2535585"/>
            <a:ext cx="2270441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3A995F1F-14EB-7141-A312-777A39D7F3B7}"/>
              </a:ext>
            </a:extLst>
          </p:cNvPr>
          <p:cNvCxnSpPr>
            <a:cxnSpLocks/>
          </p:cNvCxnSpPr>
          <p:nvPr/>
        </p:nvCxnSpPr>
        <p:spPr>
          <a:xfrm>
            <a:off x="7765130" y="2535585"/>
            <a:ext cx="2270441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CCE6C7D7-D7B6-524E-9108-FF430E009A0C}"/>
              </a:ext>
            </a:extLst>
          </p:cNvPr>
          <p:cNvSpPr txBox="1"/>
          <p:nvPr/>
        </p:nvSpPr>
        <p:spPr>
          <a:xfrm>
            <a:off x="4912124" y="1584662"/>
            <a:ext cx="23636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Bef>
                <a:spcPct val="0"/>
              </a:spcBef>
            </a:pPr>
            <a:r>
              <a:rPr lang="en-US" sz="1200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Lines of business provide strategy, product/service leadership, organized by category, brand, or product.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96E0DA26-307D-254E-824D-ED9F5D873997}"/>
              </a:ext>
            </a:extLst>
          </p:cNvPr>
          <p:cNvSpPr/>
          <p:nvPr/>
        </p:nvSpPr>
        <p:spPr>
          <a:xfrm>
            <a:off x="5220448" y="4710060"/>
            <a:ext cx="1873405" cy="50032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Disposables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414BB49-DD06-464E-AE55-1EADBCD3FCCE}"/>
              </a:ext>
            </a:extLst>
          </p:cNvPr>
          <p:cNvSpPr/>
          <p:nvPr/>
        </p:nvSpPr>
        <p:spPr>
          <a:xfrm>
            <a:off x="5220448" y="5264560"/>
            <a:ext cx="1873405" cy="50032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Software &amp; Services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8E33B401-CF33-2547-90E5-9D2084A7C563}"/>
              </a:ext>
            </a:extLst>
          </p:cNvPr>
          <p:cNvSpPr/>
          <p:nvPr/>
        </p:nvSpPr>
        <p:spPr>
          <a:xfrm rot="5400000">
            <a:off x="8554494" y="4294627"/>
            <a:ext cx="770910" cy="2286000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vert270" rtlCol="0" anchor="ctr"/>
          <a:lstStyle/>
          <a:p>
            <a:pPr algn="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Key Accounts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4B5942AB-B9F3-1E4E-8626-015E9F114527}"/>
              </a:ext>
            </a:extLst>
          </p:cNvPr>
          <p:cNvSpPr/>
          <p:nvPr/>
        </p:nvSpPr>
        <p:spPr>
          <a:xfrm>
            <a:off x="7704920" y="3486052"/>
            <a:ext cx="295229" cy="2266916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Practice Marketing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63F5A1A6-2A46-364E-BAD6-4107D98C6BFF}"/>
              </a:ext>
            </a:extLst>
          </p:cNvPr>
          <p:cNvSpPr/>
          <p:nvPr/>
        </p:nvSpPr>
        <p:spPr>
          <a:xfrm>
            <a:off x="8058163" y="3486052"/>
            <a:ext cx="295229" cy="2266916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11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Customer Marketing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5A2B4AB5-1109-B048-A826-B52511162252}"/>
              </a:ext>
            </a:extLst>
          </p:cNvPr>
          <p:cNvSpPr/>
          <p:nvPr/>
        </p:nvSpPr>
        <p:spPr>
          <a:xfrm>
            <a:off x="8411406" y="3486052"/>
            <a:ext cx="295229" cy="2266916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Buyer/Payer Marketing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DAD2084-34E4-A27E-7269-E8ED9B33778B}"/>
              </a:ext>
            </a:extLst>
          </p:cNvPr>
          <p:cNvSpPr/>
          <p:nvPr/>
        </p:nvSpPr>
        <p:spPr>
          <a:xfrm rot="5400000">
            <a:off x="2944126" y="4345481"/>
            <a:ext cx="788101" cy="2286000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vert270" rtlCol="0" anchor="ctr"/>
          <a:lstStyle/>
          <a:p>
            <a:pPr algn="ctr" defTabSz="685800"/>
            <a:endParaRPr lang="en-US" sz="1600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Supply Chain</a:t>
            </a:r>
          </a:p>
          <a:p>
            <a:pPr algn="ctr" defTabSz="685800"/>
            <a:endParaRPr lang="en-US" sz="1600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7F71B8ED-325F-A017-6633-6BEFF042A439}"/>
              </a:ext>
            </a:extLst>
          </p:cNvPr>
          <p:cNvSpPr txBox="1">
            <a:spLocks/>
          </p:cNvSpPr>
          <p:nvPr/>
        </p:nvSpPr>
        <p:spPr>
          <a:xfrm>
            <a:off x="10002254" y="6851176"/>
            <a:ext cx="304799" cy="20637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FED34FF-8F30-244E-8AAA-AD9603996FCD}" type="slidenum">
              <a:rPr lang="en-US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1</a:t>
            </a:fld>
            <a:endParaRPr lang="en-US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4586FC9-9FF4-9257-136D-EE8015C8FE75}"/>
              </a:ext>
            </a:extLst>
          </p:cNvPr>
          <p:cNvSpPr/>
          <p:nvPr/>
        </p:nvSpPr>
        <p:spPr>
          <a:xfrm>
            <a:off x="2064740" y="1371961"/>
            <a:ext cx="2496078" cy="433939"/>
          </a:xfrm>
          <a:prstGeom prst="rect">
            <a:avLst/>
          </a:prstGeom>
        </p:spPr>
        <p:txBody>
          <a:bodyPr vert="horz" lIns="0" tIns="45720" rIns="0" bIns="0" rtlCol="0" anchor="t" anchorCtr="0">
            <a:normAutofit/>
          </a:bodyPr>
          <a:lstStyle/>
          <a:p>
            <a:pPr algn="ctr" defTabSz="914377">
              <a:lnSpc>
                <a:spcPct val="70000"/>
              </a:lnSpc>
              <a:spcBef>
                <a:spcPct val="0"/>
              </a:spcBef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Shared Platforms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D125876-0791-8BC3-D0FA-66F9AF931AD4}"/>
              </a:ext>
            </a:extLst>
          </p:cNvPr>
          <p:cNvSpPr/>
          <p:nvPr/>
        </p:nvSpPr>
        <p:spPr>
          <a:xfrm>
            <a:off x="4904608" y="1350618"/>
            <a:ext cx="2286000" cy="275127"/>
          </a:xfrm>
          <a:prstGeom prst="rect">
            <a:avLst/>
          </a:prstGeom>
        </p:spPr>
        <p:txBody>
          <a:bodyPr vert="horz" lIns="0" tIns="45720" rIns="0" bIns="0" rtlCol="0" anchor="t" anchorCtr="0">
            <a:normAutofit/>
          </a:bodyPr>
          <a:lstStyle/>
          <a:p>
            <a:pPr algn="ctr" defTabSz="914377">
              <a:lnSpc>
                <a:spcPct val="70000"/>
              </a:lnSpc>
              <a:spcBef>
                <a:spcPct val="0"/>
              </a:spcBef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Lines of Business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39170A-1BFA-8919-6601-CB6260C920B2}"/>
              </a:ext>
            </a:extLst>
          </p:cNvPr>
          <p:cNvSpPr/>
          <p:nvPr/>
        </p:nvSpPr>
        <p:spPr>
          <a:xfrm>
            <a:off x="7680537" y="1359668"/>
            <a:ext cx="2285999" cy="275127"/>
          </a:xfrm>
          <a:prstGeom prst="rect">
            <a:avLst/>
          </a:prstGeom>
        </p:spPr>
        <p:txBody>
          <a:bodyPr vert="horz" lIns="0" tIns="45720" rIns="0" bIns="0" rtlCol="0" anchor="t" anchorCtr="0">
            <a:normAutofit/>
          </a:bodyPr>
          <a:lstStyle/>
          <a:p>
            <a:pPr algn="ctr" defTabSz="914377">
              <a:lnSpc>
                <a:spcPct val="70000"/>
              </a:lnSpc>
              <a:spcBef>
                <a:spcPct val="0"/>
              </a:spcBef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Customer Mgt.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7A5369-AA26-671D-B460-2F0E6BFC49F8}"/>
              </a:ext>
            </a:extLst>
          </p:cNvPr>
          <p:cNvSpPr/>
          <p:nvPr/>
        </p:nvSpPr>
        <p:spPr>
          <a:xfrm>
            <a:off x="4904608" y="995094"/>
            <a:ext cx="2286000" cy="275127"/>
          </a:xfrm>
          <a:prstGeom prst="rect">
            <a:avLst/>
          </a:prstGeom>
        </p:spPr>
        <p:txBody>
          <a:bodyPr vert="horz" lIns="0" tIns="45720" rIns="0" bIns="0" rtlCol="0" anchor="t" anchorCtr="0">
            <a:normAutofit/>
          </a:bodyPr>
          <a:lstStyle/>
          <a:p>
            <a:pPr algn="ctr" defTabSz="914377">
              <a:lnSpc>
                <a:spcPct val="70000"/>
              </a:lnSpc>
              <a:spcBef>
                <a:spcPct val="0"/>
              </a:spcBef>
            </a:pPr>
            <a:r>
              <a:rPr lang="en-US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MIDDLE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9E2ECC-3726-0717-5A94-24CCAAC60E5B}"/>
              </a:ext>
            </a:extLst>
          </p:cNvPr>
          <p:cNvSpPr/>
          <p:nvPr/>
        </p:nvSpPr>
        <p:spPr>
          <a:xfrm>
            <a:off x="2193985" y="1027654"/>
            <a:ext cx="2286000" cy="275127"/>
          </a:xfrm>
          <a:prstGeom prst="rect">
            <a:avLst/>
          </a:prstGeom>
        </p:spPr>
        <p:txBody>
          <a:bodyPr vert="horz" lIns="0" tIns="45720" rIns="0" bIns="0" rtlCol="0" anchor="t" anchorCtr="0">
            <a:normAutofit/>
          </a:bodyPr>
          <a:lstStyle/>
          <a:p>
            <a:pPr algn="ctr" defTabSz="914377">
              <a:lnSpc>
                <a:spcPct val="70000"/>
              </a:lnSpc>
              <a:spcBef>
                <a:spcPct val="0"/>
              </a:spcBef>
            </a:pPr>
            <a:r>
              <a:rPr lang="en-US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BACK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3B266CE-F87E-C774-22F1-6415C8DCC7C2}"/>
              </a:ext>
            </a:extLst>
          </p:cNvPr>
          <p:cNvSpPr/>
          <p:nvPr/>
        </p:nvSpPr>
        <p:spPr>
          <a:xfrm>
            <a:off x="7680537" y="1012261"/>
            <a:ext cx="2286000" cy="275127"/>
          </a:xfrm>
          <a:prstGeom prst="rect">
            <a:avLst/>
          </a:prstGeom>
        </p:spPr>
        <p:txBody>
          <a:bodyPr vert="horz" lIns="0" tIns="45720" rIns="0" bIns="0" rtlCol="0" anchor="t" anchorCtr="0">
            <a:normAutofit/>
          </a:bodyPr>
          <a:lstStyle/>
          <a:p>
            <a:pPr algn="ctr" defTabSz="914377">
              <a:lnSpc>
                <a:spcPct val="70000"/>
              </a:lnSpc>
              <a:spcBef>
                <a:spcPct val="0"/>
              </a:spcBef>
            </a:pPr>
            <a:r>
              <a:rPr lang="en-US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FRONT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F0115A-25AD-8A77-CE5B-631FE6252826}"/>
              </a:ext>
            </a:extLst>
          </p:cNvPr>
          <p:cNvSpPr txBox="1"/>
          <p:nvPr/>
        </p:nvSpPr>
        <p:spPr>
          <a:xfrm>
            <a:off x="479486" y="306434"/>
            <a:ext cx="107448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kern="100" dirty="0"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Front-Back Org Model (Variation B): </a:t>
            </a:r>
            <a:r>
              <a:rPr lang="en-US" sz="1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Differentiated middle and back with a shared front.</a:t>
            </a:r>
            <a:endParaRPr lang="en-US" sz="20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Footer Placeholder 12">
            <a:extLst>
              <a:ext uri="{FF2B5EF4-FFF2-40B4-BE49-F238E27FC236}">
                <a16:creationId xmlns:a16="http://schemas.microsoft.com/office/drawing/2014/main" id="{A4E9DA81-63C9-F1DA-7E23-6A546311A906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M2.7</a:t>
            </a:r>
          </a:p>
        </p:txBody>
      </p:sp>
      <p:sp>
        <p:nvSpPr>
          <p:cNvPr id="16" name="Footer Placeholder 1">
            <a:extLst>
              <a:ext uri="{FF2B5EF4-FFF2-40B4-BE49-F238E27FC236}">
                <a16:creationId xmlns:a16="http://schemas.microsoft.com/office/drawing/2014/main" id="{7BDA9210-97B8-6657-D7A0-E5834B8CD8F1}"/>
              </a:ext>
            </a:extLst>
          </p:cNvPr>
          <p:cNvSpPr txBox="1">
            <a:spLocks/>
          </p:cNvSpPr>
          <p:nvPr/>
        </p:nvSpPr>
        <p:spPr>
          <a:xfrm>
            <a:off x="-3048" y="6310312"/>
            <a:ext cx="19473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(c) Kates and Kesler 2026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540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82109</TotalTime>
  <Words>145</Words>
  <Application>Microsoft Macintosh PowerPoint</Application>
  <PresentationFormat>Widescreen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474</cp:revision>
  <cp:lastPrinted>2026-01-03T16:08:46Z</cp:lastPrinted>
  <dcterms:created xsi:type="dcterms:W3CDTF">2025-09-26T19:52:17Z</dcterms:created>
  <dcterms:modified xsi:type="dcterms:W3CDTF">2026-07-16T19:24:09Z</dcterms:modified>
</cp:coreProperties>
</file>