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33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7D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549" autoAdjust="0"/>
    <p:restoredTop sz="96949" autoAdjust="0"/>
  </p:normalViewPr>
  <p:slideViewPr>
    <p:cSldViewPr snapToGrid="0">
      <p:cViewPr varScale="1">
        <p:scale>
          <a:sx n="127" d="100"/>
          <a:sy n="127" d="100"/>
        </p:scale>
        <p:origin x="1176" y="19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FDADFB-474B-EF43-AAFD-782E6596F5B7}" type="datetimeFigureOut">
              <a:rPr lang="en-US" smtClean="0"/>
              <a:t>7/16/26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B97301-2983-AE4C-AA87-F4FBB7198F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505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0800" y="274638"/>
            <a:ext cx="4733925" cy="26622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6E8A87-18DA-4CCE-A8C2-BDBC489258C6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96968C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61254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8AF29-BC49-1D74-2663-4235E0D2C4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8CFC72-AF5A-3859-B347-5F2A81E3AC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D3F7FC-F2DF-0E03-7DE6-3C27EBF11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2B737C-C5FB-5A6D-9383-ADF9F6DAF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4EE8D1-6494-841E-49F2-F5C4530FD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438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C4ED5-870A-98A6-76D3-509B61796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172A9D-914B-6F8E-A3D0-00EE85DCB1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D18029-C865-A3CB-61FC-825C4A883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044A87-6FB0-7C57-FC8A-2E191C315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514BE1-3FD9-AA21-B043-AE3AAD7FA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91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285347-2221-FB20-3D1F-45D0B61B24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978E2A-0B1B-5432-D184-68297B5EDA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D022EE-9E9F-3351-6C5D-D910D22DF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8E0E52-71C9-5492-5B4D-B25B6616D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3E488-DECE-9E5A-0B25-71CC7F9B6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2354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ong Headlin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36932053-4726-7349-81AC-C30E18E782FB}"/>
              </a:ext>
            </a:extLst>
          </p:cNvPr>
          <p:cNvSpPr txBox="1">
            <a:spLocks/>
          </p:cNvSpPr>
          <p:nvPr userDrawn="1"/>
        </p:nvSpPr>
        <p:spPr>
          <a:xfrm>
            <a:off x="11506202" y="6519009"/>
            <a:ext cx="304799" cy="20637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F9AC08D-23A9-440E-BCB9-AA1E9877CC3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2343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C21A9F-47CB-EF1D-45C0-245E09DC7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C406BB-42DB-B36C-BC8D-ACE568CDEB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0FE435-F9BE-52AF-FD30-581D69F4B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10312"/>
            <a:ext cx="1947333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 and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5674BD-AB1C-3AC2-0267-A04905F99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2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26EA28-635D-1B87-529D-2C5EAC49D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57C414-4E4A-EEB8-DF27-FD386AF49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FAC2B4-A9ED-7E44-79E0-67685B26A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BDA3F2-E129-CC32-3970-F6D28B773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E1F385-6670-2EFF-10E7-EE5BA47FC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451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1D2A6F-39D3-558C-2C1B-D9D244D1E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B0F339-FFAF-DE36-3580-4C83739D72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166B36-D151-207B-D1AA-FD8AEA7E26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438631-5F35-ADBA-8168-B1B1A12B9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CA35C3-C79D-440E-E6AD-938E88F65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F137FB-7833-716D-3C1D-42739477F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048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00F08-B857-EC86-7095-F211965A3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1D3679-0138-E460-25CA-E7FCA73A7B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AFC68F-0729-622B-1D1B-0A043DB810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6AA526-9020-155F-9B3D-F112211083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C335930-F860-60EA-AB30-B667965ABA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89FDE1B-B093-5DD9-FD3D-13E9D4862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822B638-6DFB-04CE-E0E1-C94D3737D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0A995D-91A3-BFD5-F15D-AF340D451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654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1E568E-A90F-6855-1D80-8F53EA4FA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4401F8-FC9F-386B-2AB9-828254362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0" y="6356350"/>
            <a:ext cx="2345267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and Kesler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544A5E-44BE-A4D6-1268-5789E8B09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687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B655FD-77E8-FA44-7F80-B1C33A8EA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DB995E-882E-513F-9F3A-68057EB1B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A5AAB3-69C7-E749-2414-9BCBD5F69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429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532F8-BCA4-B014-829B-7EEF41E95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74FFDA-BC2F-3675-8FAE-E7F3E1CA96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8A1D66-0900-B3CC-A1AD-37E0A8695B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007A44-3F2F-4F78-3E64-D7019DC9F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4BA641-F64C-EAEF-328A-57A5A839D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688681-A2A4-1ED4-6415-23ACB8316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036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F22D1-2640-1E98-61FD-73DC0B6FF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FE46B9-E866-0C32-6B3A-DC59EECDA1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E3FD68-C009-4826-4F38-DA7B2C079B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707DB6-7CEF-AA77-87E6-EF24DA2FF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192003-1BD2-50C3-490B-365592BA2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AEDE92-21BF-4621-550F-6B16514DE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252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EF3DD6-6826-EAEC-A2E5-B4E0AA279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413973-D5E5-2F66-EBE8-310FBC343D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233CAB-6073-E27A-8065-7939B5B160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E5F588-95B4-BFD1-2C15-838943134C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DFD1C4-C1AF-3DF5-5295-84D53BA146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82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50B6397A-257C-4AA7-977C-9545E46E72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6003238"/>
              </p:ext>
            </p:extLst>
          </p:nvPr>
        </p:nvGraphicFramePr>
        <p:xfrm>
          <a:off x="374300" y="1420550"/>
          <a:ext cx="11436699" cy="48482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23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660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660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660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66092">
                  <a:extLst>
                    <a:ext uri="{9D8B030D-6E8A-4147-A177-3AD203B41FA5}">
                      <a16:colId xmlns:a16="http://schemas.microsoft.com/office/drawing/2014/main" val="2756145058"/>
                    </a:ext>
                  </a:extLst>
                </a:gridCol>
              </a:tblGrid>
              <a:tr h="499177">
                <a:tc>
                  <a:txBody>
                    <a:bodyPr/>
                    <a:lstStyle/>
                    <a:p>
                      <a:pPr algn="ctr" rtl="0">
                        <a:lnSpc>
                          <a:spcPts val="1100"/>
                        </a:lnSpc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  <a:latin typeface="+mn-lt"/>
                        </a:rPr>
                        <a:t>Level</a:t>
                      </a:r>
                    </a:p>
                  </a:txBody>
                  <a:tcPr marL="45720" marR="45720" marT="42203" marB="42203" anchor="ctr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ts val="1100"/>
                        </a:lnSpc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  <a:latin typeface="+mn-lt"/>
                        </a:rPr>
                        <a:t>HR</a:t>
                      </a:r>
                    </a:p>
                  </a:txBody>
                  <a:tcPr marL="45720" marR="45720" marT="42203" marB="42203" anchor="ctr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ts val="1100"/>
                        </a:lnSpc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  <a:latin typeface="+mn-lt"/>
                        </a:rPr>
                        <a:t>Finance</a:t>
                      </a:r>
                    </a:p>
                  </a:txBody>
                  <a:tcPr marL="45720" marR="45720" marT="42203" marB="42203" anchor="ctr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ts val="1100"/>
                        </a:lnSpc>
                      </a:pPr>
                      <a:r>
                        <a:rPr lang="en-US" sz="1400" baseline="0" dirty="0">
                          <a:solidFill>
                            <a:schemeClr val="bg1"/>
                          </a:solidFill>
                          <a:latin typeface="+mn-lt"/>
                        </a:rPr>
                        <a:t>IT</a:t>
                      </a:r>
                      <a:endParaRPr 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45720" marR="45720" marT="42203" marB="42203" anchor="ctr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ts val="1100"/>
                        </a:lnSpc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  <a:latin typeface="+mn-lt"/>
                        </a:rPr>
                        <a:t>Legal</a:t>
                      </a:r>
                    </a:p>
                  </a:txBody>
                  <a:tcPr marL="45720" marR="45720" marT="42203" marB="42203" anchor="ctr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0910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kern="1200" dirty="0">
                          <a:solidFill>
                            <a:schemeClr val="bg1"/>
                          </a:solidFill>
                          <a:latin typeface="+mn-lt"/>
                          <a:ea typeface="ＭＳ Ｐゴシック" pitchFamily="29" charset="-128"/>
                          <a:cs typeface="+mn-cs"/>
                        </a:rPr>
                        <a:t>Corporate Layer</a:t>
                      </a:r>
                      <a:endParaRPr lang="en-US" sz="1200" b="0" kern="1200" dirty="0">
                        <a:solidFill>
                          <a:schemeClr val="bg1"/>
                        </a:solidFill>
                        <a:latin typeface="+mn-lt"/>
                        <a:ea typeface="ＭＳ Ｐゴシック" pitchFamily="29" charset="-128"/>
                        <a:cs typeface="+mn-cs"/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1" kern="1200" dirty="0">
                          <a:solidFill>
                            <a:schemeClr val="bg1"/>
                          </a:solidFill>
                          <a:latin typeface="+mn-lt"/>
                          <a:ea typeface="ＭＳ Ｐゴシック" pitchFamily="29" charset="-128"/>
                          <a:cs typeface="+mn-cs"/>
                        </a:rPr>
                        <a:t>Focus: policy, compliance, critical centers of expertise, and selected shared services</a:t>
                      </a:r>
                    </a:p>
                  </a:txBody>
                  <a:tcPr marL="45720" marR="45720" marT="42203" marB="42203">
                    <a:lnR w="635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ts val="1100"/>
                        </a:lnSpc>
                      </a:pPr>
                      <a:endParaRPr lang="en-US" sz="10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45720" marR="45720" marT="42203" marB="42203" anchor="ctr">
                    <a:lnL w="635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1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chemeClr val="tx2">
                            <a:lumMod val="50000"/>
                          </a:schemeClr>
                        </a:buClr>
                        <a:buSzTx/>
                        <a:buFont typeface="Webdings" pitchFamily="18" charset="2"/>
                        <a:buNone/>
                        <a:tabLst/>
                      </a:pPr>
                      <a:endParaRPr kumimoji="0" lang="en-US" sz="1000" b="0" i="0" u="none" strike="noStrike" kern="1200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/>
                        <a:cs typeface="ＭＳ Ｐゴシック"/>
                      </a:endParaRPr>
                    </a:p>
                  </a:txBody>
                  <a:tcPr marL="45720" marR="45720" marT="42203" marB="42203" anchor="ctr">
                    <a:lnL w="635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1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chemeClr val="tx2">
                            <a:lumMod val="50000"/>
                          </a:schemeClr>
                        </a:buClr>
                        <a:buSzTx/>
                        <a:buFont typeface="Webdings" pitchFamily="18" charset="2"/>
                        <a:buNone/>
                        <a:tabLst/>
                      </a:pPr>
                      <a:endParaRPr kumimoji="0" lang="en-US" sz="1000" b="0" i="0" u="none" strike="noStrike" kern="1200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/>
                        <a:cs typeface="ＭＳ Ｐゴシック"/>
                      </a:endParaRPr>
                    </a:p>
                  </a:txBody>
                  <a:tcPr marL="45720" marR="45720" marT="42203" marB="42203" anchor="ctr">
                    <a:lnL w="635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1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chemeClr val="tx2">
                            <a:lumMod val="50000"/>
                          </a:schemeClr>
                        </a:buClr>
                        <a:buSzTx/>
                        <a:buFont typeface="Webdings" pitchFamily="18" charset="2"/>
                        <a:buNone/>
                        <a:tabLst/>
                      </a:pPr>
                      <a:endParaRPr kumimoji="0" lang="en-US" sz="1000" b="0" i="0" u="none" strike="noStrike" kern="1200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/>
                        <a:cs typeface="ＭＳ Ｐゴシック"/>
                      </a:endParaRPr>
                    </a:p>
                  </a:txBody>
                  <a:tcPr marL="45720" marR="45720" marT="42203" marB="42203" anchor="ctr">
                    <a:lnL w="635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4211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+mn-lt"/>
                          <a:ea typeface="ＭＳ Ｐゴシック" pitchFamily="29" charset="-128"/>
                        </a:rPr>
                        <a:t>Division Layer</a:t>
                      </a:r>
                      <a:endParaRPr lang="en-US" sz="1200" b="0" dirty="0">
                        <a:solidFill>
                          <a:schemeClr val="bg1"/>
                        </a:solidFill>
                        <a:latin typeface="+mn-lt"/>
                        <a:ea typeface="ＭＳ Ｐゴシック" pitchFamily="29" charset="-128"/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1" dirty="0">
                          <a:solidFill>
                            <a:schemeClr val="bg1"/>
                          </a:solidFill>
                          <a:latin typeface="+mn-lt"/>
                          <a:ea typeface="ＭＳ Ｐゴシック" pitchFamily="29" charset="-128"/>
                        </a:rPr>
                        <a:t>Span-breaking, supervisory layer</a:t>
                      </a:r>
                      <a:endParaRPr lang="en-US" sz="1100" b="1" i="1" dirty="0">
                        <a:solidFill>
                          <a:schemeClr val="bg1"/>
                        </a:solidFill>
                        <a:latin typeface="+mn-lt"/>
                        <a:ea typeface="ＭＳ Ｐゴシック" pitchFamily="29" charset="-128"/>
                      </a:endParaRPr>
                    </a:p>
                  </a:txBody>
                  <a:tcPr marL="45720" marR="45720" marT="42203" marB="42203">
                    <a:lnR w="635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ts val="11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endParaRPr kumimoji="0" lang="en-US" sz="1000" b="0" i="0" u="none" strike="noStrike" kern="1200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/>
                      </a:endParaRPr>
                    </a:p>
                  </a:txBody>
                  <a:tcPr marL="45720" marR="45720" marT="42203" marB="42203">
                    <a:lnL w="635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ts val="11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endParaRPr kumimoji="0" lang="en-US" sz="1000" b="0" i="0" u="none" strike="noStrike" kern="1200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/>
                        <a:cs typeface="ＭＳ Ｐゴシック"/>
                      </a:endParaRPr>
                    </a:p>
                  </a:txBody>
                  <a:tcPr marL="45720" marR="45720" marT="42203" marB="42203">
                    <a:lnL w="635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ts val="11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endParaRPr kumimoji="0" lang="en-US" sz="1000" b="0" i="0" u="none" strike="noStrike" kern="1200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/>
                        <a:cs typeface="ＭＳ Ｐゴシック"/>
                      </a:endParaRPr>
                    </a:p>
                  </a:txBody>
                  <a:tcPr marL="45720" marR="45720" marT="42203" marB="42203">
                    <a:lnL w="635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ts val="11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endParaRPr kumimoji="0" lang="en-US" sz="1000" b="0" i="0" u="none" strike="noStrike" kern="1200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/>
                        <a:cs typeface="ＭＳ Ｐゴシック"/>
                      </a:endParaRPr>
                    </a:p>
                  </a:txBody>
                  <a:tcPr marL="45720" marR="45720" marT="42203" marB="42203">
                    <a:lnL w="635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238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+mn-lt"/>
                          <a:ea typeface="ＭＳ Ｐゴシック" pitchFamily="29" charset="-128"/>
                        </a:rPr>
                        <a:t>Region or BU</a:t>
                      </a:r>
                      <a:endParaRPr lang="en-US" sz="1200" b="0" dirty="0">
                        <a:solidFill>
                          <a:schemeClr val="bg1"/>
                        </a:solidFill>
                        <a:latin typeface="+mn-lt"/>
                        <a:ea typeface="ＭＳ Ｐゴシック" pitchFamily="29" charset="-128"/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1" dirty="0">
                          <a:solidFill>
                            <a:schemeClr val="bg1"/>
                          </a:solidFill>
                          <a:latin typeface="+mn-lt"/>
                          <a:ea typeface="ＭＳ Ｐゴシック" pitchFamily="29" charset="-128"/>
                        </a:rPr>
                        <a:t>Span-breaking, supervisory layer</a:t>
                      </a:r>
                      <a:endParaRPr lang="en-US" sz="1100" b="1" i="1" dirty="0">
                        <a:solidFill>
                          <a:schemeClr val="bg1"/>
                        </a:solidFill>
                        <a:latin typeface="+mn-lt"/>
                        <a:ea typeface="ＭＳ Ｐゴシック" pitchFamily="29" charset="-128"/>
                      </a:endParaRPr>
                    </a:p>
                  </a:txBody>
                  <a:tcPr marL="45720" marR="45720" marT="42203" marB="42203">
                    <a:lnR w="635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ts val="11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endParaRPr kumimoji="0" lang="en-US" sz="1000" b="0" i="0" u="none" strike="noStrike" kern="1200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/>
                      </a:endParaRPr>
                    </a:p>
                  </a:txBody>
                  <a:tcPr marL="45720" marR="45720" marT="42203" marB="42203">
                    <a:lnL w="635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just" defTabSz="914400" rtl="0" eaLnBrk="1" fontAlgn="base" latinLnBrk="0" hangingPunct="1">
                        <a:lnSpc>
                          <a:spcPts val="11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/>
                        <a:cs typeface="ＭＳ Ｐゴシック"/>
                      </a:endParaRPr>
                    </a:p>
                  </a:txBody>
                  <a:tcPr marL="45720" marR="45720" marT="42203" marB="42203">
                    <a:lnL w="635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just" defTabSz="914400" rtl="0" eaLnBrk="1" fontAlgn="base" latinLnBrk="0" hangingPunct="1">
                        <a:lnSpc>
                          <a:spcPts val="11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endParaRPr kumimoji="0" lang="en-US" sz="1000" b="0" i="0" u="none" strike="noStrike" kern="1200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/>
                        <a:cs typeface="ＭＳ Ｐゴシック"/>
                      </a:endParaRPr>
                    </a:p>
                  </a:txBody>
                  <a:tcPr marL="45720" marR="45720" marT="42203" marB="42203">
                    <a:lnL w="635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ts val="11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kumimoji="0" lang="en-US" sz="1000" b="0" i="0" u="none" strike="noStrike" kern="1200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/>
                        <a:cs typeface="ＭＳ Ｐゴシック"/>
                      </a:endParaRPr>
                    </a:p>
                  </a:txBody>
                  <a:tcPr marL="45720" marR="45720" marT="42203" marB="42203">
                    <a:lnL w="635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2971019"/>
                  </a:ext>
                </a:extLst>
              </a:tr>
              <a:tr h="723393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kern="1200" dirty="0">
                          <a:solidFill>
                            <a:schemeClr val="bg1"/>
                          </a:solidFill>
                          <a:latin typeface="+mn-lt"/>
                          <a:ea typeface="ＭＳ Ｐゴシック" pitchFamily="29" charset="-128"/>
                          <a:cs typeface="+mn-cs"/>
                        </a:rPr>
                        <a:t>Country or Category</a:t>
                      </a:r>
                      <a:endParaRPr lang="en-US" sz="1200" b="0" kern="1200" dirty="0">
                        <a:solidFill>
                          <a:schemeClr val="bg1"/>
                        </a:solidFill>
                        <a:latin typeface="+mn-lt"/>
                        <a:ea typeface="ＭＳ Ｐゴシック" pitchFamily="29" charset="-128"/>
                        <a:cs typeface="+mn-cs"/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1" kern="1200" dirty="0">
                          <a:solidFill>
                            <a:schemeClr val="bg1"/>
                          </a:solidFill>
                          <a:latin typeface="+mn-lt"/>
                          <a:ea typeface="ＭＳ Ｐゴシック" pitchFamily="29" charset="-128"/>
                          <a:cs typeface="+mn-cs"/>
                        </a:rPr>
                        <a:t>Focus: meeting local needs efficiently</a:t>
                      </a:r>
                      <a:endParaRPr lang="en-US" sz="1100" b="1" i="1" kern="1200" dirty="0">
                        <a:solidFill>
                          <a:schemeClr val="bg1"/>
                        </a:solidFill>
                        <a:latin typeface="+mn-lt"/>
                        <a:ea typeface="ＭＳ Ｐゴシック" pitchFamily="29" charset="-128"/>
                        <a:cs typeface="+mn-cs"/>
                      </a:endParaRPr>
                    </a:p>
                  </a:txBody>
                  <a:tcPr marL="45720" marR="45720" marT="42203" marB="42203">
                    <a:lnR w="635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ts val="1100"/>
                        </a:lnSpc>
                      </a:pPr>
                      <a:endParaRPr lang="en-US" sz="10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45720" marR="45720" marT="42203" marB="42203" anchor="ctr" anchorCtr="1">
                    <a:lnL w="635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ts val="1100"/>
                        </a:lnSpc>
                      </a:pPr>
                      <a:endParaRPr lang="en-US" sz="10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marT="42203" marB="42203" anchor="ctr" anchorCtr="1">
                    <a:lnL w="635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ts val="1100"/>
                        </a:lnSpc>
                      </a:pPr>
                      <a:endParaRPr lang="en-US" sz="10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marT="42203" marB="42203" anchor="ctr" anchorCtr="1">
                    <a:lnL w="635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ts val="1100"/>
                        </a:lnSpc>
                      </a:pPr>
                      <a:endParaRPr lang="en-US" sz="10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marT="42203" marB="42203" anchor="ctr" anchorCtr="1">
                    <a:lnL w="635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C7658E0-ECDD-48D9-B1B0-5D3846B38E1F}"/>
              </a:ext>
            </a:extLst>
          </p:cNvPr>
          <p:cNvSpPr/>
          <p:nvPr/>
        </p:nvSpPr>
        <p:spPr>
          <a:xfrm>
            <a:off x="2165186" y="2059444"/>
            <a:ext cx="2072640" cy="36576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Policy &amp; Compliance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8A6E12D9-3F1F-4C7E-BCD9-B8241357AC85}"/>
              </a:ext>
            </a:extLst>
          </p:cNvPr>
          <p:cNvSpPr/>
          <p:nvPr/>
        </p:nvSpPr>
        <p:spPr>
          <a:xfrm>
            <a:off x="2165186" y="2539912"/>
            <a:ext cx="2072640" cy="36576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Corporate COEs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D51BB8B8-E829-427B-A719-233EDFC8AEB9}"/>
              </a:ext>
            </a:extLst>
          </p:cNvPr>
          <p:cNvSpPr/>
          <p:nvPr/>
        </p:nvSpPr>
        <p:spPr>
          <a:xfrm>
            <a:off x="2165186" y="3020380"/>
            <a:ext cx="2072640" cy="36576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HR Ops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E86D6DBE-7A66-40AB-843B-E08CB2D17473}"/>
              </a:ext>
            </a:extLst>
          </p:cNvPr>
          <p:cNvSpPr/>
          <p:nvPr/>
        </p:nvSpPr>
        <p:spPr>
          <a:xfrm>
            <a:off x="2165186" y="3607528"/>
            <a:ext cx="2072640" cy="36576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HR Business Partner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95BB0AA7-8602-4F17-A094-AB7DD39AE8B5}"/>
              </a:ext>
            </a:extLst>
          </p:cNvPr>
          <p:cNvSpPr/>
          <p:nvPr/>
        </p:nvSpPr>
        <p:spPr>
          <a:xfrm>
            <a:off x="2165186" y="4292984"/>
            <a:ext cx="9569614" cy="1023734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Global and Regional Capability Centers (GCC)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AFAFA177-6011-4C95-953F-49620AFE9977}"/>
              </a:ext>
            </a:extLst>
          </p:cNvPr>
          <p:cNvSpPr/>
          <p:nvPr/>
        </p:nvSpPr>
        <p:spPr>
          <a:xfrm>
            <a:off x="2165186" y="5652224"/>
            <a:ext cx="2072640" cy="36576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HR Business Partner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406082A3-D173-4EB7-BD0D-2FC9DDB0F6B7}"/>
              </a:ext>
            </a:extLst>
          </p:cNvPr>
          <p:cNvSpPr/>
          <p:nvPr/>
        </p:nvSpPr>
        <p:spPr>
          <a:xfrm>
            <a:off x="4627879" y="2057528"/>
            <a:ext cx="2072640" cy="36576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Policy &amp; Compliance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DB03CF78-8691-4548-B55A-2073292DB9E9}"/>
              </a:ext>
            </a:extLst>
          </p:cNvPr>
          <p:cNvSpPr/>
          <p:nvPr/>
        </p:nvSpPr>
        <p:spPr>
          <a:xfrm>
            <a:off x="4627879" y="2537996"/>
            <a:ext cx="2072640" cy="36576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FP&amp;A Resources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EFDF2FBE-8AB2-45C4-A930-E413086F755C}"/>
              </a:ext>
            </a:extLst>
          </p:cNvPr>
          <p:cNvSpPr/>
          <p:nvPr/>
        </p:nvSpPr>
        <p:spPr>
          <a:xfrm>
            <a:off x="4627879" y="3018464"/>
            <a:ext cx="2072640" cy="36576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Treasury, Tax, Audit, etc.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830359C8-02AB-4389-BE1F-7BDFF521564D}"/>
              </a:ext>
            </a:extLst>
          </p:cNvPr>
          <p:cNvSpPr/>
          <p:nvPr/>
        </p:nvSpPr>
        <p:spPr>
          <a:xfrm>
            <a:off x="4627879" y="3607528"/>
            <a:ext cx="2072640" cy="36576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Finance Business Partner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7891832B-0F9C-4AF7-866F-97407AFF1A77}"/>
              </a:ext>
            </a:extLst>
          </p:cNvPr>
          <p:cNvSpPr/>
          <p:nvPr/>
        </p:nvSpPr>
        <p:spPr>
          <a:xfrm>
            <a:off x="4627879" y="5652224"/>
            <a:ext cx="2072640" cy="36576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Finance Business Partner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8C6C4AD3-E26F-4919-B538-392C0CE6801C}"/>
              </a:ext>
            </a:extLst>
          </p:cNvPr>
          <p:cNvSpPr/>
          <p:nvPr/>
        </p:nvSpPr>
        <p:spPr>
          <a:xfrm>
            <a:off x="7090572" y="2055804"/>
            <a:ext cx="2072640" cy="36576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Architecture, Policy/Compliance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F9D280BF-602E-4083-9CDD-28FD34F027E8}"/>
              </a:ext>
            </a:extLst>
          </p:cNvPr>
          <p:cNvSpPr/>
          <p:nvPr/>
        </p:nvSpPr>
        <p:spPr>
          <a:xfrm>
            <a:off x="7090572" y="2536272"/>
            <a:ext cx="2072640" cy="36576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Enterprise Functionality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69A491E0-AA60-455E-A798-67A5A8ED76A9}"/>
              </a:ext>
            </a:extLst>
          </p:cNvPr>
          <p:cNvSpPr/>
          <p:nvPr/>
        </p:nvSpPr>
        <p:spPr>
          <a:xfrm>
            <a:off x="7090572" y="3016740"/>
            <a:ext cx="2072640" cy="36576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IT Support Services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6A22D65D-86D4-4E80-8635-2B8C33E7A324}"/>
              </a:ext>
            </a:extLst>
          </p:cNvPr>
          <p:cNvSpPr/>
          <p:nvPr/>
        </p:nvSpPr>
        <p:spPr>
          <a:xfrm>
            <a:off x="7090572" y="3607528"/>
            <a:ext cx="2072640" cy="36576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BU Specific Applications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3D4A77F1-1A12-4B70-9286-A6C9ED9FB736}"/>
              </a:ext>
            </a:extLst>
          </p:cNvPr>
          <p:cNvSpPr/>
          <p:nvPr/>
        </p:nvSpPr>
        <p:spPr>
          <a:xfrm>
            <a:off x="7090572" y="5652224"/>
            <a:ext cx="2072640" cy="36576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IT Business Partner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43176E15-F393-472E-88E6-3C46E8799F49}"/>
              </a:ext>
            </a:extLst>
          </p:cNvPr>
          <p:cNvSpPr/>
          <p:nvPr/>
        </p:nvSpPr>
        <p:spPr>
          <a:xfrm>
            <a:off x="9552387" y="2055804"/>
            <a:ext cx="2072640" cy="36576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Policy &amp; Compliance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A26C66E5-BFB9-4ACE-BFFD-3C5929F1CD6A}"/>
              </a:ext>
            </a:extLst>
          </p:cNvPr>
          <p:cNvSpPr/>
          <p:nvPr/>
        </p:nvSpPr>
        <p:spPr>
          <a:xfrm>
            <a:off x="9552387" y="2536272"/>
            <a:ext cx="2072640" cy="36576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Partner Management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60B92339-38CA-4E02-B868-9AEF64D53750}"/>
              </a:ext>
            </a:extLst>
          </p:cNvPr>
          <p:cNvSpPr/>
          <p:nvPr/>
        </p:nvSpPr>
        <p:spPr>
          <a:xfrm>
            <a:off x="9552387" y="3016740"/>
            <a:ext cx="2072640" cy="36576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Advisory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E6933D2B-475B-4955-A551-FC3D0F5647BD}"/>
              </a:ext>
            </a:extLst>
          </p:cNvPr>
          <p:cNvSpPr/>
          <p:nvPr/>
        </p:nvSpPr>
        <p:spPr>
          <a:xfrm>
            <a:off x="9552387" y="3607528"/>
            <a:ext cx="2072640" cy="36576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Region Counsel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CB31160-18C3-58F5-81B1-3D2E5A34FD63}"/>
              </a:ext>
            </a:extLst>
          </p:cNvPr>
          <p:cNvSpPr txBox="1"/>
          <p:nvPr/>
        </p:nvSpPr>
        <p:spPr>
          <a:xfrm>
            <a:off x="446639" y="300174"/>
            <a:ext cx="1128816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>
              <a:spcBef>
                <a:spcPts val="600"/>
              </a:spcBef>
              <a:buNone/>
            </a:pPr>
            <a:r>
              <a:rPr lang="en-US" sz="18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Function layering blueprint: </a:t>
            </a:r>
            <a:r>
              <a:rPr lang="en-US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Example of a large industrial company in closely-related operating model.</a:t>
            </a:r>
            <a:endParaRPr lang="en-US" sz="2000" kern="100" dirty="0">
              <a:effectLst/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Footer Placeholder 12">
            <a:extLst>
              <a:ext uri="{FF2B5EF4-FFF2-40B4-BE49-F238E27FC236}">
                <a16:creationId xmlns:a16="http://schemas.microsoft.com/office/drawing/2014/main" id="{63CB7AFA-0BBC-B610-88DA-C7F87DFF1389}"/>
              </a:ext>
            </a:extLst>
          </p:cNvPr>
          <p:cNvSpPr txBox="1">
            <a:spLocks/>
          </p:cNvSpPr>
          <p:nvPr/>
        </p:nvSpPr>
        <p:spPr>
          <a:xfrm>
            <a:off x="9469436" y="6310311"/>
            <a:ext cx="1947333" cy="36512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/>
              <a:t>M2.17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EFFB37F-01C4-66DC-3762-07A7A0FE0E57}"/>
              </a:ext>
            </a:extLst>
          </p:cNvPr>
          <p:cNvSpPr txBox="1">
            <a:spLocks/>
          </p:cNvSpPr>
          <p:nvPr/>
        </p:nvSpPr>
        <p:spPr>
          <a:xfrm>
            <a:off x="838200" y="6310312"/>
            <a:ext cx="1947333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solidFill>
                  <a:schemeClr val="bg1">
                    <a:lumMod val="50000"/>
                  </a:schemeClr>
                </a:solidFill>
              </a:rPr>
              <a:t>(c) Kates and Kesler 2026</a:t>
            </a: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05847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82108</TotalTime>
  <Words>134</Words>
  <Application>Microsoft Macintosh PowerPoint</Application>
  <PresentationFormat>Widescreen</PresentationFormat>
  <Paragraphs>37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Aptos</vt:lpstr>
      <vt:lpstr>Aptos Display</vt:lpstr>
      <vt:lpstr>Arial</vt:lpstr>
      <vt:lpstr>Calibri</vt:lpstr>
      <vt:lpstr>Graphik</vt:lpstr>
      <vt:lpstr>Webdings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Gregory Kesler</dc:creator>
  <cp:lastModifiedBy>Sarah Williams</cp:lastModifiedBy>
  <cp:revision>474</cp:revision>
  <cp:lastPrinted>2026-01-03T16:08:46Z</cp:lastPrinted>
  <dcterms:created xsi:type="dcterms:W3CDTF">2025-09-26T19:52:17Z</dcterms:created>
  <dcterms:modified xsi:type="dcterms:W3CDTF">2026-07-16T19:25:21Z</dcterms:modified>
</cp:coreProperties>
</file>