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E971A-5487-AF12-670C-F875CF329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090395"/>
              </p:ext>
            </p:extLst>
          </p:nvPr>
        </p:nvGraphicFramePr>
        <p:xfrm>
          <a:off x="896294" y="1278831"/>
          <a:ext cx="9976920" cy="4913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5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5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5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5384">
                  <a:extLst>
                    <a:ext uri="{9D8B030D-6E8A-4147-A177-3AD203B41FA5}">
                      <a16:colId xmlns:a16="http://schemas.microsoft.com/office/drawing/2014/main" val="395317130"/>
                    </a:ext>
                  </a:extLst>
                </a:gridCol>
                <a:gridCol w="19953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6453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Function Policy &amp; Compliance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Centers of Expertise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Professional Services/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Solution Delivery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Digital</a:t>
                      </a:r>
                      <a:r>
                        <a:rPr lang="en-US" sz="1200" baseline="0" dirty="0">
                          <a:solidFill>
                            <a:schemeClr val="bg1"/>
                          </a:solidFill>
                          <a:latin typeface="+mn-lt"/>
                        </a:rPr>
                        <a:t> Services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200" baseline="0" dirty="0">
                          <a:solidFill>
                            <a:schemeClr val="bg1"/>
                          </a:solidFill>
                          <a:latin typeface="+mn-lt"/>
                        </a:rPr>
                        <a:t>GBS/GCC</a:t>
                      </a:r>
                      <a:endParaRPr 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Business Partner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334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000" i="1" dirty="0">
                          <a:solidFill>
                            <a:schemeClr val="tx1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Policy and risk management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dirty="0">
                          <a:solidFill>
                            <a:schemeClr val="tx1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Thought leadership and functional product development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dirty="0">
                          <a:solidFill>
                            <a:schemeClr val="tx1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Client support close to the business</a:t>
                      </a:r>
                      <a:endParaRPr lang="en-US" sz="1000" dirty="0">
                        <a:solidFill>
                          <a:schemeClr val="tx1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dirty="0">
                          <a:solidFill>
                            <a:schemeClr val="tx1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Shared services,</a:t>
                      </a:r>
                      <a:r>
                        <a:rPr lang="en-US" sz="1000" b="0" i="1" baseline="0" dirty="0">
                          <a:solidFill>
                            <a:schemeClr val="tx1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en-US" sz="1000" b="0" i="1" dirty="0">
                          <a:solidFill>
                            <a:schemeClr val="tx1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transactions and data management</a:t>
                      </a:r>
                      <a:endParaRPr lang="en-US" sz="1000" dirty="0">
                        <a:solidFill>
                          <a:schemeClr val="tx1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dirty="0">
                          <a:solidFill>
                            <a:schemeClr val="tx1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Strategic, business-specific advisory and solutions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982356"/>
                  </a:ext>
                </a:extLst>
              </a:tr>
              <a:tr h="4119326">
                <a:tc>
                  <a:txBody>
                    <a:bodyPr/>
                    <a:lstStyle/>
                    <a:p>
                      <a:pPr marL="177800" indent="-17780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System governance and performance oversight </a:t>
                      </a:r>
                    </a:p>
                    <a:p>
                      <a:pPr marL="177800" indent="-17780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HR strategy and initiative prioritization</a:t>
                      </a: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Employee value proposition philosophy </a:t>
                      </a:r>
                    </a:p>
                    <a:p>
                      <a:pPr marL="177800" indent="-17780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Compliance functions</a:t>
                      </a:r>
                    </a:p>
                    <a:p>
                      <a:pPr marL="177800" indent="-17780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Resource management</a:t>
                      </a:r>
                    </a:p>
                    <a:p>
                      <a:pPr marL="177800" indent="-17780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Budgeting process and financial ownership</a:t>
                      </a:r>
                    </a:p>
                    <a:p>
                      <a:pPr marL="177800" indent="-17780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Single integrated planning calendar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Unified governance and portfolio management</a:t>
                      </a: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Needs assessment working with business segments</a:t>
                      </a: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Product development prioritization</a:t>
                      </a: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Content functions:</a:t>
                      </a:r>
                    </a:p>
                    <a:p>
                      <a:pPr marL="465138" indent="-28575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Talent system and practice design</a:t>
                      </a:r>
                    </a:p>
                    <a:p>
                      <a:pPr marL="465138" indent="-28575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Total compensation</a:t>
                      </a:r>
                    </a:p>
                    <a:p>
                      <a:pPr marL="465138" indent="-28575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Org effectiveness</a:t>
                      </a:r>
                    </a:p>
                    <a:p>
                      <a:pPr marL="465138" indent="-28575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Performance management</a:t>
                      </a:r>
                    </a:p>
                    <a:p>
                      <a:pPr marL="465138" indent="-28575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Strategic workforce planning</a:t>
                      </a:r>
                    </a:p>
                    <a:p>
                      <a:pPr marL="465138" indent="-28575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Enterprise learning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Succession planning- execution &amp; delivery</a:t>
                      </a:r>
                    </a:p>
                    <a:p>
                      <a:pPr marL="177800" indent="-177800" algn="l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Talent assessment, calibration and movement session facilitation</a:t>
                      </a:r>
                    </a:p>
                    <a:p>
                      <a:pPr marL="177800" indent="-177800" algn="l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Candidate slating / brokering for divisions (key jobs)</a:t>
                      </a:r>
                    </a:p>
                    <a:p>
                      <a:pPr marL="177800" indent="-177800" algn="l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Central data entry</a:t>
                      </a:r>
                    </a:p>
                    <a:p>
                      <a:pPr marL="177800" indent="-177800" algn="l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PM Manager training, calibration, communications</a:t>
                      </a:r>
                    </a:p>
                    <a:p>
                      <a:pPr marL="177800" indent="-177800" algn="l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Custom learning solutions</a:t>
                      </a: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HR capability building</a:t>
                      </a: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Workforce planning advisory</a:t>
                      </a:r>
                      <a:endParaRPr lang="en-US" sz="1300" baseline="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cs typeface="Calibri"/>
                      </a:endParaRP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6075" indent="-177800" algn="l" defTabSz="914400" rtl="0" eaLnBrk="1" fontAlgn="b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Connected experiences</a:t>
                      </a:r>
                    </a:p>
                    <a:p>
                      <a:pPr marL="346075" indent="-177800" algn="l" defTabSz="914400" rtl="0" eaLnBrk="1" fontAlgn="b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 operations</a:t>
                      </a:r>
                    </a:p>
                    <a:p>
                      <a:pPr marL="346075" indent="-177800" algn="l" defTabSz="914400" rtl="0" eaLnBrk="1" fontAlgn="b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Benefits and wellness</a:t>
                      </a:r>
                    </a:p>
                    <a:p>
                      <a:pPr marL="346075" indent="-177800" algn="l" defTabSz="914400" rtl="0" eaLnBrk="1" fontAlgn="b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Tracking/compliance</a:t>
                      </a:r>
                    </a:p>
                    <a:p>
                      <a:pPr marL="346075" indent="-177800" algn="l" defTabSz="914400" rtl="0" eaLnBrk="1" fontAlgn="b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Data and analytics</a:t>
                      </a:r>
                    </a:p>
                    <a:p>
                      <a:pPr marL="346075" indent="-177800" algn="l" defTabSz="914400" rtl="0" eaLnBrk="1" fontAlgn="b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Product development </a:t>
                      </a:r>
                    </a:p>
                    <a:p>
                      <a:pPr marL="346075" indent="-177800" algn="l" defTabSz="914400" rtl="0" eaLnBrk="1" fontAlgn="b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Vendor/supplier</a:t>
                      </a: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mgmt...</a:t>
                      </a:r>
                    </a:p>
                    <a:p>
                      <a:pPr marL="346075" indent="-177800" algn="l" defTabSz="914400" rtl="0" eaLnBrk="1" fontAlgn="b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Budget (POs, accruals, etc.)</a:t>
                      </a:r>
                    </a:p>
                    <a:p>
                      <a:pPr marL="346075" indent="-177800" algn="l" defTabSz="914400" rtl="0" eaLnBrk="1" fontAlgn="b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Digitally assisted delivery – all COEs</a:t>
                      </a:r>
                      <a:endParaRPr lang="en-US" sz="13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800" indent="-17780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HR practice integration into businesses</a:t>
                      </a: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Needs assessment – back to the center</a:t>
                      </a: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Pct val="115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Talent assessment input</a:t>
                      </a:r>
                    </a:p>
                    <a:p>
                      <a:pPr marL="177800" indent="-17780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kern="12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Exec coaching- execs</a:t>
                      </a:r>
                    </a:p>
                    <a:p>
                      <a:pPr marL="177800" indent="-177800" algn="l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Leadership / front line</a:t>
                      </a: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 supervisor delivery</a:t>
                      </a:r>
                    </a:p>
                    <a:p>
                      <a:pPr marL="177800" indent="-177800" algn="l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/>
                        </a:rPr>
                        <a:t>Division specific solutions (drawing from the center)</a:t>
                      </a:r>
                    </a:p>
                    <a:p>
                      <a:pPr marL="285750" indent="-285750" algn="l" defTabSz="914400" rtl="0" eaLnBrk="1" latinLnBrk="0" hangingPunct="1">
                        <a:spcBef>
                          <a:spcPts val="400"/>
                        </a:spcBef>
                        <a:buSzPct val="115000"/>
                        <a:buFont typeface="Arial" panose="020B0604020202020204" pitchFamily="34" charset="0"/>
                        <a:buChar char="•"/>
                      </a:pPr>
                      <a:endParaRPr lang="en-US" sz="13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2AF3916-C483-7089-7A70-2C39F9127364}"/>
              </a:ext>
            </a:extLst>
          </p:cNvPr>
          <p:cNvSpPr txBox="1"/>
          <p:nvPr/>
        </p:nvSpPr>
        <p:spPr>
          <a:xfrm>
            <a:off x="3273334" y="988588"/>
            <a:ext cx="353785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 Led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A19F32-0814-0BC1-37F4-88B93D008840}"/>
              </a:ext>
            </a:extLst>
          </p:cNvPr>
          <p:cNvSpPr txBox="1"/>
          <p:nvPr/>
        </p:nvSpPr>
        <p:spPr>
          <a:xfrm>
            <a:off x="8985661" y="971054"/>
            <a:ext cx="171905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Specific</a:t>
            </a:r>
          </a:p>
        </p:txBody>
      </p:sp>
      <p:sp>
        <p:nvSpPr>
          <p:cNvPr id="6" name="Left Bracket 5">
            <a:extLst>
              <a:ext uri="{FF2B5EF4-FFF2-40B4-BE49-F238E27FC236}">
                <a16:creationId xmlns:a16="http://schemas.microsoft.com/office/drawing/2014/main" id="{86E3AECB-40D1-EB46-AC53-507FDAEA1CF1}"/>
              </a:ext>
            </a:extLst>
          </p:cNvPr>
          <p:cNvSpPr/>
          <p:nvPr/>
        </p:nvSpPr>
        <p:spPr>
          <a:xfrm rot="5400000">
            <a:off x="4835146" y="-2920302"/>
            <a:ext cx="104086" cy="7981790"/>
          </a:xfrm>
          <a:prstGeom prst="leftBracke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E48203-BF36-64F0-FB3B-B2612A69921C}"/>
              </a:ext>
            </a:extLst>
          </p:cNvPr>
          <p:cNvSpPr txBox="1"/>
          <p:nvPr/>
        </p:nvSpPr>
        <p:spPr>
          <a:xfrm>
            <a:off x="324464" y="263168"/>
            <a:ext cx="10658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Function-value work sort example: 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 role sort for large financial services company. </a:t>
            </a:r>
            <a:endParaRPr lang="en-US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D8CF4E-4918-DD72-A4C7-C34D3F46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39F4F-AED7-6558-5190-226616391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8" name="Footer Placeholder 12">
            <a:extLst>
              <a:ext uri="{FF2B5EF4-FFF2-40B4-BE49-F238E27FC236}">
                <a16:creationId xmlns:a16="http://schemas.microsoft.com/office/drawing/2014/main" id="{D0DBEC7C-1BFD-3D96-FF76-0CBB7321EC45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M2.15</a:t>
            </a:r>
          </a:p>
        </p:txBody>
      </p:sp>
    </p:spTree>
    <p:extLst>
      <p:ext uri="{BB962C8B-B14F-4D97-AF65-F5344CB8AC3E}">
        <p14:creationId xmlns:p14="http://schemas.microsoft.com/office/powerpoint/2010/main" val="2197017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244</Words>
  <Application>Microsoft Macintosh PowerPoint</Application>
  <PresentationFormat>Widescreen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Narrow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2026-07-16T19:25:57Z</dcterms:modified>
</cp:coreProperties>
</file>