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147481087" r:id="rId2"/>
    <p:sldId id="2147481088" r:id="rId3"/>
    <p:sldId id="30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_Headline_Tex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666FD44-E61A-1546-A686-740ACDC39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67266"/>
            <a:ext cx="10668000" cy="1117601"/>
          </a:xfrm>
        </p:spPr>
        <p:txBody>
          <a:bodyPr anchor="b" anchorCtr="0"/>
          <a:lstStyle>
            <a:lvl1pPr>
              <a:defRPr sz="4267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046498A-C211-FD4E-9707-BDA0FCDDD5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249352"/>
            <a:ext cx="5334000" cy="239849"/>
          </a:xfrm>
        </p:spPr>
        <p:txBody>
          <a:bodyPr/>
          <a:lstStyle>
            <a:lvl1pPr>
              <a:defRPr sz="1867" b="1" i="0">
                <a:solidFill>
                  <a:schemeClr val="accent2">
                    <a:lumMod val="75000"/>
                  </a:schemeClr>
                </a:solidFill>
                <a:latin typeface="Nexa Bold" panose="02000000000000000000" pitchFamily="2" charset="0"/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DC1C40D-D2C9-404F-BE86-3ED7A22BBB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000" y="2596485"/>
            <a:ext cx="10668000" cy="3440249"/>
          </a:xfrm>
        </p:spPr>
        <p:txBody>
          <a:bodyPr numCol="1"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3725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930D502-EC28-AA95-39C3-7D1164886E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856235"/>
              </p:ext>
            </p:extLst>
          </p:nvPr>
        </p:nvGraphicFramePr>
        <p:xfrm>
          <a:off x="2531216" y="1067443"/>
          <a:ext cx="7341079" cy="5306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1079">
                  <a:extLst>
                    <a:ext uri="{9D8B030D-6E8A-4147-A177-3AD203B41FA5}">
                      <a16:colId xmlns:a16="http://schemas.microsoft.com/office/drawing/2014/main" val="391486280"/>
                    </a:ext>
                  </a:extLst>
                </a:gridCol>
              </a:tblGrid>
              <a:tr h="178757">
                <a:tc>
                  <a:txBody>
                    <a:bodyPr/>
                    <a:lstStyle/>
                    <a:p>
                      <a:pPr marL="0" marR="0" indent="-228600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Decision Making</a:t>
                      </a: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821281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Decisions are pushed down to lowest practical level and to managers who are best positioned to make effective decisions.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4426623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020877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664583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The decision captain model is clear including who owns the golden vote on critical issues.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231039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1596309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311570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Most of the time we are able to get to agreement on key decisions between global and region.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562177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559543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194199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Our executives are effective at letting us run our business for the most part, without unnecessary interference.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0241809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83284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791679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When decisions are made between global and region, they are not revisited; we get on with taking action in a timely manner.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51847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209504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14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Goals and Metrics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5710007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 Our goals and ambitions for the handshake are clear and well aligned across teams.</a:t>
                      </a: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	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3901531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717138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8583832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 The planning process for strategic and annual targets is effective.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271860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0272549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6995575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 We have a working process for keeping objectives aligned. 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527328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6017712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559085"/>
                  </a:ext>
                </a:extLst>
              </a:tr>
              <a:tr h="10431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 We have a performance tracking process in place to measure progress against objectives.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937559"/>
                  </a:ext>
                </a:extLst>
              </a:tr>
              <a:tr h="208629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674" marR="42674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35912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812368A-7380-052E-9411-6EAE2BF2CABB}"/>
              </a:ext>
            </a:extLst>
          </p:cNvPr>
          <p:cNvSpPr txBox="1"/>
          <p:nvPr/>
        </p:nvSpPr>
        <p:spPr>
          <a:xfrm>
            <a:off x="539151" y="205669"/>
            <a:ext cx="109598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u="none" strike="noStrik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Cross-Boundary Team Effectiveness Survey (pg. 1 of 3): </a:t>
            </a:r>
            <a:r>
              <a:rPr lang="en-US" u="none" strike="noStrik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Organization diagnostic tool.</a:t>
            </a:r>
            <a:endParaRPr lang="en-US" b="1" u="sng" strike="noStrike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Survey all the members of a cross-boundary, business-handshake team, (e.g. global product or brand and regional marketing or commercial leads) in advance of a new initiative or several months after the team has been working together. Facilitate an open conversation around the survey responses with the team to prioritize improvement areas.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7518D8F-2D51-7744-8D16-AE8D4FE0B897}"/>
              </a:ext>
            </a:extLst>
          </p:cNvPr>
          <p:cNvCxnSpPr/>
          <p:nvPr/>
        </p:nvCxnSpPr>
        <p:spPr>
          <a:xfrm>
            <a:off x="2572532" y="4109989"/>
            <a:ext cx="7270888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DCC16F37-776C-F4F0-28B6-80E42FD39CAE}"/>
              </a:ext>
            </a:extLst>
          </p:cNvPr>
          <p:cNvSpPr/>
          <p:nvPr/>
        </p:nvSpPr>
        <p:spPr>
          <a:xfrm>
            <a:off x="2312649" y="1067442"/>
            <a:ext cx="7716359" cy="539110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F4DF7A-1FB8-3FEC-565F-AD3EEC74E32A}"/>
              </a:ext>
            </a:extLst>
          </p:cNvPr>
          <p:cNvSpPr txBox="1">
            <a:spLocks/>
          </p:cNvSpPr>
          <p:nvPr/>
        </p:nvSpPr>
        <p:spPr>
          <a:xfrm>
            <a:off x="440267" y="6390021"/>
            <a:ext cx="1872382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Kesler 2026</a:t>
            </a:r>
          </a:p>
        </p:txBody>
      </p:sp>
      <p:sp>
        <p:nvSpPr>
          <p:cNvPr id="5" name="Footer Placeholder 12">
            <a:extLst>
              <a:ext uri="{FF2B5EF4-FFF2-40B4-BE49-F238E27FC236}">
                <a16:creationId xmlns:a16="http://schemas.microsoft.com/office/drawing/2014/main" id="{67DDA43B-6DF6-5BD3-40A9-EF7603C26A47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M3.22</a:t>
            </a:r>
          </a:p>
        </p:txBody>
      </p:sp>
    </p:spTree>
    <p:extLst>
      <p:ext uri="{BB962C8B-B14F-4D97-AF65-F5344CB8AC3E}">
        <p14:creationId xmlns:p14="http://schemas.microsoft.com/office/powerpoint/2010/main" val="1589475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8F237-F5D3-65EE-2F7C-9471B0AB7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23962F8-3600-6434-07CF-E946693F8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427614"/>
              </p:ext>
            </p:extLst>
          </p:nvPr>
        </p:nvGraphicFramePr>
        <p:xfrm>
          <a:off x="2425459" y="856525"/>
          <a:ext cx="7341081" cy="5145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1081">
                  <a:extLst>
                    <a:ext uri="{9D8B030D-6E8A-4147-A177-3AD203B41FA5}">
                      <a16:colId xmlns:a16="http://schemas.microsoft.com/office/drawing/2014/main" val="4137263639"/>
                    </a:ext>
                  </a:extLst>
                </a:gridCol>
              </a:tblGrid>
              <a:tr h="204699">
                <a:tc>
                  <a:txBody>
                    <a:bodyPr/>
                    <a:lstStyle/>
                    <a:p>
                      <a:pPr marL="0" marR="0" indent="-228600">
                        <a:lnSpc>
                          <a:spcPct val="200000"/>
                        </a:lnSpc>
                        <a:buNone/>
                      </a:pPr>
                      <a:r>
                        <a:rPr lang="en-US" sz="1100" b="1" u="none" strike="noStrike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Roles</a:t>
                      </a:r>
                      <a:endParaRPr lang="en-US" sz="1100" b="1" u="wavyDbl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704802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 The roles of individuals in the handshake are clear. They do not overlap and there are no gaps.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0369566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481444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829326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 We have clear points of connection between the global and the regional roles. We are clear on how to work together at the interface of roles.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022402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100" b="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62036"/>
                  </a:ext>
                </a:extLst>
              </a:tr>
              <a:tr h="204699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200000"/>
                        </a:lnSpc>
                        <a:buFont typeface="+mj-lt"/>
                        <a:buNone/>
                      </a:pPr>
                      <a:r>
                        <a:rPr lang="en-US" sz="1100" b="1" u="none" strike="noStrike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Process and Meeting Rhythms</a:t>
                      </a:r>
                      <a:endParaRPr lang="en-US" sz="1100" b="1" u="wavyDbl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1785874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 The right people participate in our meetings at the right times. Our meetings and routines are a priority for people.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4771357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812861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191062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 We follow a well-established cadence for reviewing results and solving problems.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697234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458621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495194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14. Our progress is reviewed only once a month with all the right participants attending.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536206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859175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3692892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 We focus on the right topics in our meetings, including looking ahead to what should have our attention in the future.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434871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18600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946379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 We focus on business dialogue rather than just the financials.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600645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7394340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214436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17. The frequency of our meetings is about right.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665229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410157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37681DA-1C0D-FAE2-2B54-B4F9DD2B5039}"/>
              </a:ext>
            </a:extLst>
          </p:cNvPr>
          <p:cNvCxnSpPr/>
          <p:nvPr/>
        </p:nvCxnSpPr>
        <p:spPr>
          <a:xfrm>
            <a:off x="2425459" y="2310064"/>
            <a:ext cx="7270888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CDC113D-1D91-6F79-BC96-834A15296115}"/>
              </a:ext>
            </a:extLst>
          </p:cNvPr>
          <p:cNvSpPr txBox="1"/>
          <p:nvPr/>
        </p:nvSpPr>
        <p:spPr>
          <a:xfrm>
            <a:off x="539151" y="205669"/>
            <a:ext cx="1095986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u="none" strike="noStrik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Cross-Boundary Team Effectiveness Survey (pg. 2 of 3):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Organization diagnostic tool.</a:t>
            </a:r>
            <a:endParaRPr lang="en-US" b="1" u="sng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  <a:buNone/>
            </a:pPr>
            <a:endParaRPr lang="en-US" b="1" u="sng" strike="noStrike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2E91E4-1240-C2BF-1588-79C92823D26D}"/>
              </a:ext>
            </a:extLst>
          </p:cNvPr>
          <p:cNvSpPr/>
          <p:nvPr/>
        </p:nvSpPr>
        <p:spPr>
          <a:xfrm>
            <a:off x="2050181" y="721895"/>
            <a:ext cx="7716359" cy="564040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49B53C1C-6B21-96E7-6433-5A424D00315F}"/>
              </a:ext>
            </a:extLst>
          </p:cNvPr>
          <p:cNvSpPr txBox="1">
            <a:spLocks/>
          </p:cNvSpPr>
          <p:nvPr/>
        </p:nvSpPr>
        <p:spPr>
          <a:xfrm>
            <a:off x="440267" y="6390021"/>
            <a:ext cx="1905000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Kesler 2026</a:t>
            </a:r>
          </a:p>
        </p:txBody>
      </p:sp>
      <p:sp>
        <p:nvSpPr>
          <p:cNvPr id="7" name="Footer Placeholder 12">
            <a:extLst>
              <a:ext uri="{FF2B5EF4-FFF2-40B4-BE49-F238E27FC236}">
                <a16:creationId xmlns:a16="http://schemas.microsoft.com/office/drawing/2014/main" id="{D85A7410-29B5-C19F-CE78-927891568EDB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M3.23</a:t>
            </a:r>
          </a:p>
        </p:txBody>
      </p:sp>
    </p:spTree>
    <p:extLst>
      <p:ext uri="{BB962C8B-B14F-4D97-AF65-F5344CB8AC3E}">
        <p14:creationId xmlns:p14="http://schemas.microsoft.com/office/powerpoint/2010/main" val="1284179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E3916-1322-A0C0-551D-FDC0C465E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30F12D7-C47B-45F7-4CA9-742C1048F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92022"/>
              </p:ext>
            </p:extLst>
          </p:nvPr>
        </p:nvGraphicFramePr>
        <p:xfrm>
          <a:off x="2425459" y="856525"/>
          <a:ext cx="7341081" cy="3170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1081">
                  <a:extLst>
                    <a:ext uri="{9D8B030D-6E8A-4147-A177-3AD203B41FA5}">
                      <a16:colId xmlns:a16="http://schemas.microsoft.com/office/drawing/2014/main" val="4137263639"/>
                    </a:ext>
                  </a:extLst>
                </a:gridCol>
              </a:tblGrid>
              <a:tr h="204699">
                <a:tc>
                  <a:txBody>
                    <a:bodyPr/>
                    <a:lstStyle/>
                    <a:p>
                      <a:pPr marL="0" marR="0" indent="-228600">
                        <a:lnSpc>
                          <a:spcPct val="200000"/>
                        </a:lnSpc>
                        <a:buNone/>
                      </a:pPr>
                      <a:r>
                        <a:rPr lang="en-US" sz="1100" b="1" i="0" u="none" strike="noStrike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Relationships, Candor, and Trust</a:t>
                      </a:r>
                      <a:endParaRPr lang="en-US" sz="1300" b="1" i="0" u="wavyDbl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704802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18. We communicate effectively with each other and on a regular basis.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0369566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Agree	1	2	3	4	5	Disagree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481444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829326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19. Conflicts are brought up among team members, and we manage the tensions for the benefit of the business.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022402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Agree	1	2	3	4	5	Disagree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62036"/>
                  </a:ext>
                </a:extLst>
              </a:tr>
              <a:tr h="204699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1785874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20. People are candid on this team; they speak their minds.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4771357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Agree	1	2	3	4	5	Disagree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812861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191062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21. We trust each other to do the right thing for the business.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697234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Agree	1	2	3	4	5	Disagree</a:t>
                      </a:r>
                      <a:endParaRPr lang="en-US" sz="13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458621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495194"/>
                  </a:ext>
                </a:extLst>
              </a:tr>
              <a:tr h="11945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 Our progress is reviewed only once a month with all the right participants attending.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536206"/>
                  </a:ext>
                </a:extLst>
              </a:tr>
              <a:tr h="238905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1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Agree	1	2	3	4	5	Disagree</a:t>
                      </a:r>
                      <a:endParaRPr lang="en-US" sz="11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867" marR="48867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85917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E860E47-1646-E4EA-7E6C-1F87A7DA5C6C}"/>
              </a:ext>
            </a:extLst>
          </p:cNvPr>
          <p:cNvSpPr txBox="1"/>
          <p:nvPr/>
        </p:nvSpPr>
        <p:spPr>
          <a:xfrm>
            <a:off x="539151" y="205669"/>
            <a:ext cx="1095986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u="none" strike="noStrik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Cross-Boundary Team Effectiveness Survey (pg. 3 of 3):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Organization diagnostic tool.</a:t>
            </a:r>
            <a:endParaRPr lang="en-US" b="1" u="sng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  <a:buNone/>
            </a:pPr>
            <a:endParaRPr lang="en-US" b="1" u="sng" strike="noStrike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CFBF24-EFA8-1F60-2AAC-078F831AC1CA}"/>
              </a:ext>
            </a:extLst>
          </p:cNvPr>
          <p:cNvSpPr/>
          <p:nvPr/>
        </p:nvSpPr>
        <p:spPr>
          <a:xfrm>
            <a:off x="2050181" y="721895"/>
            <a:ext cx="7716359" cy="36576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680D8A83-48FB-3BEF-E374-0B301F7C8A98}"/>
              </a:ext>
            </a:extLst>
          </p:cNvPr>
          <p:cNvSpPr txBox="1">
            <a:spLocks/>
          </p:cNvSpPr>
          <p:nvPr/>
        </p:nvSpPr>
        <p:spPr>
          <a:xfrm>
            <a:off x="440267" y="6390021"/>
            <a:ext cx="1905000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Kesler 2026</a:t>
            </a:r>
          </a:p>
        </p:txBody>
      </p:sp>
      <p:sp>
        <p:nvSpPr>
          <p:cNvPr id="6" name="Footer Placeholder 12">
            <a:extLst>
              <a:ext uri="{FF2B5EF4-FFF2-40B4-BE49-F238E27FC236}">
                <a16:creationId xmlns:a16="http://schemas.microsoft.com/office/drawing/2014/main" id="{17910A99-089F-0847-BA82-A825DD17DF98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M3.24</a:t>
            </a:r>
          </a:p>
        </p:txBody>
      </p:sp>
    </p:spTree>
    <p:extLst>
      <p:ext uri="{BB962C8B-B14F-4D97-AF65-F5344CB8AC3E}">
        <p14:creationId xmlns:p14="http://schemas.microsoft.com/office/powerpoint/2010/main" val="227857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855</Words>
  <Application>Microsoft Macintosh PowerPoint</Application>
  <PresentationFormat>Widescreen</PresentationFormat>
  <Paragraphs>77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Nexa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475</cp:revision>
  <cp:lastPrinted>2026-01-03T16:08:46Z</cp:lastPrinted>
  <dcterms:created xsi:type="dcterms:W3CDTF">2025-09-26T19:52:17Z</dcterms:created>
  <dcterms:modified xsi:type="dcterms:W3CDTF">2026-07-16T19:45:44Z</dcterms:modified>
</cp:coreProperties>
</file>