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9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05AF7-4D31-3E4D-A38C-D7A1418E8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9BF20F-B743-400C-645C-289E6FAE06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BFC2D8-1791-E8EE-B1F9-9356289B36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687EB9-CEDB-688E-3455-8B851944EE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57E0A-F321-48DC-AF94-681D4DCF34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485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ng 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6932053-4726-7349-81AC-C30E18E782FB}"/>
              </a:ext>
            </a:extLst>
          </p:cNvPr>
          <p:cNvSpPr txBox="1">
            <a:spLocks/>
          </p:cNvSpPr>
          <p:nvPr userDrawn="1"/>
        </p:nvSpPr>
        <p:spPr>
          <a:xfrm>
            <a:off x="11506202" y="6519009"/>
            <a:ext cx="304799" cy="20637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9AC08D-23A9-440E-BCB9-AA1E9877CC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234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F4B5FD-BB90-F66D-19E5-213989984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8B16C5D-8BE4-2D43-7AD6-80311962C526}"/>
              </a:ext>
            </a:extLst>
          </p:cNvPr>
          <p:cNvSpPr txBox="1"/>
          <p:nvPr/>
        </p:nvSpPr>
        <p:spPr>
          <a:xfrm>
            <a:off x="1643229" y="1139846"/>
            <a:ext cx="3016083" cy="600164"/>
          </a:xfrm>
          <a:prstGeom prst="rect">
            <a:avLst/>
          </a:prstGeom>
          <a:noFill/>
        </p:spPr>
        <p:txBody>
          <a:bodyPr wrap="none" lIns="0" tIns="0" rIns="0" bIns="45720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ＭＳ Ｐゴシック" charset="-128"/>
                <a:cs typeface="Calibri" panose="020F0502020204030204" pitchFamily="34" charset="0"/>
              </a:rPr>
              <a:t>When There is Trust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ＭＳ Ｐゴシック" charset="-128"/>
                <a:cs typeface="Calibri" panose="020F0502020204030204" pitchFamily="34" charset="0"/>
              </a:rPr>
              <a:t>(we focus on serving customers)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7349B9-3D39-6191-6EE5-4749A5B352BF}"/>
              </a:ext>
            </a:extLst>
          </p:cNvPr>
          <p:cNvSpPr txBox="1"/>
          <p:nvPr/>
        </p:nvSpPr>
        <p:spPr>
          <a:xfrm>
            <a:off x="7790605" y="1139847"/>
            <a:ext cx="2509085" cy="600164"/>
          </a:xfrm>
          <a:prstGeom prst="rect">
            <a:avLst/>
          </a:prstGeom>
          <a:noFill/>
        </p:spPr>
        <p:txBody>
          <a:bodyPr wrap="none" lIns="0" tIns="0" rIns="0" bIns="45720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ＭＳ Ｐゴシック" charset="-128"/>
                <a:cs typeface="Calibri" panose="020F0502020204030204" pitchFamily="34" charset="0"/>
              </a:rPr>
              <a:t>When There Isn’t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ＭＳ Ｐゴシック" charset="-128"/>
                <a:cs typeface="Calibri" panose="020F0502020204030204" pitchFamily="34" charset="0"/>
              </a:rPr>
              <a:t>(we focus on our own turf)</a:t>
            </a:r>
          </a:p>
        </p:txBody>
      </p:sp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3F68D513-4FA1-4A05-7484-5586FD04E8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905322"/>
              </p:ext>
            </p:extLst>
          </p:nvPr>
        </p:nvGraphicFramePr>
        <p:xfrm>
          <a:off x="389849" y="1787291"/>
          <a:ext cx="5522845" cy="4379592"/>
        </p:xfrm>
        <a:graphic>
          <a:graphicData uri="http://schemas.openxmlformats.org/drawingml/2006/table">
            <a:tbl>
              <a:tblPr bandRow="1">
                <a:tableStyleId>{0E3FDE45-AF77-4B5C-9715-49D594BDF05E}</a:tableStyleId>
              </a:tblPr>
              <a:tblGrid>
                <a:gridCol w="5522845">
                  <a:extLst>
                    <a:ext uri="{9D8B030D-6E8A-4147-A177-3AD203B41FA5}">
                      <a16:colId xmlns:a16="http://schemas.microsoft.com/office/drawing/2014/main" val="1918102210"/>
                    </a:ext>
                  </a:extLst>
                </a:gridCol>
              </a:tblGrid>
              <a:tr h="879615">
                <a:tc>
                  <a:txBody>
                    <a:bodyPr/>
                    <a:lstStyle/>
                    <a:p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I can deliver more results by leveraging the many assets of the company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5000"/>
                        <a:lumOff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57696"/>
                  </a:ext>
                </a:extLst>
              </a:tr>
              <a:tr h="870117">
                <a:tc>
                  <a:txBody>
                    <a:bodyPr/>
                    <a:lstStyle/>
                    <a:p>
                      <a:pPr lvl="0" fontAlgn="base"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We collaborate where it really matters, and trust colleagues to do the right thing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120721"/>
                  </a:ext>
                </a:extLst>
              </a:tr>
              <a:tr h="899121">
                <a:tc>
                  <a:txBody>
                    <a:bodyPr/>
                    <a:lstStyle/>
                    <a:p>
                      <a:pPr lvl="0" fontAlgn="base"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Clear principles set the boundaries and people work the tension with the right conversations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5000"/>
                        <a:lumOff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9278503"/>
                  </a:ext>
                </a:extLst>
              </a:tr>
              <a:tr h="870117">
                <a:tc>
                  <a:txBody>
                    <a:bodyPr/>
                    <a:lstStyle/>
                    <a:p>
                      <a:pPr lvl="0" fontAlgn="base"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We push responsibility down and hold people accountable for results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3811741"/>
                  </a:ext>
                </a:extLst>
              </a:tr>
              <a:tr h="860622">
                <a:tc>
                  <a:txBody>
                    <a:bodyPr/>
                    <a:lstStyle/>
                    <a:p>
                      <a:pPr lvl="0" fontAlgn="base"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Straight talk is the way we work – because we trust each </a:t>
                      </a:r>
                      <a:b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</a:b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others’ motives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5000"/>
                        <a:lumOff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015615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5CA4F676-2FAE-003B-B33D-A673FF1115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601821"/>
              </p:ext>
            </p:extLst>
          </p:nvPr>
        </p:nvGraphicFramePr>
        <p:xfrm>
          <a:off x="6288156" y="1787291"/>
          <a:ext cx="5522845" cy="4379592"/>
        </p:xfrm>
        <a:graphic>
          <a:graphicData uri="http://schemas.openxmlformats.org/drawingml/2006/table">
            <a:tbl>
              <a:tblPr bandRow="1">
                <a:tableStyleId>{0E3FDE45-AF77-4B5C-9715-49D594BDF05E}</a:tableStyleId>
              </a:tblPr>
              <a:tblGrid>
                <a:gridCol w="5522845">
                  <a:extLst>
                    <a:ext uri="{9D8B030D-6E8A-4147-A177-3AD203B41FA5}">
                      <a16:colId xmlns:a16="http://schemas.microsoft.com/office/drawing/2014/main" val="1918102210"/>
                    </a:ext>
                  </a:extLst>
                </a:gridCol>
              </a:tblGrid>
              <a:tr h="879615">
                <a:tc>
                  <a:txBody>
                    <a:bodyPr/>
                    <a:lstStyle/>
                    <a:p>
                      <a:pPr lvl="0" fontAlgn="base"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If I am accountable, then I need to be able to call the shots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5000"/>
                        <a:lumOff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57696"/>
                  </a:ext>
                </a:extLst>
              </a:tr>
              <a:tr h="870117">
                <a:tc>
                  <a:txBody>
                    <a:bodyPr/>
                    <a:lstStyle/>
                    <a:p>
                      <a:pPr lvl="0" fontAlgn="base"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FOMO - everyone has to be involved in every decision (and meeting)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120721"/>
                  </a:ext>
                </a:extLst>
              </a:tr>
              <a:tr h="899121">
                <a:tc>
                  <a:txBody>
                    <a:bodyPr/>
                    <a:lstStyle/>
                    <a:p>
                      <a:pPr lvl="0" fontAlgn="base"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People need detailed decision rights – a road map for every hard decision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5000"/>
                        <a:lumOff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9278503"/>
                  </a:ext>
                </a:extLst>
              </a:tr>
              <a:tr h="870117">
                <a:tc>
                  <a:txBody>
                    <a:bodyPr/>
                    <a:lstStyle/>
                    <a:p>
                      <a:pPr lvl="0" fontAlgn="base"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r>
                        <a:rPr lang="en-US" altLang="en-US" sz="18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</a:rPr>
                        <a:t>Leaders don’t delegate – too many are working below their pay grade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3811741"/>
                  </a:ext>
                </a:extLst>
              </a:tr>
              <a:tr h="860622">
                <a:tc>
                  <a:txBody>
                    <a:bodyPr/>
                    <a:lstStyle/>
                    <a:p>
                      <a:pPr marL="0" marR="0" lvl="0" indent="0" algn="l" defTabSz="914377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en-US" sz="1800" kern="1200" dirty="0">
                          <a:solidFill>
                            <a:srgbClr val="000000"/>
                          </a:solidFill>
                          <a:latin typeface="Graphik" panose="020B0503030202060203" pitchFamily="34" charset="77"/>
                          <a:ea typeface="ＭＳ Ｐゴシック" charset="-128"/>
                          <a:cs typeface="+mn-cs"/>
                        </a:rPr>
                        <a:t>Guarded conversations lack candor</a:t>
                      </a:r>
                    </a:p>
                  </a:txBody>
                  <a:tcPr marL="99060" marR="9906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5000"/>
                        <a:lumOff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01561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54CF5ED-B12A-8D00-2E44-51896E685D63}"/>
              </a:ext>
            </a:extLst>
          </p:cNvPr>
          <p:cNvSpPr txBox="1"/>
          <p:nvPr/>
        </p:nvSpPr>
        <p:spPr>
          <a:xfrm>
            <a:off x="625857" y="321785"/>
            <a:ext cx="104824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Two decision-</a:t>
            </a:r>
            <a:r>
              <a:rPr lang="en-US" b="1" dirty="0"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making </a:t>
            </a:r>
            <a:r>
              <a:rPr lang="en-US" sz="1800" b="1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mindsets</a:t>
            </a:r>
            <a:r>
              <a:rPr lang="en-US" sz="18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: How trust determines decision speed in the multi-dimensional orgs.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Footer Placeholder 1">
            <a:extLst>
              <a:ext uri="{FF2B5EF4-FFF2-40B4-BE49-F238E27FC236}">
                <a16:creationId xmlns:a16="http://schemas.microsoft.com/office/drawing/2014/main" id="{B338D1DD-D87E-8AC3-0025-0F966BD97585}"/>
              </a:ext>
            </a:extLst>
          </p:cNvPr>
          <p:cNvSpPr txBox="1">
            <a:spLocks/>
          </p:cNvSpPr>
          <p:nvPr/>
        </p:nvSpPr>
        <p:spPr>
          <a:xfrm>
            <a:off x="440267" y="6390021"/>
            <a:ext cx="19050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(c)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Kates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and Kesler 2026</a:t>
            </a:r>
          </a:p>
        </p:txBody>
      </p:sp>
      <p:sp>
        <p:nvSpPr>
          <p:cNvPr id="4" name="Footer Placeholder 12">
            <a:extLst>
              <a:ext uri="{FF2B5EF4-FFF2-40B4-BE49-F238E27FC236}">
                <a16:creationId xmlns:a16="http://schemas.microsoft.com/office/drawing/2014/main" id="{86825A08-0B61-216F-E1BA-F4F243BA9F0C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M3.11</a:t>
            </a:r>
          </a:p>
        </p:txBody>
      </p:sp>
      <p:sp>
        <p:nvSpPr>
          <p:cNvPr id="5" name="Footer Placeholder 12">
            <a:extLst>
              <a:ext uri="{FF2B5EF4-FFF2-40B4-BE49-F238E27FC236}">
                <a16:creationId xmlns:a16="http://schemas.microsoft.com/office/drawing/2014/main" id="{2A4735C3-87B1-4F53-4B06-A64A37C8E294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M3.11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13FB8E-4F0B-3FC4-24D6-0A7F96ACABE9}"/>
              </a:ext>
            </a:extLst>
          </p:cNvPr>
          <p:cNvSpPr/>
          <p:nvPr/>
        </p:nvSpPr>
        <p:spPr>
          <a:xfrm>
            <a:off x="11565467" y="6510867"/>
            <a:ext cx="338666" cy="347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857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82116</TotalTime>
  <Words>172</Words>
  <Application>Microsoft Macintosh PowerPoint</Application>
  <PresentationFormat>Widescreen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Graphik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2026-07-16T19:43:47Z</dcterms:modified>
</cp:coreProperties>
</file>