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09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EB187D1-3ECE-C2C5-BAF0-C96435BA0B39}"/>
              </a:ext>
            </a:extLst>
          </p:cNvPr>
          <p:cNvSpPr/>
          <p:nvPr/>
        </p:nvSpPr>
        <p:spPr>
          <a:xfrm>
            <a:off x="2086911" y="709366"/>
            <a:ext cx="8251838" cy="597930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62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EC7024-4239-3A44-A827-C6281E3011CF}"/>
              </a:ext>
            </a:extLst>
          </p:cNvPr>
          <p:cNvSpPr txBox="1"/>
          <p:nvPr/>
        </p:nvSpPr>
        <p:spPr>
          <a:xfrm>
            <a:off x="2622457" y="753784"/>
            <a:ext cx="321902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srgbClr val="333333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‘Upstream Marketing’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720C95-5564-0AE6-7F97-026064231DFE}"/>
              </a:ext>
            </a:extLst>
          </p:cNvPr>
          <p:cNvSpPr txBox="1"/>
          <p:nvPr/>
        </p:nvSpPr>
        <p:spPr>
          <a:xfrm>
            <a:off x="2280012" y="1632985"/>
            <a:ext cx="141859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Consolidate/ prioritize unmet needs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Market trends / competitive dynamics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Long-term strategy and product roadmap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672ADF-26AB-054D-0B4C-0F4D4327741C}"/>
              </a:ext>
            </a:extLst>
          </p:cNvPr>
          <p:cNvSpPr txBox="1"/>
          <p:nvPr/>
        </p:nvSpPr>
        <p:spPr>
          <a:xfrm>
            <a:off x="3570031" y="1632985"/>
            <a:ext cx="150876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Integrated bus plan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Global market potential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Adoption barriers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Segmentation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Financial forecasting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Portfolio management 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Pricing strategy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2300E0-ABF2-3E07-1EFB-F0D122618ED2}"/>
              </a:ext>
            </a:extLst>
          </p:cNvPr>
          <p:cNvSpPr txBox="1"/>
          <p:nvPr/>
        </p:nvSpPr>
        <p:spPr>
          <a:xfrm>
            <a:off x="4945308" y="1632985"/>
            <a:ext cx="132278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New product development planning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Evidence plan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Commercial plan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Training plan  (internal &amp; external)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opinion leader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ownership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8A36A3-CEE0-EC24-26EE-AB83439DF7C5}"/>
              </a:ext>
            </a:extLst>
          </p:cNvPr>
          <p:cNvSpPr txBox="1"/>
          <p:nvPr/>
        </p:nvSpPr>
        <p:spPr>
          <a:xfrm>
            <a:off x="6268096" y="1632985"/>
            <a:ext cx="137664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Robust value proposition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Launch strategy Global launch tools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Pricing strategy 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Integrated communication plan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C42785-338D-B210-41A5-C90865E1253F}"/>
              </a:ext>
            </a:extLst>
          </p:cNvPr>
          <p:cNvSpPr txBox="1"/>
          <p:nvPr/>
        </p:nvSpPr>
        <p:spPr>
          <a:xfrm>
            <a:off x="7567430" y="1632985"/>
            <a:ext cx="12960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Dashboards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Best practice sharing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Brand management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Accelerate data-driven execution, continue to advance the offering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8A478A-3EAC-9151-27F2-F824CA14AEC6}"/>
              </a:ext>
            </a:extLst>
          </p:cNvPr>
          <p:cNvSpPr txBox="1"/>
          <p:nvPr/>
        </p:nvSpPr>
        <p:spPr>
          <a:xfrm>
            <a:off x="8735934" y="1632985"/>
            <a:ext cx="139903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Portfolio optimization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Cost reduction plan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Life-cycle management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Obsolescence strategy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35FCE9-9A1B-29AD-1726-793B3E2600A9}"/>
              </a:ext>
            </a:extLst>
          </p:cNvPr>
          <p:cNvSpPr txBox="1"/>
          <p:nvPr/>
        </p:nvSpPr>
        <p:spPr>
          <a:xfrm>
            <a:off x="2358761" y="4865270"/>
            <a:ext cx="137732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Local market intelligence &amp; stakeholder insights 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Local market &amp; competitive dynamics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Understand local healthcare system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F6AF4D-AE66-C19E-AB4F-A2C1F7E12D22}"/>
              </a:ext>
            </a:extLst>
          </p:cNvPr>
          <p:cNvSpPr txBox="1"/>
          <p:nvPr/>
        </p:nvSpPr>
        <p:spPr>
          <a:xfrm>
            <a:off x="3637563" y="4835182"/>
            <a:ext cx="13793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Local market potential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Pilots / validation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Channel strategy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Financial forecasting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Identify local initiatives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608169-B658-D25A-81FF-EBF8D86103AD}"/>
              </a:ext>
            </a:extLst>
          </p:cNvPr>
          <p:cNvSpPr txBox="1"/>
          <p:nvPr/>
        </p:nvSpPr>
        <p:spPr>
          <a:xfrm>
            <a:off x="5007190" y="4822316"/>
            <a:ext cx="13227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Go-to-market plan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Market development plan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Pilots / validation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External Key opinion leader Local customer segmentation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562DB4-E771-6B00-D36C-D61EEF51CBDF}"/>
              </a:ext>
            </a:extLst>
          </p:cNvPr>
          <p:cNvSpPr txBox="1"/>
          <p:nvPr/>
        </p:nvSpPr>
        <p:spPr>
          <a:xfrm>
            <a:off x="6329665" y="4822316"/>
            <a:ext cx="135014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Develop local launch plan and materials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Align resources to execute launch plan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Internal/external training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Distributor management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47709B-22F7-C4D6-3242-E61D28893548}"/>
              </a:ext>
            </a:extLst>
          </p:cNvPr>
          <p:cNvSpPr txBox="1"/>
          <p:nvPr/>
        </p:nvSpPr>
        <p:spPr>
          <a:xfrm>
            <a:off x="7648014" y="4829033"/>
            <a:ext cx="125534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Dashboards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Forecast Updates 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Demand generation programs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Tactical pricing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Local brand management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Ongoing training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C31CCB-0BF9-A277-4588-392606B6C06C}"/>
              </a:ext>
            </a:extLst>
          </p:cNvPr>
          <p:cNvSpPr txBox="1"/>
          <p:nvPr/>
        </p:nvSpPr>
        <p:spPr>
          <a:xfrm>
            <a:off x="8854703" y="4814122"/>
            <a:ext cx="139903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Align resources around customer target segments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Sales support 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Commercial execution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Ongoing training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Execute product lifecycle initiatives</a:t>
            </a:r>
          </a:p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8CA97D-727E-A790-366F-81A7D861A4BD}"/>
              </a:ext>
            </a:extLst>
          </p:cNvPr>
          <p:cNvSpPr txBox="1"/>
          <p:nvPr/>
        </p:nvSpPr>
        <p:spPr>
          <a:xfrm>
            <a:off x="2303222" y="3430547"/>
            <a:ext cx="1377327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Consolidate voice of Customer and market intelligence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Understand market potential for their </a:t>
            </a:r>
            <a:r>
              <a:rPr lang="en-US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9DA077-AE2D-BDF1-4B14-686BE35F3EEA}"/>
              </a:ext>
            </a:extLst>
          </p:cNvPr>
          <p:cNvSpPr txBox="1"/>
          <p:nvPr/>
        </p:nvSpPr>
        <p:spPr>
          <a:xfrm>
            <a:off x="3598533" y="3408522"/>
            <a:ext cx="13095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Align w/regional leadership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C436EB-588B-867D-E102-D77ACA71355B}"/>
              </a:ext>
            </a:extLst>
          </p:cNvPr>
          <p:cNvSpPr txBox="1"/>
          <p:nvPr/>
        </p:nvSpPr>
        <p:spPr>
          <a:xfrm>
            <a:off x="6284151" y="3413152"/>
            <a:ext cx="139903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Represent global strategy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Deploy launch plans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Product/therapy expertise 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Training execution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59E7858-B00C-E916-53D8-7041169C14A7}"/>
              </a:ext>
            </a:extLst>
          </p:cNvPr>
          <p:cNvSpPr txBox="1"/>
          <p:nvPr/>
        </p:nvSpPr>
        <p:spPr>
          <a:xfrm>
            <a:off x="7593790" y="3392688"/>
            <a:ext cx="131277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Program Execution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Best Practice Sharing (e.g. x-country tenders)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Regional Conferences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A92E5E2-FD07-268D-2842-073B2FB4798D}"/>
              </a:ext>
            </a:extLst>
          </p:cNvPr>
          <p:cNvSpPr txBox="1"/>
          <p:nvPr/>
        </p:nvSpPr>
        <p:spPr>
          <a:xfrm>
            <a:off x="8802842" y="3402844"/>
            <a:ext cx="1399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Execution of global plan</a:t>
            </a:r>
          </a:p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Local support </a:t>
            </a:r>
          </a:p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BAB8A05-6FDE-BDE2-DEA8-C4B3DBDF5F0C}"/>
              </a:ext>
            </a:extLst>
          </p:cNvPr>
          <p:cNvCxnSpPr/>
          <p:nvPr/>
        </p:nvCxnSpPr>
        <p:spPr>
          <a:xfrm>
            <a:off x="2372225" y="4731658"/>
            <a:ext cx="7670800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DB616D2-F918-7C5F-5B1A-6811D8618CE0}"/>
              </a:ext>
            </a:extLst>
          </p:cNvPr>
          <p:cNvCxnSpPr/>
          <p:nvPr/>
        </p:nvCxnSpPr>
        <p:spPr>
          <a:xfrm>
            <a:off x="2349938" y="3367974"/>
            <a:ext cx="7670800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78F4B10-40AA-AFDC-3203-B9E023EA9BAF}"/>
              </a:ext>
            </a:extLst>
          </p:cNvPr>
          <p:cNvSpPr txBox="1"/>
          <p:nvPr/>
        </p:nvSpPr>
        <p:spPr>
          <a:xfrm>
            <a:off x="6550736" y="729002"/>
            <a:ext cx="35543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srgbClr val="333333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‘Downstream Marketing’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638498B-CCFC-5F7E-9F00-32A2BBAE3317}"/>
              </a:ext>
            </a:extLst>
          </p:cNvPr>
          <p:cNvCxnSpPr/>
          <p:nvPr/>
        </p:nvCxnSpPr>
        <p:spPr>
          <a:xfrm>
            <a:off x="2372225" y="1621321"/>
            <a:ext cx="7670800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1F9B44D-423D-4A9A-50D5-D8E1F921AE6B}"/>
              </a:ext>
            </a:extLst>
          </p:cNvPr>
          <p:cNvSpPr txBox="1"/>
          <p:nvPr/>
        </p:nvSpPr>
        <p:spPr>
          <a:xfrm>
            <a:off x="4951939" y="3404351"/>
            <a:ext cx="130952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372" marR="0" lvl="0" indent="-111372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Participate</a:t>
            </a:r>
            <a:r>
              <a:rPr kumimoji="0" lang="en-US" sz="11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in global strategy process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1B4E8C5-8CA5-5D00-657B-788022886526}"/>
              </a:ext>
            </a:extLst>
          </p:cNvPr>
          <p:cNvGrpSpPr/>
          <p:nvPr/>
        </p:nvGrpSpPr>
        <p:grpSpPr>
          <a:xfrm>
            <a:off x="2399343" y="1047059"/>
            <a:ext cx="1505245" cy="486153"/>
            <a:chOff x="0" y="1510434"/>
            <a:chExt cx="1630682" cy="652273"/>
          </a:xfrm>
          <a:solidFill>
            <a:schemeClr val="tx2">
              <a:lumMod val="50000"/>
              <a:lumOff val="50000"/>
            </a:schemeClr>
          </a:solidFill>
        </p:grpSpPr>
        <p:sp>
          <p:nvSpPr>
            <p:cNvPr id="42" name="Chevron 41">
              <a:extLst>
                <a:ext uri="{FF2B5EF4-FFF2-40B4-BE49-F238E27FC236}">
                  <a16:creationId xmlns:a16="http://schemas.microsoft.com/office/drawing/2014/main" id="{279E96C2-6868-2995-EDD0-69FE71C7CDFA}"/>
                </a:ext>
              </a:extLst>
            </p:cNvPr>
            <p:cNvSpPr/>
            <p:nvPr/>
          </p:nvSpPr>
          <p:spPr>
            <a:xfrm>
              <a:off x="0" y="1510434"/>
              <a:ext cx="1630682" cy="652273"/>
            </a:xfrm>
            <a:prstGeom prst="chevron">
              <a:avLst/>
            </a:prstGeom>
            <a:grpFill/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" name="Chevron 4">
              <a:extLst>
                <a:ext uri="{FF2B5EF4-FFF2-40B4-BE49-F238E27FC236}">
                  <a16:creationId xmlns:a16="http://schemas.microsoft.com/office/drawing/2014/main" id="{E5DAD34C-95C3-B148-DBAF-A29A194C20FD}"/>
                </a:ext>
              </a:extLst>
            </p:cNvPr>
            <p:cNvSpPr/>
            <p:nvPr/>
          </p:nvSpPr>
          <p:spPr>
            <a:xfrm>
              <a:off x="348481" y="1578680"/>
              <a:ext cx="978409" cy="55218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313" tIns="14771" rIns="14771" bIns="14771" numCol="1" spcCol="1270" anchor="ctr" anchorCtr="0">
              <a:noAutofit/>
            </a:bodyPr>
            <a:lstStyle/>
            <a:p>
              <a:pPr algn="ctr" defTabSz="4923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8" dirty="0">
                  <a:solidFill>
                    <a:sysClr val="window" lastClr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Insight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5115362-4FBE-3747-E60E-193E5DFA9637}"/>
              </a:ext>
            </a:extLst>
          </p:cNvPr>
          <p:cNvGrpSpPr/>
          <p:nvPr/>
        </p:nvGrpSpPr>
        <p:grpSpPr>
          <a:xfrm>
            <a:off x="3708314" y="1047059"/>
            <a:ext cx="1505245" cy="486153"/>
            <a:chOff x="1418052" y="1510434"/>
            <a:chExt cx="1630682" cy="652273"/>
          </a:xfrm>
          <a:solidFill>
            <a:schemeClr val="tx2">
              <a:lumMod val="50000"/>
              <a:lumOff val="50000"/>
            </a:schemeClr>
          </a:solidFill>
        </p:grpSpPr>
        <p:sp>
          <p:nvSpPr>
            <p:cNvPr id="45" name="Chevron 44">
              <a:extLst>
                <a:ext uri="{FF2B5EF4-FFF2-40B4-BE49-F238E27FC236}">
                  <a16:creationId xmlns:a16="http://schemas.microsoft.com/office/drawing/2014/main" id="{D4B2A865-92C6-E021-B5CD-03716F99832B}"/>
                </a:ext>
              </a:extLst>
            </p:cNvPr>
            <p:cNvSpPr/>
            <p:nvPr/>
          </p:nvSpPr>
          <p:spPr>
            <a:xfrm>
              <a:off x="1418052" y="1510434"/>
              <a:ext cx="1630682" cy="652273"/>
            </a:xfrm>
            <a:prstGeom prst="chevron">
              <a:avLst/>
            </a:prstGeom>
            <a:grpFill/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6" name="Chevron 6">
              <a:extLst>
                <a:ext uri="{FF2B5EF4-FFF2-40B4-BE49-F238E27FC236}">
                  <a16:creationId xmlns:a16="http://schemas.microsoft.com/office/drawing/2014/main" id="{93944D1B-837C-B4B5-7250-2D5835E732EA}"/>
                </a:ext>
              </a:extLst>
            </p:cNvPr>
            <p:cNvSpPr/>
            <p:nvPr/>
          </p:nvSpPr>
          <p:spPr>
            <a:xfrm>
              <a:off x="1732188" y="1621646"/>
              <a:ext cx="978409" cy="40832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313" tIns="14771" rIns="14771" bIns="14771" numCol="1" spcCol="1270" anchor="ctr" anchorCtr="0">
              <a:noAutofit/>
            </a:bodyPr>
            <a:lstStyle/>
            <a:p>
              <a:pPr algn="ctr" defTabSz="4923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8" dirty="0">
                  <a:solidFill>
                    <a:sysClr val="window" lastClr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Concept	</a:t>
              </a:r>
            </a:p>
          </p:txBody>
        </p:sp>
      </p:grpSp>
      <p:sp>
        <p:nvSpPr>
          <p:cNvPr id="47" name="Chevron 46">
            <a:extLst>
              <a:ext uri="{FF2B5EF4-FFF2-40B4-BE49-F238E27FC236}">
                <a16:creationId xmlns:a16="http://schemas.microsoft.com/office/drawing/2014/main" id="{6E4D2B78-B4B3-BAF2-8DA2-0CF41B66C50A}"/>
              </a:ext>
            </a:extLst>
          </p:cNvPr>
          <p:cNvSpPr/>
          <p:nvPr/>
        </p:nvSpPr>
        <p:spPr>
          <a:xfrm>
            <a:off x="5024293" y="1047059"/>
            <a:ext cx="1505245" cy="486153"/>
          </a:xfrm>
          <a:prstGeom prst="chevron">
            <a:avLst/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40AAA69-9F3F-5CC6-E7AC-DBE4652153CD}"/>
              </a:ext>
            </a:extLst>
          </p:cNvPr>
          <p:cNvGrpSpPr/>
          <p:nvPr/>
        </p:nvGrpSpPr>
        <p:grpSpPr>
          <a:xfrm>
            <a:off x="6340273" y="1041854"/>
            <a:ext cx="1394478" cy="494983"/>
            <a:chOff x="0" y="894870"/>
            <a:chExt cx="1510684" cy="664120"/>
          </a:xfrm>
          <a:solidFill>
            <a:schemeClr val="tx2">
              <a:lumMod val="50000"/>
              <a:lumOff val="50000"/>
            </a:schemeClr>
          </a:solidFill>
        </p:grpSpPr>
        <p:sp>
          <p:nvSpPr>
            <p:cNvPr id="49" name="Chevron 48">
              <a:extLst>
                <a:ext uri="{FF2B5EF4-FFF2-40B4-BE49-F238E27FC236}">
                  <a16:creationId xmlns:a16="http://schemas.microsoft.com/office/drawing/2014/main" id="{BF2D1886-DDE4-80A2-37D4-FFFCF3FF56F3}"/>
                </a:ext>
              </a:extLst>
            </p:cNvPr>
            <p:cNvSpPr/>
            <p:nvPr/>
          </p:nvSpPr>
          <p:spPr>
            <a:xfrm>
              <a:off x="0" y="894870"/>
              <a:ext cx="1510684" cy="664120"/>
            </a:xfrm>
            <a:prstGeom prst="chevron">
              <a:avLst/>
            </a:prstGeom>
            <a:grpFill/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0" name="Chevron 4">
              <a:extLst>
                <a:ext uri="{FF2B5EF4-FFF2-40B4-BE49-F238E27FC236}">
                  <a16:creationId xmlns:a16="http://schemas.microsoft.com/office/drawing/2014/main" id="{6A15280D-EBE0-FE20-4803-72E39A4A16EE}"/>
                </a:ext>
              </a:extLst>
            </p:cNvPr>
            <p:cNvSpPr/>
            <p:nvPr/>
          </p:nvSpPr>
          <p:spPr>
            <a:xfrm>
              <a:off x="315035" y="1027293"/>
              <a:ext cx="869314" cy="48794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313" tIns="14771" rIns="14771" bIns="14771" numCol="1" spcCol="1270" anchor="ctr" anchorCtr="0">
              <a:noAutofit/>
            </a:bodyPr>
            <a:lstStyle/>
            <a:p>
              <a:pPr algn="ctr" defTabSz="4923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8" dirty="0">
                  <a:solidFill>
                    <a:sysClr val="window" lastClr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Commercialization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808628F-91C3-0D4F-4CD9-CB9B68A9F213}"/>
              </a:ext>
            </a:extLst>
          </p:cNvPr>
          <p:cNvGrpSpPr/>
          <p:nvPr/>
        </p:nvGrpSpPr>
        <p:grpSpPr>
          <a:xfrm>
            <a:off x="7545486" y="1036995"/>
            <a:ext cx="1394478" cy="486153"/>
            <a:chOff x="1328255" y="936169"/>
            <a:chExt cx="1510684" cy="604273"/>
          </a:xfrm>
          <a:solidFill>
            <a:schemeClr val="tx2">
              <a:lumMod val="50000"/>
              <a:lumOff val="50000"/>
            </a:schemeClr>
          </a:solidFill>
        </p:grpSpPr>
        <p:sp>
          <p:nvSpPr>
            <p:cNvPr id="52" name="Chevron 51">
              <a:extLst>
                <a:ext uri="{FF2B5EF4-FFF2-40B4-BE49-F238E27FC236}">
                  <a16:creationId xmlns:a16="http://schemas.microsoft.com/office/drawing/2014/main" id="{6D946918-646D-F6F0-5F1E-B89E09DFB3F2}"/>
                </a:ext>
              </a:extLst>
            </p:cNvPr>
            <p:cNvSpPr/>
            <p:nvPr/>
          </p:nvSpPr>
          <p:spPr>
            <a:xfrm>
              <a:off x="1328255" y="936169"/>
              <a:ext cx="1510684" cy="604273"/>
            </a:xfrm>
            <a:prstGeom prst="chevron">
              <a:avLst/>
            </a:prstGeom>
            <a:grpFill/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" name="Chevron 6">
              <a:extLst>
                <a:ext uri="{FF2B5EF4-FFF2-40B4-BE49-F238E27FC236}">
                  <a16:creationId xmlns:a16="http://schemas.microsoft.com/office/drawing/2014/main" id="{E55A4B9A-E0AB-0F88-C385-481A24DC6A4E}"/>
                </a:ext>
              </a:extLst>
            </p:cNvPr>
            <p:cNvSpPr/>
            <p:nvPr/>
          </p:nvSpPr>
          <p:spPr>
            <a:xfrm>
              <a:off x="1630391" y="970137"/>
              <a:ext cx="906411" cy="54433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313" tIns="14771" rIns="14771" bIns="14771" numCol="1" spcCol="1270" anchor="ctr" anchorCtr="0">
              <a:noAutofit/>
            </a:bodyPr>
            <a:lstStyle/>
            <a:p>
              <a:pPr algn="ctr" defTabSz="4923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8" dirty="0">
                  <a:solidFill>
                    <a:sysClr val="window" lastClr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Execution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C16C7C4-C711-167F-D744-B34BBB18C9FA}"/>
              </a:ext>
            </a:extLst>
          </p:cNvPr>
          <p:cNvGrpSpPr/>
          <p:nvPr/>
        </p:nvGrpSpPr>
        <p:grpSpPr>
          <a:xfrm>
            <a:off x="8732341" y="1049784"/>
            <a:ext cx="1394478" cy="479059"/>
            <a:chOff x="2645158" y="936169"/>
            <a:chExt cx="1510684" cy="604273"/>
          </a:xfrm>
          <a:solidFill>
            <a:schemeClr val="tx2">
              <a:lumMod val="50000"/>
              <a:lumOff val="50000"/>
            </a:schemeClr>
          </a:solidFill>
        </p:grpSpPr>
        <p:sp>
          <p:nvSpPr>
            <p:cNvPr id="55" name="Chevron 54">
              <a:extLst>
                <a:ext uri="{FF2B5EF4-FFF2-40B4-BE49-F238E27FC236}">
                  <a16:creationId xmlns:a16="http://schemas.microsoft.com/office/drawing/2014/main" id="{BA6DF312-48FE-FC96-9F6C-850576951129}"/>
                </a:ext>
              </a:extLst>
            </p:cNvPr>
            <p:cNvSpPr/>
            <p:nvPr/>
          </p:nvSpPr>
          <p:spPr>
            <a:xfrm>
              <a:off x="2645158" y="936169"/>
              <a:ext cx="1510684" cy="604273"/>
            </a:xfrm>
            <a:prstGeom prst="chevron">
              <a:avLst/>
            </a:prstGeom>
            <a:grpFill/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" name="Chevron 8">
              <a:extLst>
                <a:ext uri="{FF2B5EF4-FFF2-40B4-BE49-F238E27FC236}">
                  <a16:creationId xmlns:a16="http://schemas.microsoft.com/office/drawing/2014/main" id="{517F1D9B-DF08-C9AD-9E51-14C78A860337}"/>
                </a:ext>
              </a:extLst>
            </p:cNvPr>
            <p:cNvSpPr/>
            <p:nvPr/>
          </p:nvSpPr>
          <p:spPr>
            <a:xfrm>
              <a:off x="2947295" y="962281"/>
              <a:ext cx="906411" cy="53461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006" tIns="16002" rIns="16002" bIns="16002" numCol="1" spcCol="1270" anchor="ctr" anchorCtr="0">
              <a:noAutofit/>
            </a:bodyPr>
            <a:lstStyle/>
            <a:p>
              <a:pPr algn="ctr" defTabSz="5334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>
                  <a:solidFill>
                    <a:sysClr val="window" lastClr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Post Launch</a:t>
              </a:r>
            </a:p>
          </p:txBody>
        </p:sp>
      </p:grpSp>
      <p:sp>
        <p:nvSpPr>
          <p:cNvPr id="57" name="Chevron 4">
            <a:extLst>
              <a:ext uri="{FF2B5EF4-FFF2-40B4-BE49-F238E27FC236}">
                <a16:creationId xmlns:a16="http://schemas.microsoft.com/office/drawing/2014/main" id="{12FADBA9-5BEF-B5D2-9BE0-6C9BDE0BAB86}"/>
              </a:ext>
            </a:extLst>
          </p:cNvPr>
          <p:cNvSpPr/>
          <p:nvPr/>
        </p:nvSpPr>
        <p:spPr>
          <a:xfrm>
            <a:off x="5381855" y="1077075"/>
            <a:ext cx="947649" cy="441495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313" tIns="14771" rIns="14771" bIns="14771" numCol="1" spcCol="1270" anchor="ctr" anchorCtr="0">
            <a:noAutofit/>
          </a:bodyPr>
          <a:lstStyle/>
          <a:p>
            <a:pPr algn="ctr" defTabSz="4923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8" dirty="0">
                <a:solidFill>
                  <a:sysClr val="window" lastClr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Development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409BA2A-3E99-25B1-C980-1724CE2B184C}"/>
              </a:ext>
            </a:extLst>
          </p:cNvPr>
          <p:cNvSpPr txBox="1"/>
          <p:nvPr/>
        </p:nvSpPr>
        <p:spPr>
          <a:xfrm rot="16200000">
            <a:off x="1089627" y="2023889"/>
            <a:ext cx="155158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srgbClr val="333333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Global BU Marketing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F891077-D94B-67D5-E228-F2100464E8E0}"/>
              </a:ext>
            </a:extLst>
          </p:cNvPr>
          <p:cNvSpPr txBox="1"/>
          <p:nvPr/>
        </p:nvSpPr>
        <p:spPr>
          <a:xfrm rot="16200000">
            <a:off x="1089626" y="3763724"/>
            <a:ext cx="155158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srgbClr val="333333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In-Region Marketing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5D0EEF-A891-C7C4-F8ED-3CCD929133A5}"/>
              </a:ext>
            </a:extLst>
          </p:cNvPr>
          <p:cNvSpPr txBox="1"/>
          <p:nvPr/>
        </p:nvSpPr>
        <p:spPr>
          <a:xfrm rot="16200000">
            <a:off x="1158098" y="5495173"/>
            <a:ext cx="141192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srgbClr val="333333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Country Marketing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282F94-C2E7-69E3-81C8-B9A54E5A52CC}"/>
              </a:ext>
            </a:extLst>
          </p:cNvPr>
          <p:cNvSpPr txBox="1"/>
          <p:nvPr/>
        </p:nvSpPr>
        <p:spPr>
          <a:xfrm>
            <a:off x="610598" y="153122"/>
            <a:ext cx="10970803" cy="463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Workflow-based role definition 2: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Example in a life sciences company.</a:t>
            </a:r>
            <a:endParaRPr lang="en-US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9" name="Footer Placeholder 10">
            <a:extLst>
              <a:ext uri="{FF2B5EF4-FFF2-40B4-BE49-F238E27FC236}">
                <a16:creationId xmlns:a16="http://schemas.microsoft.com/office/drawing/2014/main" id="{DC52FC6C-C134-1083-1F5D-E78A568AA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816" y="6310312"/>
            <a:ext cx="1947333" cy="365125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27" name="Footer Placeholder 12">
            <a:extLst>
              <a:ext uri="{FF2B5EF4-FFF2-40B4-BE49-F238E27FC236}">
                <a16:creationId xmlns:a16="http://schemas.microsoft.com/office/drawing/2014/main" id="{9A75552C-2531-5ABA-1A07-78467746471F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M3.9</a:t>
            </a:r>
          </a:p>
        </p:txBody>
      </p:sp>
    </p:spTree>
    <p:extLst>
      <p:ext uri="{BB962C8B-B14F-4D97-AF65-F5344CB8AC3E}">
        <p14:creationId xmlns:p14="http://schemas.microsoft.com/office/powerpoint/2010/main" val="4014097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275</Words>
  <Application>Microsoft Macintosh PowerPoint</Application>
  <PresentationFormat>Widescreen</PresentationFormat>
  <Paragraphs>81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2026-07-16T19:31:53Z</dcterms:modified>
</cp:coreProperties>
</file>