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335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7D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549" autoAdjust="0"/>
    <p:restoredTop sz="96949" autoAdjust="0"/>
  </p:normalViewPr>
  <p:slideViewPr>
    <p:cSldViewPr snapToGrid="0">
      <p:cViewPr varScale="1">
        <p:scale>
          <a:sx n="127" d="100"/>
          <a:sy n="127" d="100"/>
        </p:scale>
        <p:origin x="1176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FDADFB-474B-EF43-AAFD-782E6596F5B7}" type="datetimeFigureOut">
              <a:rPr lang="en-US" smtClean="0"/>
              <a:t>7/16/26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97301-2983-AE4C-AA87-F4FBB7198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505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8AF29-BC49-1D74-2663-4235E0D2C4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8CFC72-AF5A-3859-B347-5F2A81E3AC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D3F7FC-F2DF-0E03-7DE6-3C27EBF11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2B737C-C5FB-5A6D-9383-ADF9F6DA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4EE8D1-6494-841E-49F2-F5C4530FD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438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21A9F-47CB-EF1D-45C0-245E09DC7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C406BB-42DB-B36C-BC8D-ACE568CDE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0FE435-F9BE-52AF-FD30-581D69F4B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10312"/>
            <a:ext cx="1947333" cy="365125"/>
          </a:xfrm>
        </p:spPr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 and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674BD-AB1C-3AC2-0267-A04905F99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2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EA28-635D-1B87-529D-2C5EAC49D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57C414-4E4A-EEB8-DF27-FD386AF498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FAC2B4-A9ED-7E44-79E0-67685B26A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BDA3F2-E129-CC32-3970-F6D28B773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E1F385-6670-2EFF-10E7-EE5BA47FC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451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D2A6F-39D3-558C-2C1B-D9D244D1E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B0F339-FFAF-DE36-3580-4C83739D72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166B36-D151-207B-D1AA-FD8AEA7E26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438631-5F35-ADBA-8168-B1B1A12B9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A35C3-C79D-440E-E6AD-938E88F65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F137FB-7833-716D-3C1D-42739477F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048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00F08-B857-EC86-7095-F211965A3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D3679-0138-E460-25CA-E7FCA73A7B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AFC68F-0729-622B-1D1B-0A043DB810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6AA526-9020-155F-9B3D-F112211083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335930-F860-60EA-AB30-B667965ABA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9FDE1B-B093-5DD9-FD3D-13E9D4862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22B638-6DFB-04CE-E0E1-C94D3737D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0A995D-91A3-BFD5-F15D-AF340D451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654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E568E-A90F-6855-1D80-8F53EA4FA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4401F8-FC9F-386B-2AB9-828254362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8000" y="6356350"/>
            <a:ext cx="2345267" cy="365125"/>
          </a:xfrm>
        </p:spPr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and Kesler 2026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544A5E-44BE-A4D6-1268-5789E8B09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687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B655FD-77E8-FA44-7F80-B1C33A8EA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DB995E-882E-513F-9F3A-68057EB1B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A5AAB3-69C7-E749-2414-9BCBD5F69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429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532F8-BCA4-B014-829B-7EEF41E95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74FFDA-BC2F-3675-8FAE-E7F3E1CA96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8A1D66-0900-B3CC-A1AD-37E0A8695B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007A44-3F2F-4F78-3E64-D7019DC9F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4BA641-F64C-EAEF-328A-57A5A839D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688681-A2A4-1ED4-6415-23ACB8316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036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F22D1-2640-1E98-61FD-73DC0B6FF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FE46B9-E866-0C32-6B3A-DC59EECDA1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E3FD68-C009-4826-4F38-DA7B2C079B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707DB6-7CEF-AA77-87E6-EF24DA2FF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192003-1BD2-50C3-490B-365592BA2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AEDE92-21BF-4621-550F-6B16514DE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252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C4ED5-870A-98A6-76D3-509B61796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172A9D-914B-6F8E-A3D0-00EE85DCB1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D18029-C865-A3CB-61FC-825C4A883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044A87-6FB0-7C57-FC8A-2E191C315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514BE1-3FD9-AA21-B043-AE3AAD7FA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917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285347-2221-FB20-3D1F-45D0B61B24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978E2A-0B1B-5432-D184-68297B5EDA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D022EE-9E9F-3351-6C5D-D910D22DF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8E0E52-71C9-5492-5B4D-B25B6616D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B3E488-DECE-9E5A-0B25-71CC7F9B6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2354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_Headline_Tex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:a16="http://schemas.microsoft.com/office/drawing/2014/main" id="{B666FD44-E61A-1546-A686-740ACDC39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567266"/>
            <a:ext cx="10668000" cy="1117601"/>
          </a:xfrm>
        </p:spPr>
        <p:txBody>
          <a:bodyPr anchor="b" anchorCtr="0"/>
          <a:lstStyle>
            <a:lvl1pPr>
              <a:defRPr sz="4267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046498A-C211-FD4E-9707-BDA0FCDDD55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62000" y="2249352"/>
            <a:ext cx="5334000" cy="239849"/>
          </a:xfrm>
        </p:spPr>
        <p:txBody>
          <a:bodyPr/>
          <a:lstStyle>
            <a:lvl1pPr>
              <a:defRPr sz="1867" b="1" i="0">
                <a:solidFill>
                  <a:schemeClr val="accent2">
                    <a:lumMod val="75000"/>
                  </a:schemeClr>
                </a:solidFill>
                <a:latin typeface="Nexa Bold" panose="02000000000000000000" pitchFamily="2" charset="0"/>
              </a:defRPr>
            </a:lvl1pPr>
            <a:lvl2pPr>
              <a:buClr>
                <a:schemeClr val="tx1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tx1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DDC1C40D-D2C9-404F-BE86-3ED7A22BBBA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62000" y="2596485"/>
            <a:ext cx="10668000" cy="3440249"/>
          </a:xfrm>
        </p:spPr>
        <p:txBody>
          <a:bodyPr numCol="1"/>
          <a:lstStyle>
            <a:lvl1pPr>
              <a:defRPr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defRPr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defRPr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defRPr>
                <a:solidFill>
                  <a:schemeClr val="tx1"/>
                </a:solidFill>
              </a:defRPr>
            </a:lvl4pPr>
            <a:lvl5pPr>
              <a:buClr>
                <a:schemeClr val="tx1"/>
              </a:buCl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837257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6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EF3DD6-6826-EAEC-A2E5-B4E0AA279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413973-D5E5-2F66-EBE8-310FBC343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233CAB-6073-E27A-8065-7939B5B160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E5F588-95B4-BFD1-2C15-838943134C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DFD1C4-C1AF-3DF5-5295-84D53BA146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282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5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15A49A4-C437-BC60-DD35-47E8852002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9047381"/>
              </p:ext>
            </p:extLst>
          </p:nvPr>
        </p:nvGraphicFramePr>
        <p:xfrm>
          <a:off x="1125807" y="836584"/>
          <a:ext cx="9940386" cy="5184831"/>
        </p:xfrm>
        <a:graphic>
          <a:graphicData uri="http://schemas.openxmlformats.org/drawingml/2006/table">
            <a:tbl>
              <a:tblPr/>
              <a:tblGrid>
                <a:gridCol w="6442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930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9030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3575">
                <a:tc>
                  <a:txBody>
                    <a:bodyPr/>
                    <a:lstStyle/>
                    <a:p>
                      <a:pPr marL="71755" marR="71755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latin typeface="+mn-lt"/>
                        <a:ea typeface="Times"/>
                      </a:endParaRPr>
                    </a:p>
                  </a:txBody>
                  <a:tcPr marL="39287" marR="39287" marT="0" marB="0" vert="vert27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Trust Factors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ea typeface="Times"/>
                        <a:cs typeface="Calibri" pitchFamily="34" charset="0"/>
                      </a:endParaRPr>
                    </a:p>
                  </a:txBody>
                  <a:tcPr marL="39287" marR="392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Behaviors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" pitchFamily="34" charset="0"/>
                        <a:ea typeface="Times"/>
                        <a:cs typeface="Calibri" pitchFamily="34" charset="0"/>
                      </a:endParaRPr>
                    </a:p>
                  </a:txBody>
                  <a:tcPr marL="39287" marR="392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6131">
                <a:tc rowSpan="2"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Commitment</a:t>
                      </a:r>
                      <a:endParaRPr lang="en-US" sz="1050" dirty="0">
                        <a:latin typeface="Calibri" pitchFamily="34" charset="0"/>
                        <a:ea typeface="Times"/>
                        <a:cs typeface="Calibri" pitchFamily="34" charset="0"/>
                      </a:endParaRPr>
                    </a:p>
                  </a:txBody>
                  <a:tcPr marL="39287" marR="39287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0" dirty="0"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Follow through on commitments and show results</a:t>
                      </a:r>
                    </a:p>
                  </a:txBody>
                  <a:tcPr marL="39287" marR="392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indent="-127000" algn="l" defTabSz="4572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Keep a log of commitments and make them visible through e-mail or other means. Have a method to ensure follow-through.</a:t>
                      </a:r>
                    </a:p>
                    <a:p>
                      <a:pPr marL="171450" marR="0" indent="-127000" algn="l" defTabSz="4572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Keep your commitments in cost, schedule, and technical areas. Inform others well in advance if you will be late in any area.</a:t>
                      </a:r>
                    </a:p>
                  </a:txBody>
                  <a:tcPr marL="39287" marR="392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828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0" dirty="0"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Ensure that your actions are consistent with your words</a:t>
                      </a:r>
                    </a:p>
                  </a:txBody>
                  <a:tcPr marL="39287" marR="392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indent="-127000" algn="l" defTabSz="4572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Align your behaviors at meetings and at other critical times to the values and expectations you want to promote.</a:t>
                      </a:r>
                    </a:p>
                    <a:p>
                      <a:pPr marL="171450" marR="0" indent="-127000" algn="l" defTabSz="4572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Have team members you trust watch you and give you feedback on the consistency of your words and actions.</a:t>
                      </a:r>
                    </a:p>
                    <a:p>
                      <a:pPr marL="171450" marR="0" indent="-127000" algn="l" defTabSz="4572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If your actions are not consistent, explain why.</a:t>
                      </a:r>
                    </a:p>
                  </a:txBody>
                  <a:tcPr marL="39287" marR="392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1091">
                <a:tc rowSpan="4"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Communication</a:t>
                      </a:r>
                      <a:endParaRPr lang="en-US" sz="1050" dirty="0">
                        <a:latin typeface="Calibri" pitchFamily="34" charset="0"/>
                        <a:ea typeface="Times"/>
                        <a:cs typeface="Calibri" pitchFamily="34" charset="0"/>
                      </a:endParaRPr>
                    </a:p>
                  </a:txBody>
                  <a:tcPr marL="39287" marR="39287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0" dirty="0"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Stand up for your convictions; display integrity</a:t>
                      </a:r>
                    </a:p>
                  </a:txBody>
                  <a:tcPr marL="39287" marR="392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indent="-127000" algn="l" defTabSz="4572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Be able to say, “I don’t agree” to those above you.</a:t>
                      </a:r>
                    </a:p>
                    <a:p>
                      <a:pPr marL="171450" marR="0" indent="-127000" algn="l" defTabSz="4572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Speak up for what you believe in with the team and with management.</a:t>
                      </a:r>
                    </a:p>
                    <a:p>
                      <a:pPr marL="171450" marR="0" indent="-127000" algn="l" defTabSz="4572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Continue to do the right thing, even in a crisis or firefighting mode.</a:t>
                      </a:r>
                    </a:p>
                    <a:p>
                      <a:pPr marL="171450" marR="0" indent="-127000" algn="l" defTabSz="4572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When appropriate, openly discuss your work-related convictions and values with team members and with management. </a:t>
                      </a:r>
                    </a:p>
                  </a:txBody>
                  <a:tcPr marL="39287" marR="392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0" dirty="0"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Stand behind your team</a:t>
                      </a:r>
                    </a:p>
                  </a:txBody>
                  <a:tcPr marL="39287" marR="392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indent="-127000" algn="l" defTabSz="4572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Always investigate problems with the team before commenting to others about possible reasons for them.</a:t>
                      </a:r>
                    </a:p>
                    <a:p>
                      <a:pPr marL="171450" marR="0" indent="-127000" algn="l" defTabSz="4572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Never speak negatively about the team to others.</a:t>
                      </a:r>
                    </a:p>
                  </a:txBody>
                  <a:tcPr marL="39287" marR="392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2482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0" dirty="0"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Communicate and keep everyone informed about progress</a:t>
                      </a:r>
                    </a:p>
                  </a:txBody>
                  <a:tcPr marL="39287" marR="392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indent="-127000" algn="l" defTabSz="4572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Hold and attend regular meetings and have an agenda that covers bad as well as good news.</a:t>
                      </a:r>
                    </a:p>
                    <a:p>
                      <a:pPr marL="171450" marR="0" indent="-127000" algn="l" defTabSz="4572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Don’t forget people in remote locations and extended team members.</a:t>
                      </a:r>
                    </a:p>
                    <a:p>
                      <a:pPr marL="171450" marR="0" indent="-127000" algn="l" defTabSz="4572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Post information and decisions so that everyone has access to them.</a:t>
                      </a:r>
                    </a:p>
                    <a:p>
                      <a:pPr marL="171450" marR="0" indent="-127000" algn="l" defTabSz="4572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Ensure that everyone receives information in a timely manner.</a:t>
                      </a:r>
                    </a:p>
                  </a:txBody>
                  <a:tcPr marL="39287" marR="392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992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0" dirty="0"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Show both sides of an issue</a:t>
                      </a:r>
                    </a:p>
                  </a:txBody>
                  <a:tcPr marL="39287" marR="392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indent="-127000" algn="l" defTabSz="4572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Formally present both the pros and cons of issues.</a:t>
                      </a:r>
                    </a:p>
                    <a:p>
                      <a:pPr marL="171450" marR="0" indent="-127000" algn="l" defTabSz="4572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Create an environment for and schedule time for discussion and debate in team sessions.</a:t>
                      </a:r>
                    </a:p>
                  </a:txBody>
                  <a:tcPr marL="39287" marR="392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24820">
                <a:tc rowSpan="2"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Consideration</a:t>
                      </a:r>
                      <a:endParaRPr lang="en-US" sz="1050" dirty="0">
                        <a:latin typeface="Calibri" pitchFamily="34" charset="0"/>
                        <a:ea typeface="Times"/>
                        <a:cs typeface="Calibri" pitchFamily="34" charset="0"/>
                      </a:endParaRPr>
                    </a:p>
                  </a:txBody>
                  <a:tcPr marL="39287" marR="39287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0" dirty="0"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Help team members with transitions</a:t>
                      </a:r>
                    </a:p>
                  </a:txBody>
                  <a:tcPr marL="39287" marR="392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indent="-127000" algn="l" defTabSz="4572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Have standard processes for selection, rewards, assignments, and sharing of information that do not favor certain people, functions, cultures, organizations, or locations.</a:t>
                      </a:r>
                    </a:p>
                    <a:p>
                      <a:pPr marL="171450" marR="0" indent="-127000" algn="l" defTabSz="4572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Rotate the “good” and “bad” team jobs.</a:t>
                      </a:r>
                    </a:p>
                    <a:p>
                      <a:pPr marL="171450" marR="0" indent="-127000" algn="l" defTabSz="4572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Help team members to transition off the team and to new assignments.</a:t>
                      </a:r>
                    </a:p>
                    <a:p>
                      <a:pPr marL="171450" marR="0" indent="-127000" algn="l" defTabSz="4572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Assign partners to new team members for orientation and reassignment.</a:t>
                      </a:r>
                    </a:p>
                  </a:txBody>
                  <a:tcPr marL="39287" marR="392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856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0" dirty="0"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Integrate team needs with other team, department, and organizational needs.</a:t>
                      </a:r>
                    </a:p>
                  </a:txBody>
                  <a:tcPr marL="39287" marR="392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indent="-127000" algn="l" defTabSz="4572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Uncover the interests and needs of clients and partners. Demonstrate that you take these into account when making decisions.</a:t>
                      </a:r>
                    </a:p>
                    <a:p>
                      <a:pPr marL="171450" marR="0" indent="-127000" algn="l" defTabSz="4572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Take time to develop interpersonal relationships with others – show that you are interested in them as individuals</a:t>
                      </a:r>
                    </a:p>
                    <a:p>
                      <a:pPr marL="171450" marR="0" indent="-127000" algn="l" defTabSz="457200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kern="1200" dirty="0">
                          <a:solidFill>
                            <a:schemeClr val="tx1"/>
                          </a:solidFill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Identify how decisions of the team will impact other areas.</a:t>
                      </a:r>
                    </a:p>
                  </a:txBody>
                  <a:tcPr marL="39287" marR="392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37087">
                <a:tc>
                  <a:txBody>
                    <a:bodyPr/>
                    <a:lstStyle/>
                    <a:p>
                      <a:pPr marL="71755" marR="7175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Competence</a:t>
                      </a:r>
                      <a:endParaRPr lang="en-US" sz="1050" dirty="0">
                        <a:latin typeface="Calibri" pitchFamily="34" charset="0"/>
                        <a:ea typeface="Times"/>
                        <a:cs typeface="Calibri" pitchFamily="34" charset="0"/>
                      </a:endParaRPr>
                    </a:p>
                  </a:txBody>
                  <a:tcPr marL="39287" marR="39287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i="0" dirty="0"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Develop and display competence</a:t>
                      </a:r>
                    </a:p>
                  </a:txBody>
                  <a:tcPr marL="39287" marR="392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marR="0" indent="-1270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dirty="0"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Keep current in your technical area of expertise.</a:t>
                      </a:r>
                    </a:p>
                    <a:p>
                      <a:pPr marL="171450" marR="0" indent="-1270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dirty="0"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Continue reading and learning about new skills, process, and approaches.</a:t>
                      </a:r>
                    </a:p>
                    <a:p>
                      <a:pPr marL="171450" marR="0" indent="-1270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dirty="0"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Be open to new ideas and methods.</a:t>
                      </a:r>
                    </a:p>
                    <a:p>
                      <a:pPr marL="171450" marR="0" indent="-1270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dirty="0"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Be able to say “I don’t know.”</a:t>
                      </a:r>
                    </a:p>
                    <a:p>
                      <a:pPr marL="171450" marR="0" indent="-1270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r>
                        <a:rPr lang="en-US" sz="1000" dirty="0">
                          <a:latin typeface="Calibri" pitchFamily="34" charset="0"/>
                          <a:ea typeface="Times"/>
                          <a:cs typeface="Calibri" pitchFamily="34" charset="0"/>
                        </a:rPr>
                        <a:t>Allow others to be experts.</a:t>
                      </a:r>
                    </a:p>
                    <a:p>
                      <a:pPr marL="171450" marR="0" indent="-1270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  <a:tabLst>
                          <a:tab pos="685800" algn="l"/>
                        </a:tabLst>
                      </a:pPr>
                      <a:endParaRPr lang="en-US" sz="1000" dirty="0">
                        <a:latin typeface="Calibri" pitchFamily="34" charset="0"/>
                        <a:ea typeface="Times"/>
                        <a:cs typeface="Calibri" pitchFamily="34" charset="0"/>
                      </a:endParaRPr>
                    </a:p>
                  </a:txBody>
                  <a:tcPr marL="39287" marR="3928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2181023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F51A2AD7-E727-080A-0D21-338206B68509}"/>
              </a:ext>
            </a:extLst>
          </p:cNvPr>
          <p:cNvSpPr txBox="1"/>
          <p:nvPr/>
        </p:nvSpPr>
        <p:spPr>
          <a:xfrm>
            <a:off x="501444" y="220604"/>
            <a:ext cx="1039515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Aft>
                <a:spcPts val="600"/>
              </a:spcAft>
              <a:buNone/>
            </a:pPr>
            <a:r>
              <a:rPr lang="en-US" sz="1800" b="1" dirty="0">
                <a:solidFill>
                  <a:srgbClr val="0E284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4Cs trust behaviors: </a:t>
            </a:r>
            <a:r>
              <a:rPr lang="en-US" sz="1800" dirty="0">
                <a:solidFill>
                  <a:srgbClr val="0E284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Aligning on better decision-making behaviors in the multi-dimensional org.</a:t>
            </a:r>
            <a:r>
              <a:rPr lang="en-US" sz="1800" b="1" dirty="0">
                <a:solidFill>
                  <a:srgbClr val="0E284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endParaRPr lang="en-US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2">
            <a:extLst>
              <a:ext uri="{FF2B5EF4-FFF2-40B4-BE49-F238E27FC236}">
                <a16:creationId xmlns:a16="http://schemas.microsoft.com/office/drawing/2014/main" id="{9F37ED68-CE01-1AA0-C374-3C4627CF284B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FE48B9C-D722-8D46-8CB7-AC16E7BFDAF2}" type="slidenum">
              <a:rPr lang="en-US" sz="120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pPr algn="r"/>
              <a:t>1</a:t>
            </a:fld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" name="Footer Placeholder 1">
            <a:extLst>
              <a:ext uri="{FF2B5EF4-FFF2-40B4-BE49-F238E27FC236}">
                <a16:creationId xmlns:a16="http://schemas.microsoft.com/office/drawing/2014/main" id="{447E5079-1D55-90F8-EBDA-26B5C2F29196}"/>
              </a:ext>
            </a:extLst>
          </p:cNvPr>
          <p:cNvSpPr txBox="1">
            <a:spLocks/>
          </p:cNvSpPr>
          <p:nvPr/>
        </p:nvSpPr>
        <p:spPr>
          <a:xfrm>
            <a:off x="440267" y="6390021"/>
            <a:ext cx="1905000" cy="3651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(c)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Kates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and Kesler 2026</a:t>
            </a:r>
          </a:p>
        </p:txBody>
      </p:sp>
      <p:sp>
        <p:nvSpPr>
          <p:cNvPr id="7" name="Footer Placeholder 12">
            <a:extLst>
              <a:ext uri="{FF2B5EF4-FFF2-40B4-BE49-F238E27FC236}">
                <a16:creationId xmlns:a16="http://schemas.microsoft.com/office/drawing/2014/main" id="{2D1D0DEC-8ED4-1622-56F0-312A1C5E5C06}"/>
              </a:ext>
            </a:extLst>
          </p:cNvPr>
          <p:cNvSpPr txBox="1">
            <a:spLocks/>
          </p:cNvSpPr>
          <p:nvPr/>
        </p:nvSpPr>
        <p:spPr>
          <a:xfrm>
            <a:off x="9469436" y="6310311"/>
            <a:ext cx="1947333" cy="36512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dirty="0"/>
              <a:t>M3.21</a:t>
            </a:r>
          </a:p>
        </p:txBody>
      </p:sp>
    </p:spTree>
    <p:extLst>
      <p:ext uri="{BB962C8B-B14F-4D97-AF65-F5344CB8AC3E}">
        <p14:creationId xmlns:p14="http://schemas.microsoft.com/office/powerpoint/2010/main" val="14895479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82110</TotalTime>
  <Words>514</Words>
  <Application>Microsoft Macintosh PowerPoint</Application>
  <PresentationFormat>Widescreen</PresentationFormat>
  <Paragraphs>48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Aptos</vt:lpstr>
      <vt:lpstr>Aptos Display</vt:lpstr>
      <vt:lpstr>Arial</vt:lpstr>
      <vt:lpstr>Calibri</vt:lpstr>
      <vt:lpstr>Nexa Bold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Gregory Kesler</dc:creator>
  <cp:lastModifiedBy>Sarah Williams</cp:lastModifiedBy>
  <cp:revision>474</cp:revision>
  <cp:lastPrinted>2026-01-03T16:08:46Z</cp:lastPrinted>
  <dcterms:created xsi:type="dcterms:W3CDTF">2025-09-26T19:52:17Z</dcterms:created>
  <dcterms:modified xsi:type="dcterms:W3CDTF">2026-07-16T19:46:24Z</dcterms:modified>
</cp:coreProperties>
</file>