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A31CB-C7B8-E70B-FD82-42583A453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Chevron 4">
            <a:extLst>
              <a:ext uri="{FF2B5EF4-FFF2-40B4-BE49-F238E27FC236}">
                <a16:creationId xmlns:a16="http://schemas.microsoft.com/office/drawing/2014/main" id="{665B2175-393C-5129-9A2A-9A1F2D4C0B67}"/>
              </a:ext>
            </a:extLst>
          </p:cNvPr>
          <p:cNvSpPr/>
          <p:nvPr/>
        </p:nvSpPr>
        <p:spPr>
          <a:xfrm>
            <a:off x="851321" y="1269103"/>
            <a:ext cx="2054788" cy="604520"/>
          </a:xfrm>
          <a:prstGeom prst="chevron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Discovery</a:t>
            </a:r>
          </a:p>
        </p:txBody>
      </p:sp>
      <p:sp>
        <p:nvSpPr>
          <p:cNvPr id="21" name="Arrow: Chevron 6">
            <a:extLst>
              <a:ext uri="{FF2B5EF4-FFF2-40B4-BE49-F238E27FC236}">
                <a16:creationId xmlns:a16="http://schemas.microsoft.com/office/drawing/2014/main" id="{7123A6FC-A6B7-B6EB-4D65-BFE4FC1EB0E8}"/>
              </a:ext>
            </a:extLst>
          </p:cNvPr>
          <p:cNvSpPr/>
          <p:nvPr/>
        </p:nvSpPr>
        <p:spPr>
          <a:xfrm>
            <a:off x="6227993" y="1269103"/>
            <a:ext cx="2054788" cy="604520"/>
          </a:xfrm>
          <a:prstGeom prst="chevron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</a:t>
            </a:r>
          </a:p>
        </p:txBody>
      </p:sp>
      <p:sp>
        <p:nvSpPr>
          <p:cNvPr id="22" name="Arrow: Chevron 7">
            <a:extLst>
              <a:ext uri="{FF2B5EF4-FFF2-40B4-BE49-F238E27FC236}">
                <a16:creationId xmlns:a16="http://schemas.microsoft.com/office/drawing/2014/main" id="{56011C82-B9DA-99C3-4A35-DDDF89DC7D93}"/>
              </a:ext>
            </a:extLst>
          </p:cNvPr>
          <p:cNvSpPr/>
          <p:nvPr/>
        </p:nvSpPr>
        <p:spPr>
          <a:xfrm>
            <a:off x="2643545" y="1269103"/>
            <a:ext cx="2054788" cy="604520"/>
          </a:xfrm>
          <a:prstGeom prst="chevron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</a:t>
            </a:r>
          </a:p>
        </p:txBody>
      </p:sp>
      <p:sp>
        <p:nvSpPr>
          <p:cNvPr id="23" name="Arrow: Chevron 8">
            <a:extLst>
              <a:ext uri="{FF2B5EF4-FFF2-40B4-BE49-F238E27FC236}">
                <a16:creationId xmlns:a16="http://schemas.microsoft.com/office/drawing/2014/main" id="{660F92EF-CD3A-4D8F-9964-646C2A4A883E}"/>
              </a:ext>
            </a:extLst>
          </p:cNvPr>
          <p:cNvSpPr/>
          <p:nvPr/>
        </p:nvSpPr>
        <p:spPr>
          <a:xfrm>
            <a:off x="9812441" y="1269103"/>
            <a:ext cx="2054788" cy="604520"/>
          </a:xfrm>
          <a:prstGeom prst="chevron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Measure/</a:t>
            </a:r>
          </a:p>
          <a:p>
            <a:pPr algn="ctr"/>
            <a:r>
              <a:rPr lang="en-US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Enhance</a:t>
            </a:r>
          </a:p>
        </p:txBody>
      </p:sp>
      <p:sp>
        <p:nvSpPr>
          <p:cNvPr id="24" name="Arrow: Chevron 9">
            <a:extLst>
              <a:ext uri="{FF2B5EF4-FFF2-40B4-BE49-F238E27FC236}">
                <a16:creationId xmlns:a16="http://schemas.microsoft.com/office/drawing/2014/main" id="{1F398A70-A95A-0EC3-DA79-2A265B9B250D}"/>
              </a:ext>
            </a:extLst>
          </p:cNvPr>
          <p:cNvSpPr/>
          <p:nvPr/>
        </p:nvSpPr>
        <p:spPr>
          <a:xfrm>
            <a:off x="8020217" y="1269103"/>
            <a:ext cx="2054788" cy="604520"/>
          </a:xfrm>
          <a:prstGeom prst="chevron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Launch</a:t>
            </a:r>
          </a:p>
        </p:txBody>
      </p:sp>
      <p:sp>
        <p:nvSpPr>
          <p:cNvPr id="25" name="Arrow: Chevron 10">
            <a:extLst>
              <a:ext uri="{FF2B5EF4-FFF2-40B4-BE49-F238E27FC236}">
                <a16:creationId xmlns:a16="http://schemas.microsoft.com/office/drawing/2014/main" id="{F836437C-1D5C-6613-94FF-94817854E808}"/>
              </a:ext>
            </a:extLst>
          </p:cNvPr>
          <p:cNvSpPr/>
          <p:nvPr/>
        </p:nvSpPr>
        <p:spPr>
          <a:xfrm>
            <a:off x="4435769" y="1269103"/>
            <a:ext cx="2054788" cy="604520"/>
          </a:xfrm>
          <a:prstGeom prst="chevron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 in Market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C338DF-A445-8E8C-9C06-896B46A0283B}"/>
              </a:ext>
            </a:extLst>
          </p:cNvPr>
          <p:cNvSpPr/>
          <p:nvPr/>
        </p:nvSpPr>
        <p:spPr>
          <a:xfrm>
            <a:off x="786646" y="1040502"/>
            <a:ext cx="5309354" cy="2116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Strategy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0BAD7B-BAA7-CA9F-9528-69D8CF044953}"/>
              </a:ext>
            </a:extLst>
          </p:cNvPr>
          <p:cNvSpPr/>
          <p:nvPr/>
        </p:nvSpPr>
        <p:spPr>
          <a:xfrm>
            <a:off x="6142958" y="1040502"/>
            <a:ext cx="3532125" cy="2116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Execution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32747D-1B44-2048-1E0F-BEFF0E1ACAB5}"/>
              </a:ext>
            </a:extLst>
          </p:cNvPr>
          <p:cNvSpPr/>
          <p:nvPr/>
        </p:nvSpPr>
        <p:spPr>
          <a:xfrm>
            <a:off x="9722041" y="1040502"/>
            <a:ext cx="1741998" cy="2116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Growth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491ACEF-D72A-59BE-2E1E-4DC53CEC855B}"/>
              </a:ext>
            </a:extLst>
          </p:cNvPr>
          <p:cNvSpPr/>
          <p:nvPr/>
        </p:nvSpPr>
        <p:spPr>
          <a:xfrm>
            <a:off x="846525" y="1936977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sizing, segmentation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57F106D-5847-423B-0994-24B37B2C24EA}"/>
              </a:ext>
            </a:extLst>
          </p:cNvPr>
          <p:cNvSpPr/>
          <p:nvPr/>
        </p:nvSpPr>
        <p:spPr>
          <a:xfrm rot="16200000">
            <a:off x="24406" y="3312239"/>
            <a:ext cx="1138051" cy="415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Merch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BE1E4FC-7CB8-13DF-2E1B-3767FCCB1679}"/>
              </a:ext>
            </a:extLst>
          </p:cNvPr>
          <p:cNvSpPr/>
          <p:nvPr/>
        </p:nvSpPr>
        <p:spPr>
          <a:xfrm rot="16200000">
            <a:off x="24407" y="4592987"/>
            <a:ext cx="1138051" cy="415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Store Ops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030E7D8-F7C0-DD07-4651-203021A32AE9}"/>
              </a:ext>
            </a:extLst>
          </p:cNvPr>
          <p:cNvSpPr/>
          <p:nvPr/>
        </p:nvSpPr>
        <p:spPr>
          <a:xfrm rot="16200000">
            <a:off x="24407" y="2349525"/>
            <a:ext cx="1138051" cy="415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5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Marketing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81A5F58-668F-F453-94FE-9C6EEFEA5346}"/>
              </a:ext>
            </a:extLst>
          </p:cNvPr>
          <p:cNvSpPr/>
          <p:nvPr/>
        </p:nvSpPr>
        <p:spPr>
          <a:xfrm>
            <a:off x="846525" y="2465805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Buyer personas / needs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90EC645-9861-6E79-7D2D-DFCEF5174E81}"/>
              </a:ext>
            </a:extLst>
          </p:cNvPr>
          <p:cNvSpPr/>
          <p:nvPr/>
        </p:nvSpPr>
        <p:spPr>
          <a:xfrm>
            <a:off x="846525" y="2201391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Relative targeting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A4A1703-1351-EBFA-31D7-CBB840336656}"/>
              </a:ext>
            </a:extLst>
          </p:cNvPr>
          <p:cNvSpPr/>
          <p:nvPr/>
        </p:nvSpPr>
        <p:spPr>
          <a:xfrm>
            <a:off x="846525" y="2730219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Buying cycle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C01B0C1-6A08-C64E-BC0B-B4F760DC87A9}"/>
              </a:ext>
            </a:extLst>
          </p:cNvPr>
          <p:cNvSpPr/>
          <p:nvPr/>
        </p:nvSpPr>
        <p:spPr>
          <a:xfrm>
            <a:off x="846525" y="2994633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 type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620C8FF-14AF-563D-D845-E2DE9DA6E193}"/>
              </a:ext>
            </a:extLst>
          </p:cNvPr>
          <p:cNvSpPr/>
          <p:nvPr/>
        </p:nvSpPr>
        <p:spPr>
          <a:xfrm>
            <a:off x="2653705" y="1967880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Brand and naming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ADE0BF3-DD44-1F45-2608-62165D2D4D34}"/>
              </a:ext>
            </a:extLst>
          </p:cNvPr>
          <p:cNvSpPr/>
          <p:nvPr/>
        </p:nvSpPr>
        <p:spPr>
          <a:xfrm>
            <a:off x="2653705" y="2496708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Competitive positioning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9C342DA-8AC4-9E31-ED3E-D609C775ED6A}"/>
              </a:ext>
            </a:extLst>
          </p:cNvPr>
          <p:cNvSpPr/>
          <p:nvPr/>
        </p:nvSpPr>
        <p:spPr>
          <a:xfrm>
            <a:off x="2653705" y="2232294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Messaging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C8F9AD-6A24-DBD8-EDDD-CAB2906926CB}"/>
              </a:ext>
            </a:extLst>
          </p:cNvPr>
          <p:cNvSpPr/>
          <p:nvPr/>
        </p:nvSpPr>
        <p:spPr>
          <a:xfrm>
            <a:off x="2653705" y="2761122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requirements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44F95C2-6922-FC89-E4AE-59430A618A51}"/>
              </a:ext>
            </a:extLst>
          </p:cNvPr>
          <p:cNvSpPr/>
          <p:nvPr/>
        </p:nvSpPr>
        <p:spPr>
          <a:xfrm>
            <a:off x="4461413" y="2227600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Marketing plan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EC9BE3F-26CE-3CF5-3E12-FB9A6EC296D1}"/>
              </a:ext>
            </a:extLst>
          </p:cNvPr>
          <p:cNvSpPr/>
          <p:nvPr/>
        </p:nvSpPr>
        <p:spPr>
          <a:xfrm>
            <a:off x="4461413" y="1963186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Routes to market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B4259D1-9780-32B0-6EE3-FC5F3BB1530F}"/>
              </a:ext>
            </a:extLst>
          </p:cNvPr>
          <p:cNvSpPr/>
          <p:nvPr/>
        </p:nvSpPr>
        <p:spPr>
          <a:xfrm>
            <a:off x="4461413" y="2492014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enablement plan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88A2F8-8EA0-1A38-6D57-014678FBA317}"/>
              </a:ext>
            </a:extLst>
          </p:cNvPr>
          <p:cNvSpPr/>
          <p:nvPr/>
        </p:nvSpPr>
        <p:spPr>
          <a:xfrm>
            <a:off x="6227993" y="1967880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Campaign planning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A90037-93A2-C6F9-A3B8-EDA64CEF0FAE}"/>
              </a:ext>
            </a:extLst>
          </p:cNvPr>
          <p:cNvSpPr/>
          <p:nvPr/>
        </p:nvSpPr>
        <p:spPr>
          <a:xfrm>
            <a:off x="6227993" y="2496708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Content brief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3F0D7FA-93E9-755A-9D6D-EAABADBC6F48}"/>
              </a:ext>
            </a:extLst>
          </p:cNvPr>
          <p:cNvSpPr/>
          <p:nvPr/>
        </p:nvSpPr>
        <p:spPr>
          <a:xfrm>
            <a:off x="6227993" y="2232294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Thought leadership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FD3A1A-F0AA-F228-CD5F-247C7851999B}"/>
              </a:ext>
            </a:extLst>
          </p:cNvPr>
          <p:cNvSpPr/>
          <p:nvPr/>
        </p:nvSpPr>
        <p:spPr>
          <a:xfrm>
            <a:off x="6227993" y="2761122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 handbook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67BB576-D684-A377-8254-9C63E49C479C}"/>
              </a:ext>
            </a:extLst>
          </p:cNvPr>
          <p:cNvSpPr/>
          <p:nvPr/>
        </p:nvSpPr>
        <p:spPr>
          <a:xfrm>
            <a:off x="6227993" y="3025536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Launch plan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9461C50-4282-3F7A-85FB-0182CF4D315B}"/>
              </a:ext>
            </a:extLst>
          </p:cNvPr>
          <p:cNvSpPr/>
          <p:nvPr/>
        </p:nvSpPr>
        <p:spPr>
          <a:xfrm>
            <a:off x="8020045" y="1967880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Reputation advertising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559453F-19C5-4C28-AC38-FAFEC610B8D5}"/>
              </a:ext>
            </a:extLst>
          </p:cNvPr>
          <p:cNvSpPr/>
          <p:nvPr/>
        </p:nvSpPr>
        <p:spPr>
          <a:xfrm>
            <a:off x="8020045" y="2496708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Content activation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4E1812D-CB92-CC38-18D8-EEBE25B02F59}"/>
              </a:ext>
            </a:extLst>
          </p:cNvPr>
          <p:cNvSpPr/>
          <p:nvPr/>
        </p:nvSpPr>
        <p:spPr>
          <a:xfrm>
            <a:off x="8020045" y="2232294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 creation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A1CA557-2EAF-A6AA-053B-42BFB005CA2D}"/>
              </a:ext>
            </a:extLst>
          </p:cNvPr>
          <p:cNvSpPr/>
          <p:nvPr/>
        </p:nvSpPr>
        <p:spPr>
          <a:xfrm>
            <a:off x="8020045" y="2761122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content and tools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EE7F43D-190C-2941-23F5-04F6AD750D11}"/>
              </a:ext>
            </a:extLst>
          </p:cNvPr>
          <p:cNvSpPr/>
          <p:nvPr/>
        </p:nvSpPr>
        <p:spPr>
          <a:xfrm>
            <a:off x="8020045" y="3025536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Influencer relations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A976FB7-EF84-2658-4613-882BC16E22CB}"/>
              </a:ext>
            </a:extLst>
          </p:cNvPr>
          <p:cNvSpPr/>
          <p:nvPr/>
        </p:nvSpPr>
        <p:spPr>
          <a:xfrm>
            <a:off x="9812097" y="1963186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 measurement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034EF4D-AD2D-A8AE-DB3D-C21D705C60CB}"/>
              </a:ext>
            </a:extLst>
          </p:cNvPr>
          <p:cNvSpPr/>
          <p:nvPr/>
        </p:nvSpPr>
        <p:spPr>
          <a:xfrm>
            <a:off x="9812097" y="2492014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Reference advocacy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FB7EF39-DFC5-E5C1-CCFD-515DEBE13854}"/>
              </a:ext>
            </a:extLst>
          </p:cNvPr>
          <p:cNvSpPr/>
          <p:nvPr/>
        </p:nvSpPr>
        <p:spPr>
          <a:xfrm>
            <a:off x="9812097" y="2227600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Win/loss analysis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B94CF93-C5CF-375B-F726-6F2D87D56AEE}"/>
              </a:ext>
            </a:extLst>
          </p:cNvPr>
          <p:cNvSpPr/>
          <p:nvPr/>
        </p:nvSpPr>
        <p:spPr>
          <a:xfrm>
            <a:off x="9812097" y="2756428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Launch dashboard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769B658-A19E-88E5-6812-ADE8F19E8BA5}"/>
              </a:ext>
            </a:extLst>
          </p:cNvPr>
          <p:cNvCxnSpPr/>
          <p:nvPr/>
        </p:nvCxnSpPr>
        <p:spPr>
          <a:xfrm>
            <a:off x="786646" y="3296023"/>
            <a:ext cx="107069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40689C12-CFE7-50A3-2E1F-5C032EA7DFF2}"/>
              </a:ext>
            </a:extLst>
          </p:cNvPr>
          <p:cNvSpPr/>
          <p:nvPr/>
        </p:nvSpPr>
        <p:spPr>
          <a:xfrm>
            <a:off x="849339" y="3623537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Portfolio architecture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36980DC-5785-CA0F-BBAD-40C2C53C0746}"/>
              </a:ext>
            </a:extLst>
          </p:cNvPr>
          <p:cNvSpPr/>
          <p:nvPr/>
        </p:nvSpPr>
        <p:spPr>
          <a:xfrm>
            <a:off x="849339" y="3359123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Buyer personas / needs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23A2774-8BBF-73F0-A11D-0516AFBA3445}"/>
              </a:ext>
            </a:extLst>
          </p:cNvPr>
          <p:cNvSpPr/>
          <p:nvPr/>
        </p:nvSpPr>
        <p:spPr>
          <a:xfrm>
            <a:off x="849339" y="3887951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Competitive analysis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CF282CF-F421-9EDE-FE22-D75A53947641}"/>
              </a:ext>
            </a:extLst>
          </p:cNvPr>
          <p:cNvSpPr/>
          <p:nvPr/>
        </p:nvSpPr>
        <p:spPr>
          <a:xfrm>
            <a:off x="849339" y="4152365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case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50CE5E2-1D87-0337-1FEC-3DFD0F5ABD0B}"/>
              </a:ext>
            </a:extLst>
          </p:cNvPr>
          <p:cNvSpPr/>
          <p:nvPr/>
        </p:nvSpPr>
        <p:spPr>
          <a:xfrm>
            <a:off x="2656519" y="3654440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Prototype 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D568444-77B4-FAEE-3B33-CD7806A1E2CD}"/>
              </a:ext>
            </a:extLst>
          </p:cNvPr>
          <p:cNvSpPr/>
          <p:nvPr/>
        </p:nvSpPr>
        <p:spPr>
          <a:xfrm>
            <a:off x="2656519" y="3390026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Pricing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CB8939E-CD63-D876-4DCC-7E7FC8EEB5A1}"/>
              </a:ext>
            </a:extLst>
          </p:cNvPr>
          <p:cNvSpPr/>
          <p:nvPr/>
        </p:nvSpPr>
        <p:spPr>
          <a:xfrm>
            <a:off x="2656519" y="3918854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Concept testing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E3D5A8D-563E-DF60-54FE-5E366630ACAA}"/>
              </a:ext>
            </a:extLst>
          </p:cNvPr>
          <p:cNvSpPr/>
          <p:nvPr/>
        </p:nvSpPr>
        <p:spPr>
          <a:xfrm>
            <a:off x="4464227" y="3385332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roadmap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86D5432-FF03-F234-5E7B-F1F7F4C7DBCB}"/>
              </a:ext>
            </a:extLst>
          </p:cNvPr>
          <p:cNvSpPr/>
          <p:nvPr/>
        </p:nvSpPr>
        <p:spPr>
          <a:xfrm>
            <a:off x="4464227" y="3649746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case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664F94D-AA98-F477-88DE-B819734EF877}"/>
              </a:ext>
            </a:extLst>
          </p:cNvPr>
          <p:cNvSpPr/>
          <p:nvPr/>
        </p:nvSpPr>
        <p:spPr>
          <a:xfrm>
            <a:off x="6230807" y="3390026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 stories, function spec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692713E-54B3-973A-0F56-3036C9706221}"/>
              </a:ext>
            </a:extLst>
          </p:cNvPr>
          <p:cNvSpPr/>
          <p:nvPr/>
        </p:nvSpPr>
        <p:spPr>
          <a:xfrm>
            <a:off x="6230807" y="3654440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testing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CD88026-BCC1-46AA-2133-3DFDEAB7A538}"/>
              </a:ext>
            </a:extLst>
          </p:cNvPr>
          <p:cNvSpPr/>
          <p:nvPr/>
        </p:nvSpPr>
        <p:spPr>
          <a:xfrm>
            <a:off x="8022859" y="3654440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Demos, trials, proof of concept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111A19A-CA59-10D5-4765-5F97EC2D0DB9}"/>
              </a:ext>
            </a:extLst>
          </p:cNvPr>
          <p:cNvSpPr/>
          <p:nvPr/>
        </p:nvSpPr>
        <p:spPr>
          <a:xfrm>
            <a:off x="8022859" y="3390026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support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530286E-2E45-DA9A-2931-6A847EAFD7CC}"/>
              </a:ext>
            </a:extLst>
          </p:cNvPr>
          <p:cNvSpPr/>
          <p:nvPr/>
        </p:nvSpPr>
        <p:spPr>
          <a:xfrm>
            <a:off x="9814911" y="3649746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Lifecycle management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63A2200-E0A5-380A-0891-35CF3215A19E}"/>
              </a:ext>
            </a:extLst>
          </p:cNvPr>
          <p:cNvSpPr/>
          <p:nvPr/>
        </p:nvSpPr>
        <p:spPr>
          <a:xfrm>
            <a:off x="9814911" y="3385332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Customer feedback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44DAACD-BF98-ADE6-3C8C-186C83A863B8}"/>
              </a:ext>
            </a:extLst>
          </p:cNvPr>
          <p:cNvSpPr/>
          <p:nvPr/>
        </p:nvSpPr>
        <p:spPr>
          <a:xfrm>
            <a:off x="9794460" y="4167826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Future roadmap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8D2AC44-0457-1138-5D9A-AB10ED1A7472}"/>
              </a:ext>
            </a:extLst>
          </p:cNvPr>
          <p:cNvCxnSpPr/>
          <p:nvPr/>
        </p:nvCxnSpPr>
        <p:spPr>
          <a:xfrm>
            <a:off x="789460" y="4453755"/>
            <a:ext cx="107069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3122AE14-BA77-3C63-0679-F459A431AC4E}"/>
              </a:ext>
            </a:extLst>
          </p:cNvPr>
          <p:cNvSpPr/>
          <p:nvPr/>
        </p:nvSpPr>
        <p:spPr>
          <a:xfrm>
            <a:off x="828888" y="4516855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Field input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D8FB783-B993-F751-9186-7C310C608021}"/>
              </a:ext>
            </a:extLst>
          </p:cNvPr>
          <p:cNvSpPr/>
          <p:nvPr/>
        </p:nvSpPr>
        <p:spPr>
          <a:xfrm>
            <a:off x="2636068" y="4547758"/>
            <a:ext cx="1681545" cy="238205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Messaging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2A984FA-A35D-5A3D-B721-E37683B2A988}"/>
              </a:ext>
            </a:extLst>
          </p:cNvPr>
          <p:cNvSpPr/>
          <p:nvPr/>
        </p:nvSpPr>
        <p:spPr>
          <a:xfrm>
            <a:off x="4443776" y="4543064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Financial targets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49F12D6-03B8-F1F7-27AF-8287ECC7856D}"/>
              </a:ext>
            </a:extLst>
          </p:cNvPr>
          <p:cNvSpPr/>
          <p:nvPr/>
        </p:nvSpPr>
        <p:spPr>
          <a:xfrm>
            <a:off x="4443776" y="4807478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coverage strategy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D2EA19C-F4EE-FA90-5761-302BD61FD9C2}"/>
              </a:ext>
            </a:extLst>
          </p:cNvPr>
          <p:cNvSpPr/>
          <p:nvPr/>
        </p:nvSpPr>
        <p:spPr>
          <a:xfrm>
            <a:off x="6210356" y="4812172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Territory alignment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337E1A55-10BE-7DC7-5009-812C41AAE1D6}"/>
              </a:ext>
            </a:extLst>
          </p:cNvPr>
          <p:cNvSpPr/>
          <p:nvPr/>
        </p:nvSpPr>
        <p:spPr>
          <a:xfrm>
            <a:off x="6210356" y="4547758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Names accounts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E4A35A2-326F-F17E-AC28-DD4B817662F5}"/>
              </a:ext>
            </a:extLst>
          </p:cNvPr>
          <p:cNvSpPr/>
          <p:nvPr/>
        </p:nvSpPr>
        <p:spPr>
          <a:xfrm>
            <a:off x="8002408" y="4812172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training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18C7060D-0D7D-8C51-9A7D-AF793DF70FD5}"/>
              </a:ext>
            </a:extLst>
          </p:cNvPr>
          <p:cNvSpPr/>
          <p:nvPr/>
        </p:nvSpPr>
        <p:spPr>
          <a:xfrm>
            <a:off x="8002408" y="4547758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comms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C3EEAD8-D85D-0A8F-F603-F5B74F97CABD}"/>
              </a:ext>
            </a:extLst>
          </p:cNvPr>
          <p:cNvSpPr/>
          <p:nvPr/>
        </p:nvSpPr>
        <p:spPr>
          <a:xfrm>
            <a:off x="8002408" y="5076586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Certification incentives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83A867F-B695-FC52-2400-8602151C405B}"/>
              </a:ext>
            </a:extLst>
          </p:cNvPr>
          <p:cNvSpPr/>
          <p:nvPr/>
        </p:nvSpPr>
        <p:spPr>
          <a:xfrm>
            <a:off x="9794460" y="4807478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Pipeline analytics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518B97B-B046-A350-96FB-9197D856F5F4}"/>
              </a:ext>
            </a:extLst>
          </p:cNvPr>
          <p:cNvSpPr/>
          <p:nvPr/>
        </p:nvSpPr>
        <p:spPr>
          <a:xfrm>
            <a:off x="9794460" y="4543064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adoption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09496187-33A6-F95E-E175-7D073774034E}"/>
              </a:ext>
            </a:extLst>
          </p:cNvPr>
          <p:cNvSpPr/>
          <p:nvPr/>
        </p:nvSpPr>
        <p:spPr>
          <a:xfrm>
            <a:off x="9794460" y="5071892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Field feedback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198EC20-5333-18F2-C8F9-1A0051EBD29A}"/>
              </a:ext>
            </a:extLst>
          </p:cNvPr>
          <p:cNvCxnSpPr/>
          <p:nvPr/>
        </p:nvCxnSpPr>
        <p:spPr>
          <a:xfrm>
            <a:off x="769009" y="5357487"/>
            <a:ext cx="1070699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699483D6-0F61-9798-7C9D-2A2D133E7CF1}"/>
              </a:ext>
            </a:extLst>
          </p:cNvPr>
          <p:cNvSpPr/>
          <p:nvPr/>
        </p:nvSpPr>
        <p:spPr>
          <a:xfrm>
            <a:off x="2636068" y="4516855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Sales advisory council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DB821EB7-F25F-4511-2437-1EFA9D9E6664}"/>
              </a:ext>
            </a:extLst>
          </p:cNvPr>
          <p:cNvSpPr/>
          <p:nvPr/>
        </p:nvSpPr>
        <p:spPr>
          <a:xfrm>
            <a:off x="4443776" y="5071891"/>
            <a:ext cx="1681545" cy="26883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Channel partner strategy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CB8801F8-84E6-CEFA-3A79-FCE62BBB661E}"/>
              </a:ext>
            </a:extLst>
          </p:cNvPr>
          <p:cNvSpPr/>
          <p:nvPr/>
        </p:nvSpPr>
        <p:spPr>
          <a:xfrm>
            <a:off x="2653705" y="4171771"/>
            <a:ext cx="1681545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Product requirements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49C4D958-DBAF-3D54-D8E4-9D77F9E691B6}"/>
              </a:ext>
            </a:extLst>
          </p:cNvPr>
          <p:cNvSpPr/>
          <p:nvPr/>
        </p:nvSpPr>
        <p:spPr>
          <a:xfrm>
            <a:off x="6235715" y="3929621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Release readiness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F9102E97-D3F5-B128-0CA7-D381EE88C181}"/>
              </a:ext>
            </a:extLst>
          </p:cNvPr>
          <p:cNvSpPr/>
          <p:nvPr/>
        </p:nvSpPr>
        <p:spPr>
          <a:xfrm>
            <a:off x="9812096" y="3914159"/>
            <a:ext cx="1681545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Enhancement prioritization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6C423EA9-9529-F59A-42F2-30D52B363BFD}"/>
              </a:ext>
            </a:extLst>
          </p:cNvPr>
          <p:cNvSpPr/>
          <p:nvPr/>
        </p:nvSpPr>
        <p:spPr>
          <a:xfrm>
            <a:off x="828888" y="5669292"/>
            <a:ext cx="953652" cy="238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Activities 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503FF8C8-0C7C-F5BE-1F74-00AC8B024DF0}"/>
              </a:ext>
            </a:extLst>
          </p:cNvPr>
          <p:cNvSpPr/>
          <p:nvPr/>
        </p:nvSpPr>
        <p:spPr>
          <a:xfrm>
            <a:off x="846525" y="5373282"/>
            <a:ext cx="953652" cy="2382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Deliverables </a:t>
            </a: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056DF509-F098-DAA2-2C4A-1EBA27A288C3}"/>
              </a:ext>
            </a:extLst>
          </p:cNvPr>
          <p:cNvSpPr/>
          <p:nvPr/>
        </p:nvSpPr>
        <p:spPr>
          <a:xfrm>
            <a:off x="1878715" y="5397308"/>
            <a:ext cx="202662" cy="19158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229CB598-7BA4-891B-AD64-3B870C64442F}"/>
              </a:ext>
            </a:extLst>
          </p:cNvPr>
          <p:cNvSpPr/>
          <p:nvPr/>
        </p:nvSpPr>
        <p:spPr>
          <a:xfrm>
            <a:off x="4065384" y="4199755"/>
            <a:ext cx="202662" cy="19158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08FE9741-19FF-145E-A977-77CE3DAED410}"/>
              </a:ext>
            </a:extLst>
          </p:cNvPr>
          <p:cNvSpPr/>
          <p:nvPr/>
        </p:nvSpPr>
        <p:spPr>
          <a:xfrm>
            <a:off x="4074038" y="2794939"/>
            <a:ext cx="202662" cy="19158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BE3FE163-5F96-2A3D-40A9-DB6B92621E14}"/>
              </a:ext>
            </a:extLst>
          </p:cNvPr>
          <p:cNvSpPr/>
          <p:nvPr/>
        </p:nvSpPr>
        <p:spPr>
          <a:xfrm>
            <a:off x="9298389" y="2517160"/>
            <a:ext cx="202662" cy="19158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41994D4F-420E-CEAE-C290-9E330589947C}"/>
              </a:ext>
            </a:extLst>
          </p:cNvPr>
          <p:cNvSpPr/>
          <p:nvPr/>
        </p:nvSpPr>
        <p:spPr>
          <a:xfrm>
            <a:off x="5808636" y="3403133"/>
            <a:ext cx="202662" cy="19158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A9449331-7CA1-C5E8-88A9-13CFE82697A4}"/>
              </a:ext>
            </a:extLst>
          </p:cNvPr>
          <p:cNvSpPr/>
          <p:nvPr/>
        </p:nvSpPr>
        <p:spPr>
          <a:xfrm>
            <a:off x="7441473" y="4843723"/>
            <a:ext cx="202662" cy="19158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219B0803-4C15-5BDA-2ACE-4B67EEC61BAE}"/>
              </a:ext>
            </a:extLst>
          </p:cNvPr>
          <p:cNvSpPr/>
          <p:nvPr/>
        </p:nvSpPr>
        <p:spPr>
          <a:xfrm>
            <a:off x="5773782" y="2004406"/>
            <a:ext cx="202662" cy="19158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5F26AE54-51CA-E198-D150-AB3DE4091DCD}"/>
              </a:ext>
            </a:extLst>
          </p:cNvPr>
          <p:cNvSpPr/>
          <p:nvPr/>
        </p:nvSpPr>
        <p:spPr>
          <a:xfrm>
            <a:off x="2288302" y="4194373"/>
            <a:ext cx="202662" cy="19158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AC186D-6BF3-8162-6155-62B740E2865D}"/>
              </a:ext>
            </a:extLst>
          </p:cNvPr>
          <p:cNvSpPr txBox="1"/>
          <p:nvPr/>
        </p:nvSpPr>
        <p:spPr>
          <a:xfrm>
            <a:off x="2061551" y="5371193"/>
            <a:ext cx="17964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 point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14E42D-3709-CD8F-E2D8-FBFB812118EF}"/>
              </a:ext>
            </a:extLst>
          </p:cNvPr>
          <p:cNvSpPr txBox="1"/>
          <p:nvPr/>
        </p:nvSpPr>
        <p:spPr>
          <a:xfrm>
            <a:off x="610598" y="245969"/>
            <a:ext cx="10970803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Workflow-based role definition 1: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 in an apparel brands company.</a:t>
            </a: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E971C90-04FE-51DF-082A-2D2879488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714877F-2D6D-B358-F314-EFF24756D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15" name="Footer Placeholder 12">
            <a:extLst>
              <a:ext uri="{FF2B5EF4-FFF2-40B4-BE49-F238E27FC236}">
                <a16:creationId xmlns:a16="http://schemas.microsoft.com/office/drawing/2014/main" id="{7493A45D-0C9C-5869-B0F9-DFF82CBDB051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M3.8</a:t>
            </a:r>
          </a:p>
        </p:txBody>
      </p:sp>
    </p:spTree>
    <p:extLst>
      <p:ext uri="{BB962C8B-B14F-4D97-AF65-F5344CB8AC3E}">
        <p14:creationId xmlns:p14="http://schemas.microsoft.com/office/powerpoint/2010/main" val="3442999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180</Words>
  <Application>Microsoft Macintosh PowerPoint</Application>
  <PresentationFormat>Widescreen</PresentationFormat>
  <Paragraphs>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2026-07-16T19:32:20Z</dcterms:modified>
</cp:coreProperties>
</file>