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49" autoAdjust="0"/>
    <p:restoredTop sz="96949" autoAdjust="0"/>
  </p:normalViewPr>
  <p:slideViewPr>
    <p:cSldViewPr snapToGrid="0">
      <p:cViewPr varScale="1">
        <p:scale>
          <a:sx n="127" d="100"/>
          <a:sy n="127" d="100"/>
        </p:scale>
        <p:origin x="11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DADFB-474B-EF43-AAFD-782E6596F5B7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7301-2983-AE4C-AA87-F4FBB7198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0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C5C10-28D9-C1F3-0B06-63831E769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42910B-DD33-514C-770F-AD6B71CB6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F23748-94C9-A49C-C4F7-813F81E30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F6019-001B-FBDF-6F02-05A27E38E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476238-6DE2-4581-98C8-A3B14B06F4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90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8AF29-BC49-1D74-2663-4235E0D2C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CFC72-AF5A-3859-B347-5F2A81E3A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3F7FC-F2DF-0E03-7DE6-3C27EBF1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B737C-C5FB-5A6D-9383-ADF9F6DA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EE8D1-6494-841E-49F2-F5C4530F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3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1A9F-47CB-EF1D-45C0-245E09D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406BB-42DB-B36C-BC8D-ACE568CD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FE435-F9BE-52AF-FD30-581D69F4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10312"/>
            <a:ext cx="1947333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 and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74BD-AB1C-3AC2-0267-A04905F99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EA28-635D-1B87-529D-2C5EAC49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7C414-4E4A-EEB8-DF27-FD386AF4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AC2B4-A9ED-7E44-79E0-67685B26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DA3F2-E129-CC32-3970-F6D28B77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1F385-6670-2EFF-10E7-EE5BA47FC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5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D2A6F-39D3-558C-2C1B-D9D244D1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0F339-FFAF-DE36-3580-4C83739D7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66B36-D151-207B-D1AA-FD8AEA7E2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38631-5F35-ADBA-8168-B1B1A12B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A35C3-C79D-440E-E6AD-938E88F65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137FB-7833-716D-3C1D-42739477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4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00F08-B857-EC86-7095-F211965A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D3679-0138-E460-25CA-E7FCA73A7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FC68F-0729-622B-1D1B-0A043DB81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AA526-9020-155F-9B3D-F11221108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35930-F860-60EA-AB30-B667965AB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9FDE1B-B093-5DD9-FD3D-13E9D486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22B638-6DFB-04CE-E0E1-C94D3737D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0A995D-91A3-BFD5-F15D-AF340D45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5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E568E-A90F-6855-1D80-8F53EA4F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401F8-FC9F-386B-2AB9-828254362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8000" y="6356350"/>
            <a:ext cx="2345267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and Kesler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44A5E-44BE-A4D6-1268-5789E8B0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655FD-77E8-FA44-7F80-B1C33A8EA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DB995E-882E-513F-9F3A-68057EB1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5AAB3-69C7-E749-2414-9BCBD5F69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2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32F8-BCA4-B014-829B-7EEF41E95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4FFDA-BC2F-3675-8FAE-E7F3E1CA9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A1D66-0900-B3CC-A1AD-37E0A8695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07A44-3F2F-4F78-3E64-D7019DC9F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BA641-F64C-EAEF-328A-57A5A839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88681-A2A4-1ED4-6415-23ACB831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3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22D1-2640-1E98-61FD-73DC0B6F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E46B9-E866-0C32-6B3A-DC59EECDA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3FD68-C009-4826-4F38-DA7B2C079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07DB6-7CEF-AA77-87E6-EF24DA2FF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92003-1BD2-50C3-490B-365592BA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EDE92-21BF-4621-550F-6B16514D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5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4ED5-870A-98A6-76D3-509B617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72A9D-914B-6F8E-A3D0-00EE85DCB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18029-C865-A3CB-61FC-825C4A88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44A87-6FB0-7C57-FC8A-2E191C31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14BE1-3FD9-AA21-B043-AE3AAD7F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1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85347-2221-FB20-3D1F-45D0B61B2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78E2A-0B1B-5432-D184-68297B5ED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022EE-9E9F-3351-6C5D-D910D22DF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E0E52-71C9-5492-5B4D-B25B6616D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E488-DECE-9E5A-0B25-71CC7F9B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35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Headline_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666FD44-E61A-1546-A686-740ACDC3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67266"/>
            <a:ext cx="10668000" cy="1117601"/>
          </a:xfrm>
        </p:spPr>
        <p:txBody>
          <a:bodyPr anchor="b" anchorCtr="0"/>
          <a:lstStyle>
            <a:lvl1pPr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046498A-C211-FD4E-9707-BDA0FCDDD5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2249352"/>
            <a:ext cx="5334000" cy="239849"/>
          </a:xfrm>
        </p:spPr>
        <p:txBody>
          <a:bodyPr/>
          <a:lstStyle>
            <a:lvl1pPr>
              <a:defRPr sz="1867" b="1" i="0">
                <a:solidFill>
                  <a:schemeClr val="accent2">
                    <a:lumMod val="75000"/>
                  </a:schemeClr>
                </a:solidFill>
                <a:latin typeface="Nexa Bold" panose="02000000000000000000" pitchFamily="2" charset="0"/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DC1C40D-D2C9-404F-BE86-3ED7A22BBB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2596485"/>
            <a:ext cx="10668000" cy="3440249"/>
          </a:xfrm>
        </p:spPr>
        <p:txBody>
          <a:bodyPr numCol="1"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3725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EF3DD6-6826-EAEC-A2E5-B4E0AA279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13973-D5E5-2F66-EBE8-310FBC343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33CAB-6073-E27A-8065-7939B5B16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5F588-95B4-BFD1-2C15-838943134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FD1C4-C1AF-3DF5-5295-84D53BA14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8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F7A73-F8D1-458B-78AB-A68119C63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5D1DA65-42E1-1224-A7F0-4C2D574F2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199619"/>
              </p:ext>
            </p:extLst>
          </p:nvPr>
        </p:nvGraphicFramePr>
        <p:xfrm>
          <a:off x="707503" y="803599"/>
          <a:ext cx="10470778" cy="5542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301">
                  <a:extLst>
                    <a:ext uri="{9D8B030D-6E8A-4147-A177-3AD203B41FA5}">
                      <a16:colId xmlns:a16="http://schemas.microsoft.com/office/drawing/2014/main" val="3252412716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882573217"/>
                    </a:ext>
                  </a:extLst>
                </a:gridCol>
                <a:gridCol w="5634835">
                  <a:extLst>
                    <a:ext uri="{9D8B030D-6E8A-4147-A177-3AD203B41FA5}">
                      <a16:colId xmlns:a16="http://schemas.microsoft.com/office/drawing/2014/main" val="485604426"/>
                    </a:ext>
                  </a:extLst>
                </a:gridCol>
                <a:gridCol w="2339789">
                  <a:extLst>
                    <a:ext uri="{9D8B030D-6E8A-4147-A177-3AD203B41FA5}">
                      <a16:colId xmlns:a16="http://schemas.microsoft.com/office/drawing/2014/main" val="786806522"/>
                    </a:ext>
                  </a:extLst>
                </a:gridCol>
              </a:tblGrid>
              <a:tr h="2078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36007" marB="36007" anchor="ctr">
                    <a:lnL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kern="1200" dirty="0">
                          <a:solidFill>
                            <a:schemeClr val="bg1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Tension Area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kern="1200" dirty="0">
                          <a:solidFill>
                            <a:schemeClr val="bg1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Decision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kern="1200" dirty="0">
                          <a:solidFill>
                            <a:schemeClr val="bg1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Decision Captain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937898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Enterprise-wide priority setting including cross-brand initiatives 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Prioritizing initiatives across the enterprise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Allocating resources and capital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Exec Leadership Team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376261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200"/>
                        </a:spcBef>
                        <a:spcAft>
                          <a:spcPts val="400"/>
                        </a:spcAft>
                        <a:buFont typeface="+mj-lt"/>
                        <a:buNone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Technology priority setting (including roadmap)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Prioritizing work across the enterprise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Allocating resources and capital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Handling ad hoc requests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Sector Executives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213121"/>
                  </a:ext>
                </a:extLst>
              </a:tr>
              <a:tr h="5548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Digital offerings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Selecting technology tool/platform (including navigating trade-offs on brands using the same or different tools)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Implementing technology tool/platform 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Chief Digital Officer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Brand Leads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774611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Supply chain priority setting 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Prioritizing work across the enterprise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Allocating resources and capital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Handling ad hoc requests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Supply Chain Lead with Brand Leads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67890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Vendor management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Negotiating rate card and service level agreements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Negotiating brand specific requirements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Brand GMs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61895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4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Product sourcing and diversification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Setting cost and diversification targets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Selecting factories to be used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Determining % of products (and brands) coming out of each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Brand GMs with Supply Chain Lead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87882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Forecasting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Forecasting demand using data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Placing order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Merchandising Leads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286223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Inventory management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Determining and executing market-specific inventory (</a:t>
                      </a:r>
                      <a:r>
                        <a:rPr kumimoji="0" 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e.g. sizing (how much to deliver), timing (when to deliver), placing (where to allocate), and pricing (when to promote/markdown) in site and stores)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Brand GMs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637421"/>
                  </a:ext>
                </a:extLst>
              </a:tr>
              <a:tr h="456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kern="1200" dirty="0">
                          <a:solidFill>
                            <a:srgbClr val="2E3438"/>
                          </a:solidFill>
                          <a:latin typeface="Nexa Book" panose="02000000000000000000" pitchFamily="50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kern="1200" dirty="0">
                          <a:solidFill>
                            <a:srgbClr val="2E3438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Loyalty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Planning and implementing enterprise-wide loyalty campaign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Planning and implementing brand-specific loyalty campaign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Reporting and insights using loyalty data 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E3438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Brand Marketing Leads</a:t>
                      </a:r>
                    </a:p>
                  </a:txBody>
                  <a:tcPr marT="36007" marB="360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97599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FBE0212-7429-34FF-036F-03AB8B3F3921}"/>
              </a:ext>
            </a:extLst>
          </p:cNvPr>
          <p:cNvSpPr txBox="1"/>
          <p:nvPr/>
        </p:nvSpPr>
        <p:spPr>
          <a:xfrm>
            <a:off x="-1381713" y="534228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D795B9-C074-72EE-9FB3-76FE1D4C559D}"/>
              </a:ext>
            </a:extLst>
          </p:cNvPr>
          <p:cNvSpPr txBox="1"/>
          <p:nvPr/>
        </p:nvSpPr>
        <p:spPr>
          <a:xfrm>
            <a:off x="487279" y="246575"/>
            <a:ext cx="104707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kern="0" dirty="0">
                <a:solidFill>
                  <a:srgbClr val="0E284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en-US" sz="1800" b="1" kern="0" dirty="0">
                <a:solidFill>
                  <a:srgbClr val="0E284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ecision rights table example 1: </a:t>
            </a:r>
            <a:r>
              <a:rPr lang="en-US" kern="0" dirty="0">
                <a:solidFill>
                  <a:srgbClr val="0E284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US" sz="1800" kern="0" dirty="0">
                <a:solidFill>
                  <a:srgbClr val="0E284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 a consumer products company (focus on high-value decisions). </a:t>
            </a:r>
            <a:endParaRPr lang="en-US" sz="20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C2CB07-3D1D-5801-6021-5E1CA51345B5}"/>
              </a:ext>
            </a:extLst>
          </p:cNvPr>
          <p:cNvSpPr txBox="1">
            <a:spLocks/>
          </p:cNvSpPr>
          <p:nvPr/>
        </p:nvSpPr>
        <p:spPr>
          <a:xfrm>
            <a:off x="440267" y="6390021"/>
            <a:ext cx="19050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(c)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Kates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Kesler 2026</a:t>
            </a:r>
          </a:p>
        </p:txBody>
      </p:sp>
      <p:sp>
        <p:nvSpPr>
          <p:cNvPr id="4" name="Footer Placeholder 12">
            <a:extLst>
              <a:ext uri="{FF2B5EF4-FFF2-40B4-BE49-F238E27FC236}">
                <a16:creationId xmlns:a16="http://schemas.microsoft.com/office/drawing/2014/main" id="{3A4F2439-8665-51CF-C23D-DDEDD0616592}"/>
              </a:ext>
            </a:extLst>
          </p:cNvPr>
          <p:cNvSpPr txBox="1">
            <a:spLocks/>
          </p:cNvSpPr>
          <p:nvPr/>
        </p:nvSpPr>
        <p:spPr>
          <a:xfrm>
            <a:off x="9469436" y="6310311"/>
            <a:ext cx="1947333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M3.14</a:t>
            </a:r>
          </a:p>
        </p:txBody>
      </p:sp>
    </p:spTree>
    <p:extLst>
      <p:ext uri="{BB962C8B-B14F-4D97-AF65-F5344CB8AC3E}">
        <p14:creationId xmlns:p14="http://schemas.microsoft.com/office/powerpoint/2010/main" val="3701710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82115</TotalTime>
  <Words>259</Words>
  <Application>Microsoft Macintosh PowerPoint</Application>
  <PresentationFormat>Widescreen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Nexa Bold</vt:lpstr>
      <vt:lpstr>Nexa Book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 Kesler</dc:creator>
  <cp:lastModifiedBy>Sarah Williams</cp:lastModifiedBy>
  <cp:revision>474</cp:revision>
  <cp:lastPrinted>2026-01-03T16:08:46Z</cp:lastPrinted>
  <dcterms:created xsi:type="dcterms:W3CDTF">2025-09-26T19:52:17Z</dcterms:created>
  <dcterms:modified xsi:type="dcterms:W3CDTF">2026-07-16T19:42:53Z</dcterms:modified>
</cp:coreProperties>
</file>