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325"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7D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549" autoAdjust="0"/>
    <p:restoredTop sz="96949" autoAdjust="0"/>
  </p:normalViewPr>
  <p:slideViewPr>
    <p:cSldViewPr snapToGrid="0">
      <p:cViewPr varScale="1">
        <p:scale>
          <a:sx n="127" d="100"/>
          <a:sy n="127" d="100"/>
        </p:scale>
        <p:origin x="1176" y="19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DADFB-474B-EF43-AAFD-782E6596F5B7}" type="datetimeFigureOut">
              <a:rPr lang="en-US" smtClean="0"/>
              <a:t>7/16/26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B97301-2983-AE4C-AA87-F4FBB7198F22}" type="slidenum">
              <a:rPr lang="en-US" smtClean="0"/>
              <a:t>‹#›</a:t>
            </a:fld>
            <a:endParaRPr lang="en-US"/>
          </a:p>
        </p:txBody>
      </p:sp>
    </p:spTree>
    <p:extLst>
      <p:ext uri="{BB962C8B-B14F-4D97-AF65-F5344CB8AC3E}">
        <p14:creationId xmlns:p14="http://schemas.microsoft.com/office/powerpoint/2010/main" val="41405057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8AF29-BC49-1D74-2663-4235E0D2C42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58CFC72-AF5A-3859-B347-5F2A81E3AC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CD3F7FC-F2DF-0E03-7DE6-3C27EBF1116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F2B737C-C5FB-5A6D-9383-ADF9F6DAFA28}"/>
              </a:ext>
            </a:extLst>
          </p:cNvPr>
          <p:cNvSpPr>
            <a:spLocks noGrp="1"/>
          </p:cNvSpPr>
          <p:nvPr>
            <p:ph type="ftr" sz="quarter" idx="11"/>
          </p:nvPr>
        </p:nvSpPr>
        <p:spPr/>
        <p:txBody>
          <a:bodyPr/>
          <a:lstStyle/>
          <a:p>
            <a:r>
              <a:rPr lang="en-US"/>
              <a:t>(c) Kates Kesler 2026</a:t>
            </a:r>
          </a:p>
        </p:txBody>
      </p:sp>
      <p:sp>
        <p:nvSpPr>
          <p:cNvPr id="6" name="Slide Number Placeholder 5">
            <a:extLst>
              <a:ext uri="{FF2B5EF4-FFF2-40B4-BE49-F238E27FC236}">
                <a16:creationId xmlns:a16="http://schemas.microsoft.com/office/drawing/2014/main" id="{9B4EE8D1-6494-841E-49F2-F5C4530FD780}"/>
              </a:ext>
            </a:extLst>
          </p:cNvPr>
          <p:cNvSpPr>
            <a:spLocks noGrp="1"/>
          </p:cNvSpPr>
          <p:nvPr>
            <p:ph type="sldNum" sz="quarter" idx="12"/>
          </p:nvPr>
        </p:nvSpPr>
        <p:spPr/>
        <p:txBody>
          <a:bodyPr/>
          <a:lstStyle/>
          <a:p>
            <a:fld id="{FFE48B9C-D722-8D46-8CB7-AC16E7BFDAF2}" type="slidenum">
              <a:rPr lang="en-US" smtClean="0"/>
              <a:t>‹#›</a:t>
            </a:fld>
            <a:endParaRPr lang="en-US"/>
          </a:p>
        </p:txBody>
      </p:sp>
    </p:spTree>
    <p:extLst>
      <p:ext uri="{BB962C8B-B14F-4D97-AF65-F5344CB8AC3E}">
        <p14:creationId xmlns:p14="http://schemas.microsoft.com/office/powerpoint/2010/main" val="1142438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C4ED5-870A-98A6-76D3-509B61796A9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D172A9D-914B-6F8E-A3D0-00EE85DCB1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D18029-C865-A3CB-61FC-825C4A883F1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4044A87-6FB0-7C57-FC8A-2E191C3155DC}"/>
              </a:ext>
            </a:extLst>
          </p:cNvPr>
          <p:cNvSpPr>
            <a:spLocks noGrp="1"/>
          </p:cNvSpPr>
          <p:nvPr>
            <p:ph type="ftr" sz="quarter" idx="11"/>
          </p:nvPr>
        </p:nvSpPr>
        <p:spPr/>
        <p:txBody>
          <a:bodyPr/>
          <a:lstStyle/>
          <a:p>
            <a:r>
              <a:rPr lang="en-US"/>
              <a:t>(c) Kates Kesler 2026</a:t>
            </a:r>
          </a:p>
        </p:txBody>
      </p:sp>
      <p:sp>
        <p:nvSpPr>
          <p:cNvPr id="6" name="Slide Number Placeholder 5">
            <a:extLst>
              <a:ext uri="{FF2B5EF4-FFF2-40B4-BE49-F238E27FC236}">
                <a16:creationId xmlns:a16="http://schemas.microsoft.com/office/drawing/2014/main" id="{00514BE1-3FD9-AA21-B043-AE3AAD7FAFD0}"/>
              </a:ext>
            </a:extLst>
          </p:cNvPr>
          <p:cNvSpPr>
            <a:spLocks noGrp="1"/>
          </p:cNvSpPr>
          <p:nvPr>
            <p:ph type="sldNum" sz="quarter" idx="12"/>
          </p:nvPr>
        </p:nvSpPr>
        <p:spPr/>
        <p:txBody>
          <a:bodyPr/>
          <a:lstStyle/>
          <a:p>
            <a:fld id="{FFE48B9C-D722-8D46-8CB7-AC16E7BFDAF2}" type="slidenum">
              <a:rPr lang="en-US" smtClean="0"/>
              <a:t>‹#›</a:t>
            </a:fld>
            <a:endParaRPr lang="en-US"/>
          </a:p>
        </p:txBody>
      </p:sp>
    </p:spTree>
    <p:extLst>
      <p:ext uri="{BB962C8B-B14F-4D97-AF65-F5344CB8AC3E}">
        <p14:creationId xmlns:p14="http://schemas.microsoft.com/office/powerpoint/2010/main" val="252891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285347-2221-FB20-3D1F-45D0B61B245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3978E2A-0B1B-5432-D184-68297B5EDA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D022EE-9E9F-3351-6C5D-D910D22DFF75}"/>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38E0E52-71C9-5492-5B4D-B25B6616D2D5}"/>
              </a:ext>
            </a:extLst>
          </p:cNvPr>
          <p:cNvSpPr>
            <a:spLocks noGrp="1"/>
          </p:cNvSpPr>
          <p:nvPr>
            <p:ph type="ftr" sz="quarter" idx="11"/>
          </p:nvPr>
        </p:nvSpPr>
        <p:spPr/>
        <p:txBody>
          <a:bodyPr/>
          <a:lstStyle/>
          <a:p>
            <a:r>
              <a:rPr lang="en-US"/>
              <a:t>(c) Kates Kesler 2026</a:t>
            </a:r>
          </a:p>
        </p:txBody>
      </p:sp>
      <p:sp>
        <p:nvSpPr>
          <p:cNvPr id="6" name="Slide Number Placeholder 5">
            <a:extLst>
              <a:ext uri="{FF2B5EF4-FFF2-40B4-BE49-F238E27FC236}">
                <a16:creationId xmlns:a16="http://schemas.microsoft.com/office/drawing/2014/main" id="{0BB3E488-DECE-9E5A-0B25-71CC7F9B68F2}"/>
              </a:ext>
            </a:extLst>
          </p:cNvPr>
          <p:cNvSpPr>
            <a:spLocks noGrp="1"/>
          </p:cNvSpPr>
          <p:nvPr>
            <p:ph type="sldNum" sz="quarter" idx="12"/>
          </p:nvPr>
        </p:nvSpPr>
        <p:spPr/>
        <p:txBody>
          <a:bodyPr/>
          <a:lstStyle/>
          <a:p>
            <a:fld id="{FFE48B9C-D722-8D46-8CB7-AC16E7BFDAF2}" type="slidenum">
              <a:rPr lang="en-US" smtClean="0"/>
              <a:t>‹#›</a:t>
            </a:fld>
            <a:endParaRPr lang="en-US"/>
          </a:p>
        </p:txBody>
      </p:sp>
    </p:spTree>
    <p:extLst>
      <p:ext uri="{BB962C8B-B14F-4D97-AF65-F5344CB8AC3E}">
        <p14:creationId xmlns:p14="http://schemas.microsoft.com/office/powerpoint/2010/main" val="22322354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ontent_Headline_Text_1">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666FD44-E61A-1546-A686-740ACDC39798}"/>
              </a:ext>
            </a:extLst>
          </p:cNvPr>
          <p:cNvSpPr>
            <a:spLocks noGrp="1"/>
          </p:cNvSpPr>
          <p:nvPr>
            <p:ph type="title"/>
          </p:nvPr>
        </p:nvSpPr>
        <p:spPr>
          <a:xfrm>
            <a:off x="762000" y="567266"/>
            <a:ext cx="10668000" cy="1117601"/>
          </a:xfrm>
        </p:spPr>
        <p:txBody>
          <a:bodyPr anchor="b" anchorCtr="0"/>
          <a:lstStyle>
            <a:lvl1pPr>
              <a:defRPr sz="4267">
                <a:solidFill>
                  <a:schemeClr val="tx2"/>
                </a:solidFill>
              </a:defRPr>
            </a:lvl1pPr>
          </a:lstStyle>
          <a:p>
            <a:r>
              <a:rPr lang="en-US"/>
              <a:t>Click to edit Master title style</a:t>
            </a:r>
          </a:p>
        </p:txBody>
      </p:sp>
      <p:sp>
        <p:nvSpPr>
          <p:cNvPr id="17" name="Text Placeholder 16">
            <a:extLst>
              <a:ext uri="{FF2B5EF4-FFF2-40B4-BE49-F238E27FC236}">
                <a16:creationId xmlns:a16="http://schemas.microsoft.com/office/drawing/2014/main" id="{7046498A-C211-FD4E-9707-BDA0FCDDD55A}"/>
              </a:ext>
            </a:extLst>
          </p:cNvPr>
          <p:cNvSpPr>
            <a:spLocks noGrp="1"/>
          </p:cNvSpPr>
          <p:nvPr>
            <p:ph type="body" sz="quarter" idx="11" hasCustomPrompt="1"/>
          </p:nvPr>
        </p:nvSpPr>
        <p:spPr>
          <a:xfrm>
            <a:off x="762000" y="2249352"/>
            <a:ext cx="5334000" cy="239849"/>
          </a:xfrm>
        </p:spPr>
        <p:txBody>
          <a:bodyPr/>
          <a:lstStyle>
            <a:lvl1pPr>
              <a:defRPr sz="1867" b="1" i="0">
                <a:solidFill>
                  <a:schemeClr val="accent2">
                    <a:lumMod val="75000"/>
                  </a:schemeClr>
                </a:solidFill>
                <a:latin typeface="Nexa Bold" panose="02000000000000000000" pitchFamily="2" charset="0"/>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a:t>CLICK TO EDIT MASTER TEXT STYLES</a:t>
            </a:r>
          </a:p>
        </p:txBody>
      </p:sp>
      <p:sp>
        <p:nvSpPr>
          <p:cNvPr id="7" name="Text Placeholder 16">
            <a:extLst>
              <a:ext uri="{FF2B5EF4-FFF2-40B4-BE49-F238E27FC236}">
                <a16:creationId xmlns:a16="http://schemas.microsoft.com/office/drawing/2014/main" id="{DDC1C40D-D2C9-404F-BE86-3ED7A22BBBA8}"/>
              </a:ext>
            </a:extLst>
          </p:cNvPr>
          <p:cNvSpPr>
            <a:spLocks noGrp="1"/>
          </p:cNvSpPr>
          <p:nvPr>
            <p:ph type="body" sz="quarter" idx="12"/>
          </p:nvPr>
        </p:nvSpPr>
        <p:spPr>
          <a:xfrm>
            <a:off x="762000" y="2596485"/>
            <a:ext cx="10668000" cy="3440249"/>
          </a:xfrm>
        </p:spPr>
        <p:txBody>
          <a:bodyPr numCol="1"/>
          <a:lstStyle>
            <a:lvl1pP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83725730"/>
      </p:ext>
    </p:extLst>
  </p:cSld>
  <p:clrMapOvr>
    <a:masterClrMapping/>
  </p:clrMapOvr>
  <p:extLst>
    <p:ext uri="{DCECCB84-F9BA-43D5-87BE-67443E8EF086}">
      <p15:sldGuideLst xmlns:p15="http://schemas.microsoft.com/office/powerpoint/2012/main">
        <p15:guide id="1" pos="36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21A9F-47CB-EF1D-45C0-245E09DC7B8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C406BB-42DB-B36C-BC8D-ACE568CDEB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800FE435-F9BE-52AF-FD30-581D69F4BAEF}"/>
              </a:ext>
            </a:extLst>
          </p:cNvPr>
          <p:cNvSpPr>
            <a:spLocks noGrp="1"/>
          </p:cNvSpPr>
          <p:nvPr>
            <p:ph type="ftr" sz="quarter" idx="11"/>
          </p:nvPr>
        </p:nvSpPr>
        <p:spPr>
          <a:xfrm>
            <a:off x="838200" y="6310312"/>
            <a:ext cx="1947333" cy="365125"/>
          </a:xfrm>
        </p:spPr>
        <p:txBody>
          <a:bodyPr/>
          <a:lstStyle/>
          <a:p>
            <a:r>
              <a:rPr lang="en-US" dirty="0"/>
              <a:t>(c) </a:t>
            </a:r>
            <a:r>
              <a:rPr lang="en-US" dirty="0" err="1"/>
              <a:t>Kates</a:t>
            </a:r>
            <a:r>
              <a:rPr lang="en-US" dirty="0"/>
              <a:t>  and Kesler 2026</a:t>
            </a:r>
          </a:p>
        </p:txBody>
      </p:sp>
      <p:sp>
        <p:nvSpPr>
          <p:cNvPr id="6" name="Slide Number Placeholder 5">
            <a:extLst>
              <a:ext uri="{FF2B5EF4-FFF2-40B4-BE49-F238E27FC236}">
                <a16:creationId xmlns:a16="http://schemas.microsoft.com/office/drawing/2014/main" id="{A85674BD-AB1C-3AC2-0267-A04905F9969B}"/>
              </a:ext>
            </a:extLst>
          </p:cNvPr>
          <p:cNvSpPr>
            <a:spLocks noGrp="1"/>
          </p:cNvSpPr>
          <p:nvPr>
            <p:ph type="sldNum" sz="quarter" idx="12"/>
          </p:nvPr>
        </p:nvSpPr>
        <p:spPr/>
        <p:txBody>
          <a:bodyPr/>
          <a:lstStyle/>
          <a:p>
            <a:fld id="{FFE48B9C-D722-8D46-8CB7-AC16E7BFDAF2}" type="slidenum">
              <a:rPr lang="en-US" smtClean="0"/>
              <a:t>‹#›</a:t>
            </a:fld>
            <a:endParaRPr lang="en-US"/>
          </a:p>
        </p:txBody>
      </p:sp>
    </p:spTree>
    <p:extLst>
      <p:ext uri="{BB962C8B-B14F-4D97-AF65-F5344CB8AC3E}">
        <p14:creationId xmlns:p14="http://schemas.microsoft.com/office/powerpoint/2010/main" val="11292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6EA28-635D-1B87-529D-2C5EAC49DE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057C414-4E4A-EEB8-DF27-FD386AF4986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FAC2B4-A9ED-7E44-79E0-67685B26A04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D7BDA3F2-E129-CC32-3970-F6D28B7736ED}"/>
              </a:ext>
            </a:extLst>
          </p:cNvPr>
          <p:cNvSpPr>
            <a:spLocks noGrp="1"/>
          </p:cNvSpPr>
          <p:nvPr>
            <p:ph type="ftr" sz="quarter" idx="11"/>
          </p:nvPr>
        </p:nvSpPr>
        <p:spPr/>
        <p:txBody>
          <a:bodyPr/>
          <a:lstStyle/>
          <a:p>
            <a:r>
              <a:rPr lang="en-US"/>
              <a:t>(c) Kates Kesler 2026</a:t>
            </a:r>
          </a:p>
        </p:txBody>
      </p:sp>
      <p:sp>
        <p:nvSpPr>
          <p:cNvPr id="6" name="Slide Number Placeholder 5">
            <a:extLst>
              <a:ext uri="{FF2B5EF4-FFF2-40B4-BE49-F238E27FC236}">
                <a16:creationId xmlns:a16="http://schemas.microsoft.com/office/drawing/2014/main" id="{51E1F385-6670-2EFF-10E7-EE5BA47FC57B}"/>
              </a:ext>
            </a:extLst>
          </p:cNvPr>
          <p:cNvSpPr>
            <a:spLocks noGrp="1"/>
          </p:cNvSpPr>
          <p:nvPr>
            <p:ph type="sldNum" sz="quarter" idx="12"/>
          </p:nvPr>
        </p:nvSpPr>
        <p:spPr/>
        <p:txBody>
          <a:bodyPr/>
          <a:lstStyle/>
          <a:p>
            <a:fld id="{FFE48B9C-D722-8D46-8CB7-AC16E7BFDAF2}" type="slidenum">
              <a:rPr lang="en-US" smtClean="0"/>
              <a:t>‹#›</a:t>
            </a:fld>
            <a:endParaRPr lang="en-US"/>
          </a:p>
        </p:txBody>
      </p:sp>
    </p:spTree>
    <p:extLst>
      <p:ext uri="{BB962C8B-B14F-4D97-AF65-F5344CB8AC3E}">
        <p14:creationId xmlns:p14="http://schemas.microsoft.com/office/powerpoint/2010/main" val="1264451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D2A6F-39D3-558C-2C1B-D9D244D1E3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BB0F339-FFAF-DE36-3580-4C83739D729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166B36-D151-207B-D1AA-FD8AEA7E26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A438631-5F35-ADBA-8168-B1B1A12B96E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5CA35C3-C79D-440E-E6AD-938E88F65BB5}"/>
              </a:ext>
            </a:extLst>
          </p:cNvPr>
          <p:cNvSpPr>
            <a:spLocks noGrp="1"/>
          </p:cNvSpPr>
          <p:nvPr>
            <p:ph type="ftr" sz="quarter" idx="11"/>
          </p:nvPr>
        </p:nvSpPr>
        <p:spPr/>
        <p:txBody>
          <a:bodyPr/>
          <a:lstStyle/>
          <a:p>
            <a:r>
              <a:rPr lang="en-US"/>
              <a:t>(c) Kates Kesler 2026</a:t>
            </a:r>
          </a:p>
        </p:txBody>
      </p:sp>
      <p:sp>
        <p:nvSpPr>
          <p:cNvPr id="7" name="Slide Number Placeholder 6">
            <a:extLst>
              <a:ext uri="{FF2B5EF4-FFF2-40B4-BE49-F238E27FC236}">
                <a16:creationId xmlns:a16="http://schemas.microsoft.com/office/drawing/2014/main" id="{5FF137FB-7833-716D-3C1D-42739477F537}"/>
              </a:ext>
            </a:extLst>
          </p:cNvPr>
          <p:cNvSpPr>
            <a:spLocks noGrp="1"/>
          </p:cNvSpPr>
          <p:nvPr>
            <p:ph type="sldNum" sz="quarter" idx="12"/>
          </p:nvPr>
        </p:nvSpPr>
        <p:spPr/>
        <p:txBody>
          <a:bodyPr/>
          <a:lstStyle/>
          <a:p>
            <a:fld id="{FFE48B9C-D722-8D46-8CB7-AC16E7BFDAF2}" type="slidenum">
              <a:rPr lang="en-US" smtClean="0"/>
              <a:t>‹#›</a:t>
            </a:fld>
            <a:endParaRPr lang="en-US"/>
          </a:p>
        </p:txBody>
      </p:sp>
    </p:spTree>
    <p:extLst>
      <p:ext uri="{BB962C8B-B14F-4D97-AF65-F5344CB8AC3E}">
        <p14:creationId xmlns:p14="http://schemas.microsoft.com/office/powerpoint/2010/main" val="2543048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00F08-B857-EC86-7095-F211965A354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41D3679-0138-E460-25CA-E7FCA73A7B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8AFC68F-0729-622B-1D1B-0A043DB810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76AA526-9020-155F-9B3D-F112211083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C335930-F860-60EA-AB30-B667965ABA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89FDE1B-B093-5DD9-FD3D-13E9D4862DCF}"/>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8822B638-6DFB-04CE-E0E1-C94D3737DBD8}"/>
              </a:ext>
            </a:extLst>
          </p:cNvPr>
          <p:cNvSpPr>
            <a:spLocks noGrp="1"/>
          </p:cNvSpPr>
          <p:nvPr>
            <p:ph type="ftr" sz="quarter" idx="11"/>
          </p:nvPr>
        </p:nvSpPr>
        <p:spPr/>
        <p:txBody>
          <a:bodyPr/>
          <a:lstStyle/>
          <a:p>
            <a:r>
              <a:rPr lang="en-US"/>
              <a:t>(c) Kates Kesler 2026</a:t>
            </a:r>
          </a:p>
        </p:txBody>
      </p:sp>
      <p:sp>
        <p:nvSpPr>
          <p:cNvPr id="9" name="Slide Number Placeholder 8">
            <a:extLst>
              <a:ext uri="{FF2B5EF4-FFF2-40B4-BE49-F238E27FC236}">
                <a16:creationId xmlns:a16="http://schemas.microsoft.com/office/drawing/2014/main" id="{050A995D-91A3-BFD5-F15D-AF340D451D49}"/>
              </a:ext>
            </a:extLst>
          </p:cNvPr>
          <p:cNvSpPr>
            <a:spLocks noGrp="1"/>
          </p:cNvSpPr>
          <p:nvPr>
            <p:ph type="sldNum" sz="quarter" idx="12"/>
          </p:nvPr>
        </p:nvSpPr>
        <p:spPr/>
        <p:txBody>
          <a:bodyPr/>
          <a:lstStyle/>
          <a:p>
            <a:fld id="{FFE48B9C-D722-8D46-8CB7-AC16E7BFDAF2}" type="slidenum">
              <a:rPr lang="en-US" smtClean="0"/>
              <a:t>‹#›</a:t>
            </a:fld>
            <a:endParaRPr lang="en-US"/>
          </a:p>
        </p:txBody>
      </p:sp>
    </p:spTree>
    <p:extLst>
      <p:ext uri="{BB962C8B-B14F-4D97-AF65-F5344CB8AC3E}">
        <p14:creationId xmlns:p14="http://schemas.microsoft.com/office/powerpoint/2010/main" val="3657654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E568E-A90F-6855-1D80-8F53EA4FAAEC}"/>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F44401F8-FC9F-386B-2AB9-828254362C5D}"/>
              </a:ext>
            </a:extLst>
          </p:cNvPr>
          <p:cNvSpPr>
            <a:spLocks noGrp="1"/>
          </p:cNvSpPr>
          <p:nvPr>
            <p:ph type="ftr" sz="quarter" idx="11"/>
          </p:nvPr>
        </p:nvSpPr>
        <p:spPr>
          <a:xfrm>
            <a:off x="508000" y="6356350"/>
            <a:ext cx="2345267" cy="365125"/>
          </a:xfrm>
        </p:spPr>
        <p:txBody>
          <a:bodyPr/>
          <a:lstStyle/>
          <a:p>
            <a:r>
              <a:rPr lang="en-US" dirty="0"/>
              <a:t>(c) </a:t>
            </a:r>
            <a:r>
              <a:rPr lang="en-US" dirty="0" err="1"/>
              <a:t>Kates</a:t>
            </a:r>
            <a:r>
              <a:rPr lang="en-US" dirty="0"/>
              <a:t> and Kesler 2026</a:t>
            </a:r>
          </a:p>
        </p:txBody>
      </p:sp>
      <p:sp>
        <p:nvSpPr>
          <p:cNvPr id="5" name="Slide Number Placeholder 4">
            <a:extLst>
              <a:ext uri="{FF2B5EF4-FFF2-40B4-BE49-F238E27FC236}">
                <a16:creationId xmlns:a16="http://schemas.microsoft.com/office/drawing/2014/main" id="{16544A5E-44BE-A4D6-1268-5789E8B09648}"/>
              </a:ext>
            </a:extLst>
          </p:cNvPr>
          <p:cNvSpPr>
            <a:spLocks noGrp="1"/>
          </p:cNvSpPr>
          <p:nvPr>
            <p:ph type="sldNum" sz="quarter" idx="12"/>
          </p:nvPr>
        </p:nvSpPr>
        <p:spPr/>
        <p:txBody>
          <a:bodyPr/>
          <a:lstStyle/>
          <a:p>
            <a:fld id="{FFE48B9C-D722-8D46-8CB7-AC16E7BFDAF2}" type="slidenum">
              <a:rPr lang="en-US" smtClean="0"/>
              <a:t>‹#›</a:t>
            </a:fld>
            <a:endParaRPr lang="en-US"/>
          </a:p>
        </p:txBody>
      </p:sp>
    </p:spTree>
    <p:extLst>
      <p:ext uri="{BB962C8B-B14F-4D97-AF65-F5344CB8AC3E}">
        <p14:creationId xmlns:p14="http://schemas.microsoft.com/office/powerpoint/2010/main" val="3294687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B655FD-77E8-FA44-7F80-B1C33A8EAC59}"/>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CFDB995E-882E-513F-9F3A-68057EB1B629}"/>
              </a:ext>
            </a:extLst>
          </p:cNvPr>
          <p:cNvSpPr>
            <a:spLocks noGrp="1"/>
          </p:cNvSpPr>
          <p:nvPr>
            <p:ph type="ftr" sz="quarter" idx="11"/>
          </p:nvPr>
        </p:nvSpPr>
        <p:spPr/>
        <p:txBody>
          <a:bodyPr/>
          <a:lstStyle/>
          <a:p>
            <a:r>
              <a:rPr lang="en-US"/>
              <a:t>(c) Kates Kesler 2026</a:t>
            </a:r>
          </a:p>
        </p:txBody>
      </p:sp>
      <p:sp>
        <p:nvSpPr>
          <p:cNvPr id="4" name="Slide Number Placeholder 3">
            <a:extLst>
              <a:ext uri="{FF2B5EF4-FFF2-40B4-BE49-F238E27FC236}">
                <a16:creationId xmlns:a16="http://schemas.microsoft.com/office/drawing/2014/main" id="{23A5AAB3-69C7-E749-2414-9BCBD5F69587}"/>
              </a:ext>
            </a:extLst>
          </p:cNvPr>
          <p:cNvSpPr>
            <a:spLocks noGrp="1"/>
          </p:cNvSpPr>
          <p:nvPr>
            <p:ph type="sldNum" sz="quarter" idx="12"/>
          </p:nvPr>
        </p:nvSpPr>
        <p:spPr/>
        <p:txBody>
          <a:bodyPr/>
          <a:lstStyle/>
          <a:p>
            <a:fld id="{FFE48B9C-D722-8D46-8CB7-AC16E7BFDAF2}" type="slidenum">
              <a:rPr lang="en-US" smtClean="0"/>
              <a:t>‹#›</a:t>
            </a:fld>
            <a:endParaRPr lang="en-US"/>
          </a:p>
        </p:txBody>
      </p:sp>
    </p:spTree>
    <p:extLst>
      <p:ext uri="{BB962C8B-B14F-4D97-AF65-F5344CB8AC3E}">
        <p14:creationId xmlns:p14="http://schemas.microsoft.com/office/powerpoint/2010/main" val="1661429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532F8-BCA4-B014-829B-7EEF41E959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074FFDA-BC2F-3675-8FAE-E7F3E1CA96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E8A1D66-0900-B3CC-A1AD-37E0A8695B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007A44-3F2F-4F78-3E64-D7019DC9F921}"/>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4A4BA641-F64C-EAEF-328A-57A5A839D015}"/>
              </a:ext>
            </a:extLst>
          </p:cNvPr>
          <p:cNvSpPr>
            <a:spLocks noGrp="1"/>
          </p:cNvSpPr>
          <p:nvPr>
            <p:ph type="ftr" sz="quarter" idx="11"/>
          </p:nvPr>
        </p:nvSpPr>
        <p:spPr/>
        <p:txBody>
          <a:bodyPr/>
          <a:lstStyle/>
          <a:p>
            <a:r>
              <a:rPr lang="en-US"/>
              <a:t>(c) Kates Kesler 2026</a:t>
            </a:r>
          </a:p>
        </p:txBody>
      </p:sp>
      <p:sp>
        <p:nvSpPr>
          <p:cNvPr id="7" name="Slide Number Placeholder 6">
            <a:extLst>
              <a:ext uri="{FF2B5EF4-FFF2-40B4-BE49-F238E27FC236}">
                <a16:creationId xmlns:a16="http://schemas.microsoft.com/office/drawing/2014/main" id="{DB688681-A2A4-1ED4-6415-23ACB8316308}"/>
              </a:ext>
            </a:extLst>
          </p:cNvPr>
          <p:cNvSpPr>
            <a:spLocks noGrp="1"/>
          </p:cNvSpPr>
          <p:nvPr>
            <p:ph type="sldNum" sz="quarter" idx="12"/>
          </p:nvPr>
        </p:nvSpPr>
        <p:spPr/>
        <p:txBody>
          <a:bodyPr/>
          <a:lstStyle/>
          <a:p>
            <a:fld id="{FFE48B9C-D722-8D46-8CB7-AC16E7BFDAF2}" type="slidenum">
              <a:rPr lang="en-US" smtClean="0"/>
              <a:t>‹#›</a:t>
            </a:fld>
            <a:endParaRPr lang="en-US"/>
          </a:p>
        </p:txBody>
      </p:sp>
    </p:spTree>
    <p:extLst>
      <p:ext uri="{BB962C8B-B14F-4D97-AF65-F5344CB8AC3E}">
        <p14:creationId xmlns:p14="http://schemas.microsoft.com/office/powerpoint/2010/main" val="1871036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F22D1-2640-1E98-61FD-73DC0B6FF9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CFE46B9-E866-0C32-6B3A-DC59EECDA1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7E3FD68-C009-4826-4F38-DA7B2C079B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707DB6-7CEF-AA77-87E6-EF24DA2FF952}"/>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1192003-1BD2-50C3-490B-365592BA2AEF}"/>
              </a:ext>
            </a:extLst>
          </p:cNvPr>
          <p:cNvSpPr>
            <a:spLocks noGrp="1"/>
          </p:cNvSpPr>
          <p:nvPr>
            <p:ph type="ftr" sz="quarter" idx="11"/>
          </p:nvPr>
        </p:nvSpPr>
        <p:spPr/>
        <p:txBody>
          <a:bodyPr/>
          <a:lstStyle/>
          <a:p>
            <a:r>
              <a:rPr lang="en-US"/>
              <a:t>(c) Kates Kesler 2026</a:t>
            </a:r>
          </a:p>
        </p:txBody>
      </p:sp>
      <p:sp>
        <p:nvSpPr>
          <p:cNvPr id="7" name="Slide Number Placeholder 6">
            <a:extLst>
              <a:ext uri="{FF2B5EF4-FFF2-40B4-BE49-F238E27FC236}">
                <a16:creationId xmlns:a16="http://schemas.microsoft.com/office/drawing/2014/main" id="{77AEDE92-21BF-4621-550F-6B16514DEFE2}"/>
              </a:ext>
            </a:extLst>
          </p:cNvPr>
          <p:cNvSpPr>
            <a:spLocks noGrp="1"/>
          </p:cNvSpPr>
          <p:nvPr>
            <p:ph type="sldNum" sz="quarter" idx="12"/>
          </p:nvPr>
        </p:nvSpPr>
        <p:spPr/>
        <p:txBody>
          <a:bodyPr/>
          <a:lstStyle/>
          <a:p>
            <a:fld id="{FFE48B9C-D722-8D46-8CB7-AC16E7BFDAF2}" type="slidenum">
              <a:rPr lang="en-US" smtClean="0"/>
              <a:t>‹#›</a:t>
            </a:fld>
            <a:endParaRPr lang="en-US"/>
          </a:p>
        </p:txBody>
      </p:sp>
    </p:spTree>
    <p:extLst>
      <p:ext uri="{BB962C8B-B14F-4D97-AF65-F5344CB8AC3E}">
        <p14:creationId xmlns:p14="http://schemas.microsoft.com/office/powerpoint/2010/main" val="1193252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EF3DD6-6826-EAEC-A2E5-B4E0AA2798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1413973-D5E5-2F66-EBE8-310FBC343D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233CAB-6073-E27A-8065-7939B5B160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10E5F588-95B4-BFD1-2C15-838943134C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(c) Kates Kesler 2026</a:t>
            </a:r>
          </a:p>
        </p:txBody>
      </p:sp>
      <p:sp>
        <p:nvSpPr>
          <p:cNvPr id="6" name="Slide Number Placeholder 5">
            <a:extLst>
              <a:ext uri="{FF2B5EF4-FFF2-40B4-BE49-F238E27FC236}">
                <a16:creationId xmlns:a16="http://schemas.microsoft.com/office/drawing/2014/main" id="{D9DFD1C4-C1AF-3DF5-5295-84D53BA146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FE48B9C-D722-8D46-8CB7-AC16E7BFDAF2}" type="slidenum">
              <a:rPr lang="en-US" smtClean="0"/>
              <a:t>‹#›</a:t>
            </a:fld>
            <a:endParaRPr lang="en-US"/>
          </a:p>
        </p:txBody>
      </p:sp>
    </p:spTree>
    <p:extLst>
      <p:ext uri="{BB962C8B-B14F-4D97-AF65-F5344CB8AC3E}">
        <p14:creationId xmlns:p14="http://schemas.microsoft.com/office/powerpoint/2010/main" val="3751282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5"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3B1CB-BEDD-866A-EF57-0FF7D1551840}"/>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829BA259-6BC0-48B1-6BAA-EF2E9487D86F}"/>
              </a:ext>
            </a:extLst>
          </p:cNvPr>
          <p:cNvSpPr txBox="1"/>
          <p:nvPr/>
        </p:nvSpPr>
        <p:spPr>
          <a:xfrm>
            <a:off x="471949" y="355260"/>
            <a:ext cx="11061290" cy="369332"/>
          </a:xfrm>
          <a:prstGeom prst="rect">
            <a:avLst/>
          </a:prstGeom>
          <a:noFill/>
        </p:spPr>
        <p:txBody>
          <a:bodyPr wrap="square">
            <a:spAutoFit/>
          </a:bodyPr>
          <a:lstStyle/>
          <a:p>
            <a:pPr marL="0" marR="0">
              <a:buNone/>
            </a:pPr>
            <a:r>
              <a:rPr lang="en-US" sz="1800" b="1" dirty="0">
                <a:solidFill>
                  <a:srgbClr val="0E2841"/>
                </a:solidFill>
                <a:effectLst/>
                <a:latin typeface="Calibri" panose="020F0502020204030204" pitchFamily="34" charset="0"/>
                <a:ea typeface="Times New Roman" panose="02020603050405020304" pitchFamily="18" charset="0"/>
              </a:rPr>
              <a:t>Tension scenario worksheet example: </a:t>
            </a:r>
            <a:r>
              <a:rPr lang="en-US" sz="1800" dirty="0">
                <a:solidFill>
                  <a:srgbClr val="0E2841"/>
                </a:solidFill>
                <a:effectLst/>
                <a:latin typeface="Calibri" panose="020F0502020204030204" pitchFamily="34" charset="0"/>
                <a:ea typeface="Times New Roman" panose="02020603050405020304" pitchFamily="18" charset="0"/>
              </a:rPr>
              <a:t>Practicing an interaction model with real scenarios.</a:t>
            </a:r>
            <a:endParaRPr lang="en-US" sz="2000" dirty="0">
              <a:effectLst/>
              <a:latin typeface="Times New Roman" panose="02020603050405020304" pitchFamily="18" charset="0"/>
              <a:ea typeface="Times New Roman" panose="02020603050405020304" pitchFamily="18" charset="0"/>
            </a:endParaRPr>
          </a:p>
        </p:txBody>
      </p:sp>
      <p:graphicFrame>
        <p:nvGraphicFramePr>
          <p:cNvPr id="2" name="Table 1">
            <a:extLst>
              <a:ext uri="{FF2B5EF4-FFF2-40B4-BE49-F238E27FC236}">
                <a16:creationId xmlns:a16="http://schemas.microsoft.com/office/drawing/2014/main" id="{AAF9C844-9801-5F8C-50B8-AC9E68600454}"/>
              </a:ext>
            </a:extLst>
          </p:cNvPr>
          <p:cNvGraphicFramePr>
            <a:graphicFrameLocks noGrp="1"/>
          </p:cNvGraphicFramePr>
          <p:nvPr/>
        </p:nvGraphicFramePr>
        <p:xfrm>
          <a:off x="1605052" y="1342739"/>
          <a:ext cx="8795084" cy="4845890"/>
        </p:xfrm>
        <a:graphic>
          <a:graphicData uri="http://schemas.openxmlformats.org/drawingml/2006/table">
            <a:tbl>
              <a:tblPr/>
              <a:tblGrid>
                <a:gridCol w="2933677">
                  <a:extLst>
                    <a:ext uri="{9D8B030D-6E8A-4147-A177-3AD203B41FA5}">
                      <a16:colId xmlns:a16="http://schemas.microsoft.com/office/drawing/2014/main" val="3448155904"/>
                    </a:ext>
                  </a:extLst>
                </a:gridCol>
                <a:gridCol w="5861407">
                  <a:extLst>
                    <a:ext uri="{9D8B030D-6E8A-4147-A177-3AD203B41FA5}">
                      <a16:colId xmlns:a16="http://schemas.microsoft.com/office/drawing/2014/main" val="1472055478"/>
                    </a:ext>
                  </a:extLst>
                </a:gridCol>
              </a:tblGrid>
              <a:tr h="777025">
                <a:tc>
                  <a:txBody>
                    <a:bodyPr/>
                    <a:lstStyle/>
                    <a:p>
                      <a:pPr>
                        <a:buNone/>
                      </a:pPr>
                      <a:r>
                        <a:rPr lang="en-US" sz="1200" b="1" dirty="0">
                          <a:effectLst/>
                          <a:latin typeface="Calibri" panose="020F0502020204030204" pitchFamily="34" charset="0"/>
                          <a:cs typeface="Calibri" panose="020F0502020204030204" pitchFamily="34" charset="0"/>
                        </a:rPr>
                        <a:t>Scenario</a:t>
                      </a:r>
                    </a:p>
                    <a:p>
                      <a:pPr marL="0" indent="0">
                        <a:buNone/>
                        <a:tabLst>
                          <a:tab pos="2682875" algn="l"/>
                        </a:tabLst>
                      </a:pPr>
                      <a:r>
                        <a:rPr lang="en-US" sz="1200" i="1" dirty="0">
                          <a:effectLst/>
                          <a:latin typeface="Calibri" panose="020F0502020204030204" pitchFamily="34" charset="0"/>
                          <a:cs typeface="Calibri" panose="020F0502020204030204" pitchFamily="34" charset="0"/>
                        </a:rPr>
                        <a:t>(Describe the specific use case you are using </a:t>
                      </a:r>
                    </a:p>
                    <a:p>
                      <a:pPr marL="0" indent="0">
                        <a:buNone/>
                        <a:tabLst>
                          <a:tab pos="2682875" algn="l"/>
                        </a:tabLst>
                      </a:pPr>
                      <a:r>
                        <a:rPr lang="en-US" sz="1200" i="1" dirty="0">
                          <a:effectLst/>
                          <a:latin typeface="Calibri" panose="020F0502020204030204" pitchFamily="34" charset="0"/>
                          <a:cs typeface="Calibri" panose="020F0502020204030204" pitchFamily="34" charset="0"/>
                        </a:rPr>
                        <a:t>to practice this conversation)</a:t>
                      </a:r>
                    </a:p>
                  </a:txBody>
                  <a:tcPr marL="0" marR="0" marT="0" marB="0">
                    <a:lnL>
                      <a:noFill/>
                    </a:lnL>
                    <a:lnR>
                      <a:noFill/>
                    </a:lnR>
                    <a:lnT>
                      <a:noFill/>
                    </a:lnT>
                    <a:lnB w="12700" cap="flat" cmpd="sng" algn="ctr">
                      <a:solidFill>
                        <a:schemeClr val="tx1"/>
                      </a:solidFill>
                      <a:prstDash val="solid"/>
                      <a:round/>
                      <a:headEnd type="none" w="med" len="med"/>
                      <a:tailEnd type="none" w="med" len="med"/>
                    </a:lnB>
                    <a:noFill/>
                  </a:tcPr>
                </a:tc>
                <a:tc>
                  <a:txBody>
                    <a:bodyPr/>
                    <a:lstStyle/>
                    <a:p>
                      <a:pPr>
                        <a:buNone/>
                      </a:pPr>
                      <a:r>
                        <a:rPr lang="en-US" sz="1200" dirty="0">
                          <a:effectLst/>
                          <a:latin typeface="Calibri" panose="020F0502020204030204" pitchFamily="34" charset="0"/>
                          <a:cs typeface="Calibri" panose="020F0502020204030204" pitchFamily="34" charset="0"/>
                        </a:rPr>
                        <a:t>The Global eCommerce group wants to dramatically cut prices in Country X to rapidly increase user-adoption of a new product and gain market share. This decision will have a significant impact on regional financials for the year.</a:t>
                      </a:r>
                    </a:p>
                  </a:txBody>
                  <a:tcPr marL="0" marR="0" marT="0" marB="0">
                    <a:lnL>
                      <a:noFill/>
                    </a:lnL>
                    <a:lnR>
                      <a:noFill/>
                    </a:lnR>
                    <a:lnT>
                      <a:no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52049989"/>
                  </a:ext>
                </a:extLst>
              </a:tr>
              <a:tr h="466215">
                <a:tc>
                  <a:txBody>
                    <a:bodyPr/>
                    <a:lstStyle/>
                    <a:p>
                      <a:pPr>
                        <a:buNone/>
                      </a:pPr>
                      <a:r>
                        <a:rPr lang="en-US" sz="1200" b="1" dirty="0">
                          <a:effectLst/>
                          <a:latin typeface="Calibri" panose="020F0502020204030204" pitchFamily="34" charset="0"/>
                          <a:cs typeface="Calibri" panose="020F0502020204030204" pitchFamily="34" charset="0"/>
                        </a:rPr>
                        <a:t>Partners in the Decision</a:t>
                      </a:r>
                    </a:p>
                    <a:p>
                      <a:pPr>
                        <a:buNone/>
                      </a:pPr>
                      <a:r>
                        <a:rPr lang="en-US" sz="1200" i="1" dirty="0">
                          <a:effectLst/>
                          <a:latin typeface="Calibri" panose="020F0502020204030204" pitchFamily="34" charset="0"/>
                          <a:cs typeface="Calibri" panose="020F0502020204030204" pitchFamily="34" charset="0"/>
                        </a:rPr>
                        <a:t>(Who are the right people to include in the decision-making process?)</a:t>
                      </a:r>
                    </a:p>
                    <a:p>
                      <a:pPr>
                        <a:buNone/>
                      </a:pPr>
                      <a:endParaRPr lang="en-US" sz="1200" dirty="0">
                        <a:effectLst/>
                        <a:latin typeface="Calibri" panose="020F0502020204030204" pitchFamily="34" charset="0"/>
                        <a:cs typeface="Calibri" panose="020F0502020204030204" pitchFamily="34" charset="0"/>
                      </a:endParaRPr>
                    </a:p>
                  </a:txBody>
                  <a:tcPr marL="0" marR="0" marT="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dirty="0">
                          <a:effectLst/>
                          <a:latin typeface="Calibri" panose="020F0502020204030204" pitchFamily="34" charset="0"/>
                          <a:cs typeface="Calibri" panose="020F0502020204030204" pitchFamily="34" charset="0"/>
                        </a:rPr>
                        <a:t>Regional leadership, eCommerce leadership, Pricing team</a:t>
                      </a:r>
                    </a:p>
                  </a:txBody>
                  <a:tcPr marL="0" marR="0" marT="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49399928"/>
                  </a:ext>
                </a:extLst>
              </a:tr>
              <a:tr h="466215">
                <a:tc>
                  <a:txBody>
                    <a:bodyPr/>
                    <a:lstStyle/>
                    <a:p>
                      <a:pPr>
                        <a:buNone/>
                      </a:pPr>
                      <a:r>
                        <a:rPr lang="en-US" sz="1200" b="1" dirty="0">
                          <a:effectLst/>
                          <a:latin typeface="Calibri" panose="020F0502020204030204" pitchFamily="34" charset="0"/>
                          <a:cs typeface="Calibri" panose="020F0502020204030204" pitchFamily="34" charset="0"/>
                        </a:rPr>
                        <a:t>Likely Sources of Conflict</a:t>
                      </a:r>
                    </a:p>
                    <a:p>
                      <a:pPr>
                        <a:buNone/>
                      </a:pPr>
                      <a:r>
                        <a:rPr lang="en-US" sz="1200" i="1" dirty="0">
                          <a:effectLst/>
                          <a:latin typeface="Calibri" panose="020F0502020204030204" pitchFamily="34" charset="0"/>
                          <a:cs typeface="Calibri" panose="020F0502020204030204" pitchFamily="34" charset="0"/>
                        </a:rPr>
                        <a:t>(What historical conflict or pitfalls can we anticipate?)</a:t>
                      </a:r>
                    </a:p>
                    <a:p>
                      <a:pPr>
                        <a:buNone/>
                      </a:pPr>
                      <a:endParaRPr lang="en-US" sz="1200" dirty="0">
                        <a:effectLst/>
                        <a:latin typeface="Calibri" panose="020F0502020204030204" pitchFamily="34" charset="0"/>
                        <a:cs typeface="Calibri" panose="020F0502020204030204" pitchFamily="34" charset="0"/>
                      </a:endParaRPr>
                    </a:p>
                  </a:txBody>
                  <a:tcPr marL="0" marR="0" marT="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dirty="0">
                          <a:effectLst/>
                          <a:latin typeface="Calibri" panose="020F0502020204030204" pitchFamily="34" charset="0"/>
                          <a:cs typeface="Calibri" panose="020F0502020204030204" pitchFamily="34" charset="0"/>
                        </a:rPr>
                        <a:t>Impact to region P&amp;L (short vs. long-term gains)</a:t>
                      </a:r>
                    </a:p>
                    <a:p>
                      <a:pPr>
                        <a:buNone/>
                      </a:pPr>
                      <a:r>
                        <a:rPr lang="en-US" sz="1200" dirty="0">
                          <a:effectLst/>
                          <a:latin typeface="Calibri" panose="020F0502020204030204" pitchFamily="34" charset="0"/>
                          <a:cs typeface="Calibri" panose="020F0502020204030204" pitchFamily="34" charset="0"/>
                        </a:rPr>
                        <a:t>Alignment to strategic goals - Global vs. Local Product roadmap </a:t>
                      </a:r>
                      <a:r>
                        <a:rPr lang="en-US" sz="1200" dirty="0" err="1">
                          <a:effectLst/>
                          <a:latin typeface="Calibri" panose="020F0502020204030204" pitchFamily="34" charset="0"/>
                          <a:cs typeface="Calibri" panose="020F0502020204030204" pitchFamily="34" charset="0"/>
                        </a:rPr>
                        <a:t>KPis</a:t>
                      </a:r>
                      <a:r>
                        <a:rPr lang="en-US" sz="1200" dirty="0">
                          <a:effectLst/>
                          <a:latin typeface="Calibri" panose="020F0502020204030204" pitchFamily="34" charset="0"/>
                          <a:cs typeface="Calibri" panose="020F0502020204030204" pitchFamily="34" charset="0"/>
                        </a:rPr>
                        <a:t> Confusion in customer base</a:t>
                      </a:r>
                    </a:p>
                  </a:txBody>
                  <a:tcPr marL="0" marR="0" marT="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43584187"/>
                  </a:ext>
                </a:extLst>
              </a:tr>
              <a:tr h="914537">
                <a:tc>
                  <a:txBody>
                    <a:bodyPr/>
                    <a:lstStyle/>
                    <a:p>
                      <a:pPr>
                        <a:buNone/>
                      </a:pPr>
                      <a:r>
                        <a:rPr lang="en-US" sz="1200" b="1" dirty="0">
                          <a:effectLst/>
                          <a:latin typeface="Calibri" panose="020F0502020204030204" pitchFamily="34" charset="0"/>
                          <a:cs typeface="Calibri" panose="020F0502020204030204" pitchFamily="34" charset="0"/>
                        </a:rPr>
                        <a:t>Conversations</a:t>
                      </a:r>
                    </a:p>
                    <a:p>
                      <a:pPr>
                        <a:buNone/>
                      </a:pPr>
                      <a:r>
                        <a:rPr lang="en-US" sz="1200" i="1" dirty="0">
                          <a:effectLst/>
                          <a:latin typeface="Calibri" panose="020F0502020204030204" pitchFamily="34" charset="0"/>
                          <a:cs typeface="Calibri" panose="020F0502020204030204" pitchFamily="34" charset="0"/>
                        </a:rPr>
                        <a:t>(What questions needs to be answered and what data is needed to inform the decisions?)</a:t>
                      </a:r>
                    </a:p>
                  </a:txBody>
                  <a:tcPr marL="0" marR="0" marT="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dirty="0">
                          <a:effectLst/>
                          <a:latin typeface="Calibri" panose="020F0502020204030204" pitchFamily="34" charset="0"/>
                          <a:cs typeface="Calibri" panose="020F0502020204030204" pitchFamily="34" charset="0"/>
                        </a:rPr>
                        <a:t>How will this impact annual and multi-year P&amp;L for the region? How will we "make up" the revenue?</a:t>
                      </a:r>
                    </a:p>
                    <a:p>
                      <a:pPr>
                        <a:buNone/>
                      </a:pPr>
                      <a:r>
                        <a:rPr lang="en-US" sz="1200" dirty="0">
                          <a:effectLst/>
                          <a:latin typeface="Calibri" panose="020F0502020204030204" pitchFamily="34" charset="0"/>
                          <a:cs typeface="Calibri" panose="020F0502020204030204" pitchFamily="34" charset="0"/>
                        </a:rPr>
                        <a:t>What might be the response of competitors? What might be the impact on other products? Customer expectations? What are the unintended consequences?</a:t>
                      </a:r>
                    </a:p>
                    <a:p>
                      <a:pPr>
                        <a:buNone/>
                      </a:pPr>
                      <a:r>
                        <a:rPr lang="en-US" sz="1200" dirty="0">
                          <a:effectLst/>
                          <a:latin typeface="Calibri" panose="020F0502020204030204" pitchFamily="34" charset="0"/>
                          <a:cs typeface="Calibri" panose="020F0502020204030204" pitchFamily="34" charset="0"/>
                        </a:rPr>
                        <a:t>Are there other options for quickly gaining market share?</a:t>
                      </a:r>
                    </a:p>
                    <a:p>
                      <a:pPr>
                        <a:buNone/>
                      </a:pPr>
                      <a:endParaRPr lang="en-US" sz="1200" dirty="0">
                        <a:effectLst/>
                        <a:latin typeface="Calibri" panose="020F0502020204030204" pitchFamily="34" charset="0"/>
                        <a:cs typeface="Calibri" panose="020F0502020204030204" pitchFamily="34" charset="0"/>
                      </a:endParaRPr>
                    </a:p>
                  </a:txBody>
                  <a:tcPr marL="0" marR="0" marT="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388571"/>
                  </a:ext>
                </a:extLst>
              </a:tr>
              <a:tr h="621620">
                <a:tc>
                  <a:txBody>
                    <a:bodyPr/>
                    <a:lstStyle/>
                    <a:p>
                      <a:pPr>
                        <a:buNone/>
                      </a:pPr>
                      <a:r>
                        <a:rPr lang="en-US" sz="1200" b="1" dirty="0">
                          <a:effectLst/>
                          <a:latin typeface="Calibri" panose="020F0502020204030204" pitchFamily="34" charset="0"/>
                          <a:cs typeface="Calibri" panose="020F0502020204030204" pitchFamily="34" charset="0"/>
                        </a:rPr>
                        <a:t>Decision Forum</a:t>
                      </a:r>
                    </a:p>
                    <a:p>
                      <a:pPr>
                        <a:buNone/>
                      </a:pPr>
                      <a:r>
                        <a:rPr lang="en-US" sz="1200" i="1" dirty="0">
                          <a:effectLst/>
                          <a:latin typeface="Calibri" panose="020F0502020204030204" pitchFamily="34" charset="0"/>
                          <a:cs typeface="Calibri" panose="020F0502020204030204" pitchFamily="34" charset="0"/>
                        </a:rPr>
                        <a:t>(Is there a designated forum for this conversation?)</a:t>
                      </a:r>
                    </a:p>
                    <a:p>
                      <a:pPr>
                        <a:buNone/>
                      </a:pPr>
                      <a:endParaRPr lang="en-US" sz="1200" i="1" dirty="0">
                        <a:effectLst/>
                        <a:latin typeface="Calibri" panose="020F0502020204030204" pitchFamily="34" charset="0"/>
                        <a:cs typeface="Calibri" panose="020F0502020204030204" pitchFamily="34" charset="0"/>
                      </a:endParaRPr>
                    </a:p>
                  </a:txBody>
                  <a:tcPr marL="0" marR="0" marT="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dirty="0">
                          <a:effectLst/>
                          <a:latin typeface="Calibri" panose="020F0502020204030204" pitchFamily="34" charset="0"/>
                          <a:cs typeface="Calibri" panose="020F0502020204030204" pitchFamily="34" charset="0"/>
                        </a:rPr>
                        <a:t>Currently it is an ad hoc meeting. eCommerce leadership should be invited to region's integrated business planning meeting to have this conversation.</a:t>
                      </a:r>
                    </a:p>
                  </a:txBody>
                  <a:tcPr marL="0" marR="0" marT="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57726594"/>
                  </a:ext>
                </a:extLst>
              </a:tr>
              <a:tr h="777025">
                <a:tc>
                  <a:txBody>
                    <a:bodyPr/>
                    <a:lstStyle/>
                    <a:p>
                      <a:pPr>
                        <a:buNone/>
                      </a:pPr>
                      <a:r>
                        <a:rPr lang="en-US" sz="1200" b="1" dirty="0">
                          <a:effectLst/>
                          <a:latin typeface="Calibri" panose="020F0502020204030204" pitchFamily="34" charset="0"/>
                          <a:cs typeface="Calibri" panose="020F0502020204030204" pitchFamily="34" charset="0"/>
                        </a:rPr>
                        <a:t>Decision Captain</a:t>
                      </a:r>
                    </a:p>
                    <a:p>
                      <a:pPr>
                        <a:buNone/>
                      </a:pPr>
                      <a:r>
                        <a:rPr lang="en-US" sz="1200" i="1" dirty="0">
                          <a:effectLst/>
                          <a:latin typeface="Calibri" panose="020F0502020204030204" pitchFamily="34" charset="0"/>
                          <a:cs typeface="Calibri" panose="020F0502020204030204" pitchFamily="34" charset="0"/>
                        </a:rPr>
                        <a:t>(If we can’t agree, who is the decision captain accountable for a decision?)</a:t>
                      </a:r>
                    </a:p>
                  </a:txBody>
                  <a:tcPr marL="0" marR="0" marT="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dirty="0">
                          <a:effectLst/>
                          <a:latin typeface="Calibri" panose="020F0502020204030204" pitchFamily="34" charset="0"/>
                          <a:cs typeface="Calibri" panose="020F0502020204030204" pitchFamily="34" charset="0"/>
                        </a:rPr>
                        <a:t>Regional Leader is the Decision Captain, since decision must align toward plan of that of region eCommerce leads participate in regional planning meetings to ensure goals are aligned early where possible</a:t>
                      </a:r>
                    </a:p>
                  </a:txBody>
                  <a:tcPr marL="0" marR="0" marT="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19271036"/>
                  </a:ext>
                </a:extLst>
              </a:tr>
            </a:tbl>
          </a:graphicData>
        </a:graphic>
      </p:graphicFrame>
      <p:sp>
        <p:nvSpPr>
          <p:cNvPr id="4" name="Slide Number Placeholder 2">
            <a:extLst>
              <a:ext uri="{FF2B5EF4-FFF2-40B4-BE49-F238E27FC236}">
                <a16:creationId xmlns:a16="http://schemas.microsoft.com/office/drawing/2014/main" id="{EE85D51A-350C-F953-7377-1FC6B74FAEC1}"/>
              </a:ext>
            </a:extLst>
          </p:cNvPr>
          <p:cNvSpPr txBox="1">
            <a:spLocks/>
          </p:cNvSpPr>
          <p:nvPr/>
        </p:nvSpPr>
        <p:spPr>
          <a:xfrm>
            <a:off x="861060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FE48B9C-D722-8D46-8CB7-AC16E7BFDAF2}" type="slidenum">
              <a:rPr lang="en-US" sz="1200" smtClean="0">
                <a:solidFill>
                  <a:schemeClr val="tx1">
                    <a:lumMod val="50000"/>
                    <a:lumOff val="50000"/>
                  </a:schemeClr>
                </a:solidFill>
              </a:rPr>
              <a:pPr algn="r"/>
              <a:t>1</a:t>
            </a:fld>
            <a:endParaRPr lang="en-US" sz="1200" dirty="0">
              <a:solidFill>
                <a:schemeClr val="tx1">
                  <a:lumMod val="50000"/>
                  <a:lumOff val="50000"/>
                </a:schemeClr>
              </a:solidFill>
            </a:endParaRPr>
          </a:p>
        </p:txBody>
      </p:sp>
      <p:sp>
        <p:nvSpPr>
          <p:cNvPr id="5" name="Footer Placeholder 1">
            <a:extLst>
              <a:ext uri="{FF2B5EF4-FFF2-40B4-BE49-F238E27FC236}">
                <a16:creationId xmlns:a16="http://schemas.microsoft.com/office/drawing/2014/main" id="{2D941063-1BE1-6A18-4C04-BADFDC0ABE1B}"/>
              </a:ext>
            </a:extLst>
          </p:cNvPr>
          <p:cNvSpPr txBox="1">
            <a:spLocks/>
          </p:cNvSpPr>
          <p:nvPr/>
        </p:nvSpPr>
        <p:spPr>
          <a:xfrm>
            <a:off x="440267" y="6390021"/>
            <a:ext cx="1905000" cy="365125"/>
          </a:xfrm>
          <a:prstGeom prst="rect">
            <a:avLst/>
          </a:prstGeom>
          <a:solidFill>
            <a:schemeClr val="bg1"/>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a:solidFill>
                  <a:schemeClr val="tx1">
                    <a:lumMod val="50000"/>
                    <a:lumOff val="50000"/>
                  </a:schemeClr>
                </a:solidFill>
              </a:rPr>
              <a:t>(c) </a:t>
            </a:r>
            <a:r>
              <a:rPr lang="en-US" sz="1200" dirty="0" err="1">
                <a:solidFill>
                  <a:schemeClr val="tx1">
                    <a:lumMod val="50000"/>
                    <a:lumOff val="50000"/>
                  </a:schemeClr>
                </a:solidFill>
              </a:rPr>
              <a:t>Kates</a:t>
            </a:r>
            <a:r>
              <a:rPr lang="en-US" sz="1200" dirty="0">
                <a:solidFill>
                  <a:schemeClr val="tx1">
                    <a:lumMod val="50000"/>
                    <a:lumOff val="50000"/>
                  </a:schemeClr>
                </a:solidFill>
              </a:rPr>
              <a:t> and Kesler 2026</a:t>
            </a:r>
          </a:p>
        </p:txBody>
      </p:sp>
      <p:sp>
        <p:nvSpPr>
          <p:cNvPr id="6" name="Footer Placeholder 12">
            <a:extLst>
              <a:ext uri="{FF2B5EF4-FFF2-40B4-BE49-F238E27FC236}">
                <a16:creationId xmlns:a16="http://schemas.microsoft.com/office/drawing/2014/main" id="{7AC63921-1D09-FD7C-BD07-EC6C703893C0}"/>
              </a:ext>
            </a:extLst>
          </p:cNvPr>
          <p:cNvSpPr txBox="1">
            <a:spLocks/>
          </p:cNvSpPr>
          <p:nvPr/>
        </p:nvSpPr>
        <p:spPr>
          <a:xfrm>
            <a:off x="9469436" y="6310311"/>
            <a:ext cx="1947333" cy="365125"/>
          </a:xfrm>
          <a:prstGeom prst="rect">
            <a:avLst/>
          </a:prstGeom>
          <a:solidFill>
            <a:schemeClr val="bg1"/>
          </a:solidFill>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M3.20</a:t>
            </a:r>
          </a:p>
        </p:txBody>
      </p:sp>
    </p:spTree>
    <p:extLst>
      <p:ext uri="{BB962C8B-B14F-4D97-AF65-F5344CB8AC3E}">
        <p14:creationId xmlns:p14="http://schemas.microsoft.com/office/powerpoint/2010/main" val="41548597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82110</TotalTime>
  <Words>308</Words>
  <Application>Microsoft Macintosh PowerPoint</Application>
  <PresentationFormat>Widescreen</PresentationFormat>
  <Paragraphs>26</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Aptos</vt:lpstr>
      <vt:lpstr>Aptos Display</vt:lpstr>
      <vt:lpstr>Arial</vt:lpstr>
      <vt:lpstr>Calibri</vt:lpstr>
      <vt:lpstr>Nexa Bold</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Gregory Kesler</dc:creator>
  <cp:lastModifiedBy>Sarah Williams</cp:lastModifiedBy>
  <cp:revision>474</cp:revision>
  <cp:lastPrinted>2026-01-03T16:08:46Z</cp:lastPrinted>
  <dcterms:created xsi:type="dcterms:W3CDTF">2025-09-26T19:52:17Z</dcterms:created>
  <dcterms:modified xsi:type="dcterms:W3CDTF">2026-07-16T19:38:26Z</dcterms:modified>
</cp:coreProperties>
</file>