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9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_Headline_Tex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666FD44-E61A-1546-A686-740ACDC39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67266"/>
            <a:ext cx="10668000" cy="1117601"/>
          </a:xfrm>
        </p:spPr>
        <p:txBody>
          <a:bodyPr anchor="b" anchorCtr="0"/>
          <a:lstStyle>
            <a:lvl1pPr>
              <a:defRPr sz="4267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046498A-C211-FD4E-9707-BDA0FCDDD5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249352"/>
            <a:ext cx="5334000" cy="239849"/>
          </a:xfrm>
        </p:spPr>
        <p:txBody>
          <a:bodyPr/>
          <a:lstStyle>
            <a:lvl1pPr>
              <a:defRPr sz="1867" b="1" i="0">
                <a:solidFill>
                  <a:schemeClr val="accent2">
                    <a:lumMod val="75000"/>
                  </a:schemeClr>
                </a:solidFill>
                <a:latin typeface="Nexa Bold" panose="02000000000000000000" pitchFamily="2" charset="0"/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DC1C40D-D2C9-404F-BE86-3ED7A22BBB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2000" y="2596485"/>
            <a:ext cx="10668000" cy="3440249"/>
          </a:xfrm>
        </p:spPr>
        <p:txBody>
          <a:bodyPr numCol="1"/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3725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5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D1EC1A-6CE1-F1E1-5261-1D109732FBAB}"/>
              </a:ext>
            </a:extLst>
          </p:cNvPr>
          <p:cNvSpPr txBox="1"/>
          <p:nvPr/>
        </p:nvSpPr>
        <p:spPr>
          <a:xfrm>
            <a:off x="2173790" y="2223795"/>
            <a:ext cx="7360023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600"/>
              </a:spcBef>
              <a:buFont typeface="Symbol" pitchFamily="2" charset="2"/>
              <a:buChar char=""/>
            </a:pPr>
            <a:r>
              <a:rPr lang="en-US" sz="18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Clearly identify the issue, data requirements, and consequences associated with the decision.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buFont typeface="Symbol" pitchFamily="2" charset="2"/>
              <a:buChar char=""/>
            </a:pPr>
            <a:r>
              <a:rPr lang="en-US" sz="18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Pull together the right peers who should participate in the decision.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buFont typeface="Symbol" pitchFamily="2" charset="2"/>
              <a:buChar char=""/>
            </a:pPr>
            <a:r>
              <a:rPr lang="en-US" sz="18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Facilitate a vigorous, data-based conversation aimed at pulling out candid arguments for and against a proposed decision. Work the tensions and hear all points of view.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buFont typeface="Symbol" pitchFamily="2" charset="2"/>
              <a:buChar char=""/>
            </a:pPr>
            <a:r>
              <a:rPr lang="en-US" sz="18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Guide the discussion to a conclusion in a timely manner.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buFont typeface="Symbol" pitchFamily="2" charset="2"/>
              <a:buChar char=""/>
            </a:pPr>
            <a:r>
              <a:rPr lang="en-US" sz="1800" b="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Only if necessary, and at the right time, be prepared to deliver the tipping vote to finalize the decision.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3DC4AB-F14E-327D-BFD1-9485A7009600}"/>
              </a:ext>
            </a:extLst>
          </p:cNvPr>
          <p:cNvSpPr txBox="1"/>
          <p:nvPr/>
        </p:nvSpPr>
        <p:spPr>
          <a:xfrm>
            <a:off x="2173790" y="1722849"/>
            <a:ext cx="2510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Decision Captain Role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2E0E0C-A029-6ECE-281F-1D127AD94F02}"/>
              </a:ext>
            </a:extLst>
          </p:cNvPr>
          <p:cNvSpPr/>
          <p:nvPr/>
        </p:nvSpPr>
        <p:spPr>
          <a:xfrm>
            <a:off x="1999129" y="1591235"/>
            <a:ext cx="8130989" cy="3675530"/>
          </a:xfrm>
          <a:prstGeom prst="rect">
            <a:avLst/>
          </a:prstGeom>
          <a:noFill/>
          <a:ln w="57150"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479712-29B3-9427-0A8A-C5607E169C3A}"/>
              </a:ext>
            </a:extLst>
          </p:cNvPr>
          <p:cNvSpPr txBox="1"/>
          <p:nvPr/>
        </p:nvSpPr>
        <p:spPr>
          <a:xfrm>
            <a:off x="629875" y="284673"/>
            <a:ext cx="101125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>
              <a:spcBef>
                <a:spcPts val="600"/>
              </a:spcBef>
              <a:spcAft>
                <a:spcPts val="1400"/>
              </a:spcAft>
              <a:buNone/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Role of the decision captain example</a:t>
            </a:r>
            <a:r>
              <a:rPr lang="en-US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: </a:t>
            </a:r>
            <a:r>
              <a:rPr lang="en-US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</a:t>
            </a:r>
            <a:r>
              <a:rPr lang="en-US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 a financial services company.</a:t>
            </a:r>
            <a:endParaRPr lang="en-US" sz="2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EB841D23-761B-0A7E-59DE-CF7B25D7973E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FE48B9C-D722-8D46-8CB7-AC16E7BFDAF2}" type="slidenum">
              <a:rPr lang="en-US" sz="12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1</a:t>
            </a:fld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537A99C0-A0F9-88D0-AB95-CA40D5CBB677}"/>
              </a:ext>
            </a:extLst>
          </p:cNvPr>
          <p:cNvSpPr txBox="1">
            <a:spLocks/>
          </p:cNvSpPr>
          <p:nvPr/>
        </p:nvSpPr>
        <p:spPr>
          <a:xfrm>
            <a:off x="440267" y="6390021"/>
            <a:ext cx="1905000" cy="36512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(c)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Kates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and Kesler 2026</a:t>
            </a:r>
          </a:p>
        </p:txBody>
      </p:sp>
      <p:sp>
        <p:nvSpPr>
          <p:cNvPr id="9" name="Footer Placeholder 12">
            <a:extLst>
              <a:ext uri="{FF2B5EF4-FFF2-40B4-BE49-F238E27FC236}">
                <a16:creationId xmlns:a16="http://schemas.microsoft.com/office/drawing/2014/main" id="{24EFAC4B-71A0-9104-26EE-00F262088BA2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M3.16</a:t>
            </a:r>
          </a:p>
        </p:txBody>
      </p:sp>
    </p:spTree>
    <p:extLst>
      <p:ext uri="{BB962C8B-B14F-4D97-AF65-F5344CB8AC3E}">
        <p14:creationId xmlns:p14="http://schemas.microsoft.com/office/powerpoint/2010/main" val="2885878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82113</TotalTime>
  <Words>114</Words>
  <Application>Microsoft Macintosh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Nexa Bold</vt:lpstr>
      <vt:lpstr>Symbol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2026-07-16T19:41:16Z</dcterms:modified>
</cp:coreProperties>
</file>