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D63FF45-5827-FD87-BFDB-C475A6E716D4}"/>
              </a:ext>
            </a:extLst>
          </p:cNvPr>
          <p:cNvSpPr txBox="1"/>
          <p:nvPr/>
        </p:nvSpPr>
        <p:spPr>
          <a:xfrm>
            <a:off x="549427" y="230332"/>
            <a:ext cx="10096876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Center-led framework: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Discussion tool for differentiating a center-led vs. central or decentral op model.</a:t>
            </a:r>
            <a:endParaRPr lang="en-US" sz="2000" b="1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818297-8337-E842-5139-0EE805339BAC}"/>
              </a:ext>
            </a:extLst>
          </p:cNvPr>
          <p:cNvSpPr/>
          <p:nvPr/>
        </p:nvSpPr>
        <p:spPr>
          <a:xfrm>
            <a:off x="2696901" y="1875099"/>
            <a:ext cx="3078866" cy="14584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312E03-DF2E-9F06-FB35-6620F01F7058}"/>
              </a:ext>
            </a:extLst>
          </p:cNvPr>
          <p:cNvSpPr/>
          <p:nvPr/>
        </p:nvSpPr>
        <p:spPr>
          <a:xfrm>
            <a:off x="5775767" y="1875099"/>
            <a:ext cx="3078866" cy="1458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EAC468-DC67-38DC-CC1A-152D697F4312}"/>
              </a:ext>
            </a:extLst>
          </p:cNvPr>
          <p:cNvSpPr/>
          <p:nvPr/>
        </p:nvSpPr>
        <p:spPr>
          <a:xfrm>
            <a:off x="2696901" y="3333509"/>
            <a:ext cx="3078866" cy="1458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8723D0-1E0C-4999-EEDC-EF4D41CC50EA}"/>
              </a:ext>
            </a:extLst>
          </p:cNvPr>
          <p:cNvSpPr/>
          <p:nvPr/>
        </p:nvSpPr>
        <p:spPr>
          <a:xfrm>
            <a:off x="5775767" y="3333509"/>
            <a:ext cx="3078866" cy="14584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ed Rectangle 17">
            <a:extLst>
              <a:ext uri="{FF2B5EF4-FFF2-40B4-BE49-F238E27FC236}">
                <a16:creationId xmlns:a16="http://schemas.microsoft.com/office/drawing/2014/main" id="{E7B010CE-E4BC-F9A9-82B0-ED1D5AF99483}"/>
              </a:ext>
            </a:extLst>
          </p:cNvPr>
          <p:cNvSpPr>
            <a:spLocks/>
          </p:cNvSpPr>
          <p:nvPr/>
        </p:nvSpPr>
        <p:spPr bwMode="auto">
          <a:xfrm>
            <a:off x="2926465" y="2243052"/>
            <a:ext cx="2756702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lvl="0" defTabSz="422041">
              <a:lnSpc>
                <a:spcPct val="90000"/>
              </a:lnSpc>
              <a:spcAft>
                <a:spcPts val="400"/>
              </a:spcAft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Shared strategy, common process, and data sources; clear decision guard rails. Empowered team norms = freedom in a framework.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BB4E6F-1230-7EFB-FC76-D6713B8BECD4}"/>
              </a:ext>
            </a:extLst>
          </p:cNvPr>
          <p:cNvSpPr txBox="1"/>
          <p:nvPr/>
        </p:nvSpPr>
        <p:spPr>
          <a:xfrm>
            <a:off x="3019065" y="1958559"/>
            <a:ext cx="247891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Center-Led</a:t>
            </a:r>
            <a:endParaRPr lang="en-US" sz="17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3BE286-8226-DE83-70A1-271BBC9C20D1}"/>
              </a:ext>
            </a:extLst>
          </p:cNvPr>
          <p:cNvSpPr txBox="1"/>
          <p:nvPr/>
        </p:nvSpPr>
        <p:spPr>
          <a:xfrm>
            <a:off x="6053559" y="1958559"/>
            <a:ext cx="247891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Centralized</a:t>
            </a:r>
            <a:endParaRPr lang="en-US" sz="17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C42C3C-A1B4-7F94-BDDC-93899EF42AC6}"/>
              </a:ext>
            </a:extLst>
          </p:cNvPr>
          <p:cNvSpPr txBox="1"/>
          <p:nvPr/>
        </p:nvSpPr>
        <p:spPr>
          <a:xfrm>
            <a:off x="3019065" y="3404295"/>
            <a:ext cx="247891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De-Centralized</a:t>
            </a:r>
            <a:endParaRPr lang="en-US" sz="17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BBB6A2-95B0-E875-EC13-B2095199DA0B}"/>
              </a:ext>
            </a:extLst>
          </p:cNvPr>
          <p:cNvSpPr txBox="1"/>
          <p:nvPr/>
        </p:nvSpPr>
        <p:spPr>
          <a:xfrm>
            <a:off x="5820139" y="3404295"/>
            <a:ext cx="30344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b="1" i="1" kern="1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High Control / Low Integration</a:t>
            </a:r>
            <a:endParaRPr lang="en-US" sz="17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le 17">
            <a:extLst>
              <a:ext uri="{FF2B5EF4-FFF2-40B4-BE49-F238E27FC236}">
                <a16:creationId xmlns:a16="http://schemas.microsoft.com/office/drawing/2014/main" id="{C2CBED62-A97E-4656-E012-CFC63B3F4B95}"/>
              </a:ext>
            </a:extLst>
          </p:cNvPr>
          <p:cNvSpPr>
            <a:spLocks/>
          </p:cNvSpPr>
          <p:nvPr/>
        </p:nvSpPr>
        <p:spPr bwMode="auto">
          <a:xfrm>
            <a:off x="6020291" y="2243052"/>
            <a:ext cx="2756702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lvl="0" defTabSz="422041">
              <a:lnSpc>
                <a:spcPct val="90000"/>
              </a:lnSpc>
              <a:spcAft>
                <a:spcPts val="400"/>
              </a:spcAft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Single strategy and centralized reporting structures, with strong policy and controls from center.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7">
            <a:extLst>
              <a:ext uri="{FF2B5EF4-FFF2-40B4-BE49-F238E27FC236}">
                <a16:creationId xmlns:a16="http://schemas.microsoft.com/office/drawing/2014/main" id="{9E0AACC7-8CC5-07A9-D719-9E84E31160A1}"/>
              </a:ext>
            </a:extLst>
          </p:cNvPr>
          <p:cNvSpPr>
            <a:spLocks/>
          </p:cNvSpPr>
          <p:nvPr/>
        </p:nvSpPr>
        <p:spPr bwMode="auto">
          <a:xfrm>
            <a:off x="2996879" y="3701462"/>
            <a:ext cx="2756702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lvl="0" defTabSz="422041">
              <a:lnSpc>
                <a:spcPct val="90000"/>
              </a:lnSpc>
              <a:spcAft>
                <a:spcPts val="400"/>
              </a:spcAft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autonomy of businesses with less functional or central guidance; little synergy expected.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D99C448E-436F-0F1D-C97D-71D5A4302AF4}"/>
              </a:ext>
            </a:extLst>
          </p:cNvPr>
          <p:cNvSpPr>
            <a:spLocks/>
          </p:cNvSpPr>
          <p:nvPr/>
        </p:nvSpPr>
        <p:spPr bwMode="auto">
          <a:xfrm>
            <a:off x="6020291" y="3687452"/>
            <a:ext cx="2756702" cy="1120401"/>
          </a:xfrm>
          <a:prstGeom prst="roundRect">
            <a:avLst>
              <a:gd name="adj" fmla="val 0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square" lIns="0"/>
          <a:lstStyle/>
          <a:p>
            <a:pPr lvl="0" defTabSz="422041">
              <a:lnSpc>
                <a:spcPct val="90000"/>
              </a:lnSpc>
              <a:spcAft>
                <a:spcPts val="400"/>
              </a:spcAft>
              <a:defRPr/>
            </a:pPr>
            <a:r>
              <a:rPr lang="en-US" sz="15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Bureaucracy heavy.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D7C769-3257-0CF5-3C54-DB2AFC9A104B}"/>
              </a:ext>
            </a:extLst>
          </p:cNvPr>
          <p:cNvSpPr txBox="1"/>
          <p:nvPr/>
        </p:nvSpPr>
        <p:spPr>
          <a:xfrm>
            <a:off x="1747368" y="1882670"/>
            <a:ext cx="9549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</a:t>
            </a:r>
            <a:endParaRPr lang="en-US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D249EA-2617-A23C-A188-3BE6B045270D}"/>
              </a:ext>
            </a:extLst>
          </p:cNvPr>
          <p:cNvSpPr txBox="1"/>
          <p:nvPr/>
        </p:nvSpPr>
        <p:spPr>
          <a:xfrm>
            <a:off x="1747368" y="4453066"/>
            <a:ext cx="9549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CC0726-D40F-B305-35C8-86A2981CED2A}"/>
              </a:ext>
            </a:extLst>
          </p:cNvPr>
          <p:cNvSpPr txBox="1"/>
          <p:nvPr/>
        </p:nvSpPr>
        <p:spPr>
          <a:xfrm>
            <a:off x="2506884" y="4834537"/>
            <a:ext cx="9549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A08C0D-EC75-9BA6-6115-6264DE23B7BB}"/>
              </a:ext>
            </a:extLst>
          </p:cNvPr>
          <p:cNvSpPr txBox="1"/>
          <p:nvPr/>
        </p:nvSpPr>
        <p:spPr>
          <a:xfrm>
            <a:off x="7822081" y="4834537"/>
            <a:ext cx="9549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</a:t>
            </a:r>
            <a:endParaRPr lang="en-US" sz="1400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3E0BE87-7DFE-ACE3-2DEF-E39F0EB727FF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3461796" y="4988426"/>
            <a:ext cx="4768165" cy="6688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69BA936-497C-E2E8-A8AB-34A3984A5A2F}"/>
              </a:ext>
            </a:extLst>
          </p:cNvPr>
          <p:cNvCxnSpPr>
            <a:cxnSpLocks/>
          </p:cNvCxnSpPr>
          <p:nvPr/>
        </p:nvCxnSpPr>
        <p:spPr>
          <a:xfrm flipV="1">
            <a:off x="2490080" y="2178620"/>
            <a:ext cx="0" cy="230977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AEBE41B-1A07-3F19-9E5D-791B34D79547}"/>
              </a:ext>
            </a:extLst>
          </p:cNvPr>
          <p:cNvSpPr txBox="1"/>
          <p:nvPr/>
        </p:nvSpPr>
        <p:spPr>
          <a:xfrm>
            <a:off x="5092863" y="4799134"/>
            <a:ext cx="1319514" cy="3539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Control</a:t>
            </a:r>
            <a:endParaRPr lang="en-US" sz="1700" b="1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C4B049E-0FEB-C594-2C63-6AD25E32CEA5}"/>
              </a:ext>
            </a:extLst>
          </p:cNvPr>
          <p:cNvSpPr txBox="1"/>
          <p:nvPr/>
        </p:nvSpPr>
        <p:spPr>
          <a:xfrm rot="16200000">
            <a:off x="1816084" y="3266993"/>
            <a:ext cx="1353726" cy="3539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700" b="1" kern="10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Integration</a:t>
            </a:r>
            <a:endParaRPr lang="en-US" sz="1700" b="1" dirty="0">
              <a:solidFill>
                <a:schemeClr val="tx2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2DDA1D-791D-4F8C-8F6F-DCF39F6A3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3F2EDF-FD2E-155E-9974-349BC765F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2EA69902-0B93-1993-3D12-992BA6EB4EFF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M3.3</a:t>
            </a:r>
          </a:p>
        </p:txBody>
      </p:sp>
    </p:spTree>
    <p:extLst>
      <p:ext uri="{BB962C8B-B14F-4D97-AF65-F5344CB8AC3E}">
        <p14:creationId xmlns:p14="http://schemas.microsoft.com/office/powerpoint/2010/main" val="3691267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82111</TotalTime>
  <Words>97</Words>
  <Application>Microsoft Macintosh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2026-07-16T19:34:15Z</dcterms:modified>
</cp:coreProperties>
</file>