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"/>
  </p:notesMasterIdLst>
  <p:sldIdLst>
    <p:sldId id="295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B7D2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5549" autoAdjust="0"/>
    <p:restoredTop sz="96949" autoAdjust="0"/>
  </p:normalViewPr>
  <p:slideViewPr>
    <p:cSldViewPr snapToGrid="0">
      <p:cViewPr varScale="1">
        <p:scale>
          <a:sx n="127" d="100"/>
          <a:sy n="127" d="100"/>
        </p:scale>
        <p:origin x="1176" y="19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AFDADFB-474B-EF43-AAFD-782E6596F5B7}" type="datetimeFigureOut">
              <a:rPr lang="en-US" smtClean="0"/>
              <a:t>7/16/26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2B97301-2983-AE4C-AA87-F4FBB7198F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05057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A8AF29-BC49-1D74-2663-4235E0D2C42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58CFC72-AF5A-3859-B347-5F2A81E3AC3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CD3F7FC-F2DF-0E03-7DE6-3C27EBF111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F2B737C-C5FB-5A6D-9383-ADF9F6DAFA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(c) Kates Kesler 2026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B4EE8D1-6494-841E-49F2-F5C4530FD7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24389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4C4ED5-870A-98A6-76D3-509B61796A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D172A9D-914B-6F8E-A3D0-00EE85DCB1D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BD18029-C865-A3CB-61FC-825C4A883F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4044A87-6FB0-7C57-FC8A-2E191C3155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(c) Kates Kesler 2026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514BE1-3FD9-AA21-B043-AE3AAD7FAF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89175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8285347-2221-FB20-3D1F-45D0B61B245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3978E2A-0B1B-5432-D184-68297B5EDA5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6D022EE-9E9F-3351-6C5D-D910D22DFF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38E0E52-71C9-5492-5B4D-B25B6616D2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(c) Kates Kesler 2026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B3E488-DECE-9E5A-0B25-71CC7F9B68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223545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Long Headlin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36932053-4726-7349-81AC-C30E18E782FB}"/>
              </a:ext>
            </a:extLst>
          </p:cNvPr>
          <p:cNvSpPr txBox="1">
            <a:spLocks/>
          </p:cNvSpPr>
          <p:nvPr userDrawn="1"/>
        </p:nvSpPr>
        <p:spPr>
          <a:xfrm>
            <a:off x="11506202" y="6519009"/>
            <a:ext cx="304799" cy="206375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r" defTabSz="914400" rtl="0" eaLnBrk="1" latinLnBrk="0" hangingPunct="1">
              <a:defRPr sz="1000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F9AC08D-23A9-440E-BCB9-AA1E9877CC3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72343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C21A9F-47CB-EF1D-45C0-245E09DC7B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C406BB-42DB-B36C-BC8D-ACE568CDEB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00FE435-F9BE-52AF-FD30-581D69F4BA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310312"/>
            <a:ext cx="1947333" cy="365125"/>
          </a:xfrm>
        </p:spPr>
        <p:txBody>
          <a:bodyPr/>
          <a:lstStyle/>
          <a:p>
            <a:r>
              <a:rPr lang="en-US" dirty="0"/>
              <a:t>(c) </a:t>
            </a:r>
            <a:r>
              <a:rPr lang="en-US" dirty="0" err="1"/>
              <a:t>Kates</a:t>
            </a:r>
            <a:r>
              <a:rPr lang="en-US" dirty="0"/>
              <a:t>  and Kesler 2026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5674BD-AB1C-3AC2-0267-A04905F996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921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26EA28-635D-1B87-529D-2C5EAC49DE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057C414-4E4A-EEB8-DF27-FD386AF498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FAC2B4-A9ED-7E44-79E0-67685B26A0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BDA3F2-E129-CC32-3970-F6D28B7736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(c) Kates Kesler 2026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E1F385-6670-2EFF-10E7-EE5BA47FC5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44510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1D2A6F-39D3-558C-2C1B-D9D244D1E3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B0F339-FFAF-DE36-3580-4C83739D729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F166B36-D151-207B-D1AA-FD8AEA7E267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A438631-5F35-ADBA-8168-B1B1A12B96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5CA35C3-C79D-440E-E6AD-938E88F65B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(c) Kates Kesler 2026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FF137FB-7833-716D-3C1D-42739477F5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0488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900F08-B857-EC86-7095-F211965A35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41D3679-0138-E460-25CA-E7FCA73A7B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8AFC68F-0729-622B-1D1B-0A043DB8101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76AA526-9020-155F-9B3D-F112211083E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C335930-F860-60EA-AB30-B667965ABAA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89FDE1B-B093-5DD9-FD3D-13E9D4862D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822B638-6DFB-04CE-E0E1-C94D3737DB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(c) Kates Kesler 2026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50A995D-91A3-BFD5-F15D-AF340D451D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76545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1E568E-A90F-6855-1D80-8F53EA4FAA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44401F8-FC9F-386B-2AB9-828254362C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08000" y="6356350"/>
            <a:ext cx="2345267" cy="365125"/>
          </a:xfrm>
        </p:spPr>
        <p:txBody>
          <a:bodyPr/>
          <a:lstStyle/>
          <a:p>
            <a:r>
              <a:rPr lang="en-US" dirty="0"/>
              <a:t>(c) </a:t>
            </a:r>
            <a:r>
              <a:rPr lang="en-US" dirty="0" err="1"/>
              <a:t>Kates</a:t>
            </a:r>
            <a:r>
              <a:rPr lang="en-US" dirty="0"/>
              <a:t> and Kesler 2026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6544A5E-44BE-A4D6-1268-5789E8B096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46872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8B655FD-77E8-FA44-7F80-B1C33A8EAC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FDB995E-882E-513F-9F3A-68057EB1B6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(c) Kates Kesler 2026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3A5AAB3-69C7-E749-2414-9BCBD5F695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14296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4532F8-BCA4-B014-829B-7EEF41E959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74FFDA-BC2F-3675-8FAE-E7F3E1CA96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E8A1D66-0900-B3CC-A1AD-37E0A8695BE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2007A44-3F2F-4F78-3E64-D7019DC9F9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A4BA641-F64C-EAEF-328A-57A5A839D0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(c) Kates Kesler 2026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B688681-A2A4-1ED4-6415-23ACB83163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10366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2F22D1-2640-1E98-61FD-73DC0B6FF9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CFE46B9-E866-0C32-6B3A-DC59EECDA1B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7E3FD68-C009-4826-4F38-DA7B2C079BD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6707DB6-7CEF-AA77-87E6-EF24DA2FF9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1192003-1BD2-50C3-490B-365592BA2A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(c) Kates Kesler 2026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7AEDE92-21BF-4621-550F-6B16514DEF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32529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1EF3DD6-6826-EAEC-A2E5-B4E0AA2798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1413973-D5E5-2F66-EBE8-310FBC343D0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233CAB-6073-E27A-8065-7939B5B1603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0E5F588-95B4-BFD1-2C15-838943134CC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en-US"/>
              <a:t>(c) Kates Kesler 2026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DFD1C4-C1AF-3DF5-5295-84D53BA146B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12820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1" r:id="rId12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98388C-484A-7C44-FD0D-6DEAE27CDD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43F2906C-3B32-BE95-F748-7390EA971393}"/>
              </a:ext>
            </a:extLst>
          </p:cNvPr>
          <p:cNvSpPr/>
          <p:nvPr/>
        </p:nvSpPr>
        <p:spPr>
          <a:xfrm>
            <a:off x="2997763" y="2749501"/>
            <a:ext cx="7402734" cy="1975420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9FD5F46-D371-E714-3E56-87AF4B481811}"/>
              </a:ext>
            </a:extLst>
          </p:cNvPr>
          <p:cNvSpPr txBox="1"/>
          <p:nvPr/>
        </p:nvSpPr>
        <p:spPr>
          <a:xfrm>
            <a:off x="3024104" y="1171055"/>
            <a:ext cx="1867691" cy="292388"/>
          </a:xfrm>
          <a:prstGeom prst="rect">
            <a:avLst/>
          </a:prstGeom>
          <a:noFill/>
        </p:spPr>
        <p:txBody>
          <a:bodyPr wrap="square" lIns="0" tIns="0" rIns="0" bIns="45720" rtlCol="0">
            <a:spAutoFit/>
          </a:bodyPr>
          <a:lstStyle/>
          <a:p>
            <a:r>
              <a:rPr lang="en-US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ＭＳ Ｐゴシック"/>
                <a:cs typeface="Calibri" panose="020F0502020204030204" pitchFamily="34" charset="0"/>
              </a:rPr>
              <a:t>Type of Decision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98F3CCB-6DE9-7286-5981-92CA7E5D00C6}"/>
              </a:ext>
            </a:extLst>
          </p:cNvPr>
          <p:cNvSpPr txBox="1"/>
          <p:nvPr/>
        </p:nvSpPr>
        <p:spPr>
          <a:xfrm>
            <a:off x="5231382" y="1145690"/>
            <a:ext cx="1081513" cy="292388"/>
          </a:xfrm>
          <a:prstGeom prst="rect">
            <a:avLst/>
          </a:prstGeom>
          <a:noFill/>
        </p:spPr>
        <p:txBody>
          <a:bodyPr wrap="square" lIns="0" tIns="0" rIns="0" bIns="45720" rtlCol="0">
            <a:spAutoFit/>
          </a:bodyPr>
          <a:lstStyle/>
          <a:p>
            <a:r>
              <a:rPr lang="en-US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ＭＳ Ｐゴシック"/>
                <a:cs typeface="Calibri" panose="020F0502020204030204" pitchFamily="34" charset="0"/>
              </a:rPr>
              <a:t>Examples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2AA356C-5B50-1246-C44D-50EAD2B1D3CD}"/>
              </a:ext>
            </a:extLst>
          </p:cNvPr>
          <p:cNvSpPr txBox="1"/>
          <p:nvPr/>
        </p:nvSpPr>
        <p:spPr>
          <a:xfrm>
            <a:off x="7266530" y="1145690"/>
            <a:ext cx="1081513" cy="292388"/>
          </a:xfrm>
          <a:prstGeom prst="rect">
            <a:avLst/>
          </a:prstGeom>
          <a:noFill/>
        </p:spPr>
        <p:txBody>
          <a:bodyPr wrap="square" lIns="0" tIns="0" rIns="0" bIns="45720" rtlCol="0">
            <a:spAutoFit/>
          </a:bodyPr>
          <a:lstStyle/>
          <a:p>
            <a:r>
              <a:rPr lang="en-US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ＭＳ Ｐゴシック"/>
                <a:cs typeface="Calibri" panose="020F0502020204030204" pitchFamily="34" charset="0"/>
              </a:rPr>
              <a:t>Owners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B2ED10C-9DF1-8E18-DFFC-C5050B5C6C77}"/>
              </a:ext>
            </a:extLst>
          </p:cNvPr>
          <p:cNvSpPr txBox="1"/>
          <p:nvPr/>
        </p:nvSpPr>
        <p:spPr>
          <a:xfrm>
            <a:off x="8574108" y="1026820"/>
            <a:ext cx="1456997" cy="538609"/>
          </a:xfrm>
          <a:prstGeom prst="rect">
            <a:avLst/>
          </a:prstGeom>
          <a:noFill/>
        </p:spPr>
        <p:txBody>
          <a:bodyPr wrap="square" lIns="0" tIns="0" rIns="0" bIns="45720" rtlCol="0">
            <a:spAutoFit/>
          </a:bodyPr>
          <a:lstStyle/>
          <a:p>
            <a:pPr algn="ctr"/>
            <a:r>
              <a:rPr lang="en-US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ＭＳ Ｐゴシック"/>
                <a:cs typeface="Calibri" panose="020F0502020204030204" pitchFamily="34" charset="0"/>
              </a:rPr>
              <a:t>Risk of wrong </a:t>
            </a:r>
          </a:p>
          <a:p>
            <a:pPr algn="ctr"/>
            <a:r>
              <a:rPr lang="en-US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ＭＳ Ｐゴシック"/>
                <a:cs typeface="Calibri" panose="020F0502020204030204" pitchFamily="34" charset="0"/>
              </a:rPr>
              <a:t>approach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84E059F-9ADB-EF31-F1DC-96715C9743C8}"/>
              </a:ext>
            </a:extLst>
          </p:cNvPr>
          <p:cNvSpPr txBox="1"/>
          <p:nvPr/>
        </p:nvSpPr>
        <p:spPr>
          <a:xfrm>
            <a:off x="3099259" y="1738282"/>
            <a:ext cx="1800534" cy="969496"/>
          </a:xfrm>
          <a:prstGeom prst="rect">
            <a:avLst/>
          </a:prstGeom>
          <a:noFill/>
        </p:spPr>
        <p:txBody>
          <a:bodyPr wrap="square" lIns="0" tIns="0" rIns="0" bIns="45720" rtlCol="0">
            <a:spAutoFit/>
          </a:bodyPr>
          <a:lstStyle/>
          <a:p>
            <a:pPr lvl="0">
              <a:defRPr/>
            </a:pPr>
            <a:r>
              <a:rPr lang="en-US" sz="1500" b="1" dirty="0">
                <a:latin typeface="Calibri" panose="020F0502020204030204" pitchFamily="34" charset="0"/>
                <a:cs typeface="Calibri" panose="020F0502020204030204" pitchFamily="34" charset="0"/>
              </a:rPr>
              <a:t>Enterprise decisions</a:t>
            </a:r>
          </a:p>
          <a:p>
            <a:pPr lvl="0">
              <a:defRPr/>
            </a:pPr>
            <a:r>
              <a:rPr lang="en-US" sz="1500" dirty="0">
                <a:latin typeface="Calibri" panose="020F0502020204030204" pitchFamily="34" charset="0"/>
                <a:cs typeface="Calibri" panose="020F0502020204030204" pitchFamily="34" charset="0"/>
              </a:rPr>
              <a:t>Strategic bets and business model definition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F031DE4-9DEF-FB22-5634-FC4C21B377CB}"/>
              </a:ext>
            </a:extLst>
          </p:cNvPr>
          <p:cNvSpPr txBox="1"/>
          <p:nvPr/>
        </p:nvSpPr>
        <p:spPr>
          <a:xfrm>
            <a:off x="5084996" y="1690657"/>
            <a:ext cx="1714170" cy="1046440"/>
          </a:xfrm>
          <a:prstGeom prst="rect">
            <a:avLst/>
          </a:prstGeom>
          <a:noFill/>
        </p:spPr>
        <p:txBody>
          <a:bodyPr wrap="square" lIns="0" tIns="0" rIns="0" bIns="45720" rtlCol="0">
            <a:spAutoFit/>
          </a:bodyPr>
          <a:lstStyle/>
          <a:p>
            <a:pPr lvl="0">
              <a:defRPr/>
            </a:pPr>
            <a:r>
              <a:rPr lang="en-US" sz="1300" b="1" dirty="0">
                <a:latin typeface="Calibri" panose="020F0502020204030204" pitchFamily="34" charset="0"/>
                <a:cs typeface="Calibri" panose="020F0502020204030204" pitchFamily="34" charset="0"/>
              </a:rPr>
              <a:t>Business portfolio, design of the organization, capital planning, major M&amp;A transactions.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7EDE53F-F206-72F1-DAFE-8996D8BACCC6}"/>
              </a:ext>
            </a:extLst>
          </p:cNvPr>
          <p:cNvSpPr txBox="1"/>
          <p:nvPr/>
        </p:nvSpPr>
        <p:spPr>
          <a:xfrm>
            <a:off x="6993052" y="1699929"/>
            <a:ext cx="1359709" cy="646331"/>
          </a:xfrm>
          <a:prstGeom prst="rect">
            <a:avLst/>
          </a:prstGeom>
          <a:noFill/>
        </p:spPr>
        <p:txBody>
          <a:bodyPr wrap="square" lIns="0" tIns="0" rIns="0" bIns="45720" rtlCol="0">
            <a:spAutoFit/>
          </a:bodyPr>
          <a:lstStyle/>
          <a:p>
            <a:pPr lvl="0">
              <a:spcBef>
                <a:spcPts val="600"/>
              </a:spcBef>
              <a:spcAft>
                <a:spcPts val="600"/>
              </a:spcAft>
              <a:defRPr/>
            </a:pPr>
            <a:r>
              <a:rPr lang="en-US" sz="1300" dirty="0">
                <a:latin typeface="Calibri" panose="020F0502020204030204" pitchFamily="34" charset="0"/>
                <a:cs typeface="Calibri" panose="020F0502020204030204" pitchFamily="34" charset="0"/>
              </a:rPr>
              <a:t>Top execs own it; debate, align and commit.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266B6F7-4875-5B08-3B30-4CD1E3597F9F}"/>
              </a:ext>
            </a:extLst>
          </p:cNvPr>
          <p:cNvSpPr txBox="1"/>
          <p:nvPr/>
        </p:nvSpPr>
        <p:spPr>
          <a:xfrm>
            <a:off x="3099259" y="4959034"/>
            <a:ext cx="1800534" cy="969496"/>
          </a:xfrm>
          <a:prstGeom prst="rect">
            <a:avLst/>
          </a:prstGeom>
          <a:noFill/>
        </p:spPr>
        <p:txBody>
          <a:bodyPr wrap="square" lIns="0" tIns="0" rIns="0" bIns="45720" rtlCol="0">
            <a:spAutoFit/>
          </a:bodyPr>
          <a:lstStyle/>
          <a:p>
            <a:pPr lvl="0">
              <a:defRPr/>
            </a:pPr>
            <a:r>
              <a:rPr lang="en-US" sz="1500" b="1" dirty="0">
                <a:latin typeface="Calibri" panose="020F0502020204030204" pitchFamily="34" charset="0"/>
                <a:cs typeface="Calibri" panose="020F0502020204030204" pitchFamily="34" charset="0"/>
              </a:rPr>
              <a:t>Operational </a:t>
            </a:r>
            <a:br>
              <a:rPr lang="en-US" sz="1500" b="1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1500" b="1" dirty="0">
                <a:latin typeface="Calibri" panose="020F0502020204030204" pitchFamily="34" charset="0"/>
                <a:cs typeface="Calibri" panose="020F0502020204030204" pitchFamily="34" charset="0"/>
              </a:rPr>
              <a:t>choices</a:t>
            </a:r>
          </a:p>
          <a:p>
            <a:pPr lvl="0">
              <a:defRPr/>
            </a:pPr>
            <a:r>
              <a:rPr lang="en-US" sz="1500" dirty="0">
                <a:latin typeface="Calibri" panose="020F0502020204030204" pitchFamily="34" charset="0"/>
                <a:cs typeface="Calibri" panose="020F0502020204030204" pitchFamily="34" charset="0"/>
              </a:rPr>
              <a:t>Routine, repeated decisions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7AF8391-FADE-70A1-A69F-087D126B480F}"/>
              </a:ext>
            </a:extLst>
          </p:cNvPr>
          <p:cNvSpPr txBox="1"/>
          <p:nvPr/>
        </p:nvSpPr>
        <p:spPr>
          <a:xfrm>
            <a:off x="5007947" y="4840284"/>
            <a:ext cx="1661647" cy="1246495"/>
          </a:xfrm>
          <a:prstGeom prst="rect">
            <a:avLst/>
          </a:prstGeom>
          <a:noFill/>
        </p:spPr>
        <p:txBody>
          <a:bodyPr wrap="square" lIns="0" tIns="0" rIns="0" bIns="45720" rtlCol="0">
            <a:spAutoFit/>
          </a:bodyPr>
          <a:lstStyle/>
          <a:p>
            <a:pPr lvl="0">
              <a:defRPr/>
            </a:pPr>
            <a:r>
              <a:rPr lang="en-US" sz="1300" b="1" dirty="0">
                <a:latin typeface="Calibri" panose="020F0502020204030204" pitchFamily="34" charset="0"/>
                <a:cs typeface="Calibri" panose="020F0502020204030204" pitchFamily="34" charset="0"/>
              </a:rPr>
              <a:t>Sales targets, functional priorities, business performance management, internal service delivery standards.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48C366B-96BD-7C49-8DFA-502CF0C0849F}"/>
              </a:ext>
            </a:extLst>
          </p:cNvPr>
          <p:cNvSpPr txBox="1"/>
          <p:nvPr/>
        </p:nvSpPr>
        <p:spPr>
          <a:xfrm>
            <a:off x="6914369" y="4840284"/>
            <a:ext cx="1458294" cy="1046440"/>
          </a:xfrm>
          <a:prstGeom prst="rect">
            <a:avLst/>
          </a:prstGeom>
          <a:noFill/>
        </p:spPr>
        <p:txBody>
          <a:bodyPr wrap="square" lIns="0" tIns="0" rIns="0" bIns="45720" rtlCol="0">
            <a:spAutoFit/>
          </a:bodyPr>
          <a:lstStyle/>
          <a:p>
            <a:pPr lvl="0">
              <a:spcBef>
                <a:spcPts val="600"/>
              </a:spcBef>
              <a:spcAft>
                <a:spcPts val="600"/>
              </a:spcAft>
              <a:defRPr/>
            </a:pPr>
            <a:r>
              <a:rPr lang="en-US" sz="1300" dirty="0">
                <a:latin typeface="Calibri" panose="020F0502020204030204" pitchFamily="34" charset="0"/>
                <a:cs typeface="Calibri" panose="020F0502020204030204" pitchFamily="34" charset="0"/>
              </a:rPr>
              <a:t>Keep it simple. Designated owners make decisions </a:t>
            </a:r>
            <a:br>
              <a:rPr lang="en-US" sz="13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1300" dirty="0">
                <a:latin typeface="Calibri" panose="020F0502020204030204" pitchFamily="34" charset="0"/>
                <a:cs typeface="Calibri" panose="020F0502020204030204" pitchFamily="34" charset="0"/>
              </a:rPr>
              <a:t>based on delegated level of authority.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089174D-B2DA-8BEF-DC3F-00C1FED58D42}"/>
              </a:ext>
            </a:extLst>
          </p:cNvPr>
          <p:cNvSpPr txBox="1"/>
          <p:nvPr/>
        </p:nvSpPr>
        <p:spPr>
          <a:xfrm>
            <a:off x="8557919" y="4840284"/>
            <a:ext cx="1630455" cy="846386"/>
          </a:xfrm>
          <a:prstGeom prst="rect">
            <a:avLst/>
          </a:prstGeom>
          <a:noFill/>
        </p:spPr>
        <p:txBody>
          <a:bodyPr wrap="square" lIns="0" tIns="0" rIns="0" bIns="45720" rtlCol="0">
            <a:spAutoFit/>
          </a:bodyPr>
          <a:lstStyle/>
          <a:p>
            <a:pPr lvl="0">
              <a:defRPr/>
            </a:pPr>
            <a:r>
              <a:rPr lang="en-US" sz="1300" b="1" kern="0" dirty="0">
                <a:latin typeface="Calibri" panose="020F0502020204030204" pitchFamily="34" charset="0"/>
                <a:cs typeface="Calibri" panose="020F0502020204030204" pitchFamily="34" charset="0"/>
              </a:rPr>
              <a:t>Too much complexity, </a:t>
            </a:r>
            <a:br>
              <a:rPr lang="en-US" sz="1300" b="1" kern="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1300" b="1" kern="0" dirty="0">
                <a:latin typeface="Calibri" panose="020F0502020204030204" pitchFamily="34" charset="0"/>
                <a:cs typeface="Calibri" panose="020F0502020204030204" pitchFamily="34" charset="0"/>
              </a:rPr>
              <a:t>too many people involved in every decision.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2C7F31C-CB78-4DEC-5945-F54947B307D6}"/>
              </a:ext>
            </a:extLst>
          </p:cNvPr>
          <p:cNvSpPr txBox="1"/>
          <p:nvPr/>
        </p:nvSpPr>
        <p:spPr>
          <a:xfrm>
            <a:off x="8636603" y="1690657"/>
            <a:ext cx="1630455" cy="846386"/>
          </a:xfrm>
          <a:prstGeom prst="rect">
            <a:avLst/>
          </a:prstGeom>
          <a:noFill/>
        </p:spPr>
        <p:txBody>
          <a:bodyPr wrap="square" lIns="0" tIns="0" rIns="0" bIns="45720" rtlCol="0">
            <a:spAutoFit/>
          </a:bodyPr>
          <a:lstStyle/>
          <a:p>
            <a:pPr lvl="0">
              <a:spcBef>
                <a:spcPts val="600"/>
              </a:spcBef>
              <a:spcAft>
                <a:spcPts val="600"/>
              </a:spcAft>
              <a:defRPr/>
            </a:pPr>
            <a:r>
              <a:rPr lang="en-US" sz="1300" b="1" dirty="0">
                <a:latin typeface="Calibri" panose="020F0502020204030204" pitchFamily="34" charset="0"/>
                <a:cs typeface="Calibri" panose="020F0502020204030204" pitchFamily="34" charset="0"/>
              </a:rPr>
              <a:t>Underinvest in the debate; over-delegate  or oversimplify complex issues.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FFFADC5C-A6D2-31F2-AFE0-E18A533C1D94}"/>
              </a:ext>
            </a:extLst>
          </p:cNvPr>
          <p:cNvSpPr/>
          <p:nvPr/>
        </p:nvSpPr>
        <p:spPr>
          <a:xfrm>
            <a:off x="2966235" y="954242"/>
            <a:ext cx="1845024" cy="5263556"/>
          </a:xfrm>
          <a:prstGeom prst="rect">
            <a:avLst/>
          </a:prstGeom>
          <a:noFill/>
          <a:ln w="12700">
            <a:solidFill>
              <a:srgbClr val="7500C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7" name="Triangle 16">
            <a:extLst>
              <a:ext uri="{FF2B5EF4-FFF2-40B4-BE49-F238E27FC236}">
                <a16:creationId xmlns:a16="http://schemas.microsoft.com/office/drawing/2014/main" id="{27AAE61C-3BA8-C395-ECB8-A68F56FF8315}"/>
              </a:ext>
            </a:extLst>
          </p:cNvPr>
          <p:cNvSpPr/>
          <p:nvPr/>
        </p:nvSpPr>
        <p:spPr>
          <a:xfrm rot="5400000">
            <a:off x="4737507" y="3532052"/>
            <a:ext cx="273718" cy="124719"/>
          </a:xfrm>
          <a:prstGeom prst="triangl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8" name="Triangle 17">
            <a:extLst>
              <a:ext uri="{FF2B5EF4-FFF2-40B4-BE49-F238E27FC236}">
                <a16:creationId xmlns:a16="http://schemas.microsoft.com/office/drawing/2014/main" id="{7DB4AB92-8386-7ECE-0F67-C6C2CD90262B}"/>
              </a:ext>
            </a:extLst>
          </p:cNvPr>
          <p:cNvSpPr/>
          <p:nvPr/>
        </p:nvSpPr>
        <p:spPr>
          <a:xfrm rot="5400000">
            <a:off x="4737507" y="2167072"/>
            <a:ext cx="273718" cy="124719"/>
          </a:xfrm>
          <a:prstGeom prst="triangl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9" name="Triangle 18">
            <a:extLst>
              <a:ext uri="{FF2B5EF4-FFF2-40B4-BE49-F238E27FC236}">
                <a16:creationId xmlns:a16="http://schemas.microsoft.com/office/drawing/2014/main" id="{2B0E05FD-E6B4-A14F-4C66-839E852DD74D}"/>
              </a:ext>
            </a:extLst>
          </p:cNvPr>
          <p:cNvSpPr/>
          <p:nvPr/>
        </p:nvSpPr>
        <p:spPr>
          <a:xfrm rot="5400000">
            <a:off x="4737507" y="5207896"/>
            <a:ext cx="273718" cy="124719"/>
          </a:xfrm>
          <a:prstGeom prst="triangl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317F9BE6-F42A-91D5-57B6-7A58F385A502}"/>
              </a:ext>
            </a:extLst>
          </p:cNvPr>
          <p:cNvSpPr/>
          <p:nvPr/>
        </p:nvSpPr>
        <p:spPr>
          <a:xfrm>
            <a:off x="2263097" y="1822058"/>
            <a:ext cx="571500" cy="544233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1</a:t>
            </a: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1DE2F6CC-0067-437C-86CB-8BED7F320D37}"/>
              </a:ext>
            </a:extLst>
          </p:cNvPr>
          <p:cNvSpPr/>
          <p:nvPr/>
        </p:nvSpPr>
        <p:spPr>
          <a:xfrm>
            <a:off x="2263097" y="3231153"/>
            <a:ext cx="571500" cy="544233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C8170F98-8996-370E-A503-23CEEADA9B6C}"/>
              </a:ext>
            </a:extLst>
          </p:cNvPr>
          <p:cNvSpPr/>
          <p:nvPr/>
        </p:nvSpPr>
        <p:spPr>
          <a:xfrm>
            <a:off x="2282984" y="5036538"/>
            <a:ext cx="571500" cy="544233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3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BF7AD2C6-7456-C2DD-D9DA-77917EE21E23}"/>
              </a:ext>
            </a:extLst>
          </p:cNvPr>
          <p:cNvSpPr txBox="1"/>
          <p:nvPr/>
        </p:nvSpPr>
        <p:spPr>
          <a:xfrm>
            <a:off x="3138042" y="2914646"/>
            <a:ext cx="1507435" cy="1661993"/>
          </a:xfrm>
          <a:prstGeom prst="rect">
            <a:avLst/>
          </a:prstGeom>
          <a:noFill/>
        </p:spPr>
        <p:txBody>
          <a:bodyPr wrap="square" lIns="0" tIns="0" rIns="0" bIns="45720" rtlCol="0">
            <a:spAutoFit/>
          </a:bodyPr>
          <a:lstStyle/>
          <a:p>
            <a:pPr lvl="0">
              <a:defRPr/>
            </a:pPr>
            <a:r>
              <a:rPr lang="en-US" sz="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High-value </a:t>
            </a:r>
            <a:br>
              <a:rPr lang="en-US" sz="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operating decisions</a:t>
            </a:r>
          </a:p>
          <a:p>
            <a:pPr lvl="0">
              <a:defRPr/>
            </a:pPr>
            <a:r>
              <a:rPr lang="en-US" sz="15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Cross-boundary decisions that require real collaboration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975AF1CA-1068-8113-05A5-92CA4044948A}"/>
              </a:ext>
            </a:extLst>
          </p:cNvPr>
          <p:cNvSpPr txBox="1"/>
          <p:nvPr/>
        </p:nvSpPr>
        <p:spPr>
          <a:xfrm>
            <a:off x="5019408" y="2962271"/>
            <a:ext cx="1714170" cy="1246495"/>
          </a:xfrm>
          <a:prstGeom prst="rect">
            <a:avLst/>
          </a:prstGeom>
          <a:noFill/>
        </p:spPr>
        <p:txBody>
          <a:bodyPr wrap="square" lIns="0" tIns="0" rIns="0" bIns="45720" rtlCol="0">
            <a:spAutoFit/>
          </a:bodyPr>
          <a:lstStyle/>
          <a:p>
            <a:pPr lvl="0">
              <a:defRPr/>
            </a:pPr>
            <a:r>
              <a:rPr lang="en-US" sz="1300" b="1" dirty="0">
                <a:latin typeface="Calibri" panose="020F0502020204030204" pitchFamily="34" charset="0"/>
                <a:cs typeface="Calibri" panose="020F0502020204030204" pitchFamily="34" charset="0"/>
              </a:rPr>
              <a:t>Product development, customer experience and management, go-to-market models, cross-division solutions and pricing, etc.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78700522-CADD-93B2-EC46-9E2F1FE87B99}"/>
              </a:ext>
            </a:extLst>
          </p:cNvPr>
          <p:cNvSpPr txBox="1"/>
          <p:nvPr/>
        </p:nvSpPr>
        <p:spPr>
          <a:xfrm>
            <a:off x="6927464" y="2962271"/>
            <a:ext cx="1630455" cy="1646605"/>
          </a:xfrm>
          <a:prstGeom prst="rect">
            <a:avLst/>
          </a:prstGeom>
          <a:noFill/>
        </p:spPr>
        <p:txBody>
          <a:bodyPr wrap="square" lIns="0" tIns="0" rIns="0" bIns="45720" rtlCol="0">
            <a:spAutoFit/>
          </a:bodyPr>
          <a:lstStyle/>
          <a:p>
            <a:pPr lvl="0">
              <a:spcBef>
                <a:spcPts val="600"/>
              </a:spcBef>
              <a:spcAft>
                <a:spcPts val="600"/>
              </a:spcAft>
              <a:defRPr/>
            </a:pPr>
            <a:r>
              <a:rPr lang="en-US" sz="1300" dirty="0">
                <a:latin typeface="Calibri" panose="020F0502020204030204" pitchFamily="34" charset="0"/>
                <a:cs typeface="Calibri" panose="020F0502020204030204" pitchFamily="34" charset="0"/>
              </a:rPr>
              <a:t>Design structured collaboration and designate captain for critical </a:t>
            </a:r>
            <a:br>
              <a:rPr lang="en-US" sz="13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1300" dirty="0">
                <a:latin typeface="Calibri" panose="020F0502020204030204" pitchFamily="34" charset="0"/>
                <a:cs typeface="Calibri" panose="020F0502020204030204" pitchFamily="34" charset="0"/>
              </a:rPr>
              <a:t>few decision areas that really require collaboration </a:t>
            </a:r>
            <a:br>
              <a:rPr lang="en-US" sz="13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endParaRPr lang="en-US" sz="13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B78B448A-4A84-087D-BBA0-EFD013190EA9}"/>
              </a:ext>
            </a:extLst>
          </p:cNvPr>
          <p:cNvSpPr txBox="1"/>
          <p:nvPr/>
        </p:nvSpPr>
        <p:spPr>
          <a:xfrm>
            <a:off x="8565721" y="2962271"/>
            <a:ext cx="1800534" cy="1000274"/>
          </a:xfrm>
          <a:prstGeom prst="rect">
            <a:avLst/>
          </a:prstGeom>
          <a:noFill/>
        </p:spPr>
        <p:txBody>
          <a:bodyPr wrap="square" lIns="0" tIns="0" rIns="0" bIns="45720" rtlCol="0">
            <a:spAutoFit/>
          </a:bodyPr>
          <a:lstStyle/>
          <a:p>
            <a:pPr lvl="0">
              <a:spcBef>
                <a:spcPts val="600"/>
              </a:spcBef>
              <a:spcAft>
                <a:spcPts val="600"/>
              </a:spcAft>
              <a:defRPr/>
            </a:pPr>
            <a:r>
              <a:rPr lang="en-US" sz="1300" b="1" dirty="0">
                <a:latin typeface="Calibri" panose="020F0502020204030204" pitchFamily="34" charset="0"/>
                <a:cs typeface="Calibri" panose="020F0502020204030204" pitchFamily="34" charset="0"/>
              </a:rPr>
              <a:t>Over-reliance on consensus</a:t>
            </a:r>
          </a:p>
          <a:p>
            <a:pPr lvl="0">
              <a:spcBef>
                <a:spcPts val="600"/>
              </a:spcBef>
              <a:spcAft>
                <a:spcPts val="600"/>
              </a:spcAft>
              <a:defRPr/>
            </a:pPr>
            <a:r>
              <a:rPr lang="en-US" sz="1300" b="1" dirty="0">
                <a:latin typeface="Calibri" panose="020F0502020204030204" pitchFamily="34" charset="0"/>
                <a:cs typeface="Calibri" panose="020F0502020204030204" pitchFamily="34" charset="0"/>
              </a:rPr>
              <a:t>Using complex tools </a:t>
            </a:r>
            <a:br>
              <a:rPr lang="en-US" sz="1300" b="1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1300" b="1" dirty="0">
                <a:latin typeface="Calibri" panose="020F0502020204030204" pitchFamily="34" charset="0"/>
                <a:cs typeface="Calibri" panose="020F0502020204030204" pitchFamily="34" charset="0"/>
              </a:rPr>
              <a:t>that never get used.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23387072-7DAD-42E1-3ADE-3E9C29532741}"/>
              </a:ext>
            </a:extLst>
          </p:cNvPr>
          <p:cNvSpPr/>
          <p:nvPr/>
        </p:nvSpPr>
        <p:spPr>
          <a:xfrm>
            <a:off x="2206553" y="2720580"/>
            <a:ext cx="8267094" cy="2010993"/>
          </a:xfrm>
          <a:prstGeom prst="rect">
            <a:avLst/>
          </a:prstGeom>
          <a:noFill/>
          <a:ln w="381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0FEB784B-E227-7715-6350-1FF9D0AB5896}"/>
              </a:ext>
            </a:extLst>
          </p:cNvPr>
          <p:cNvSpPr txBox="1"/>
          <p:nvPr/>
        </p:nvSpPr>
        <p:spPr>
          <a:xfrm>
            <a:off x="525961" y="229828"/>
            <a:ext cx="10844772" cy="4671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n-US" b="1" kern="100" dirty="0"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Three d</a:t>
            </a:r>
            <a:r>
              <a:rPr lang="en-US" sz="18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ecision types: </a:t>
            </a:r>
            <a:r>
              <a:rPr lang="en-US" kern="100" dirty="0"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Defining decision rights for </a:t>
            </a:r>
            <a:r>
              <a:rPr lang="en-US" sz="18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highest-value operating decisions (focus key priorities).</a:t>
            </a:r>
            <a:endParaRPr lang="en-US" sz="2000" kern="100" dirty="0">
              <a:effectLst/>
              <a:latin typeface="Calibri" panose="020F0502020204030204" pitchFamily="34" charset="0"/>
              <a:ea typeface="Aptos" panose="020B000402020202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F0EE4E13-42A2-0A80-FC34-18E6449672EF}"/>
              </a:ext>
            </a:extLst>
          </p:cNvPr>
          <p:cNvSpPr txBox="1">
            <a:spLocks/>
          </p:cNvSpPr>
          <p:nvPr/>
        </p:nvSpPr>
        <p:spPr>
          <a:xfrm>
            <a:off x="440267" y="6390021"/>
            <a:ext cx="19050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(c) </a:t>
            </a:r>
            <a:r>
              <a:rPr lang="en-US" sz="12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Kates</a:t>
            </a: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and Kesler 2026</a:t>
            </a:r>
          </a:p>
        </p:txBody>
      </p:sp>
      <p:sp>
        <p:nvSpPr>
          <p:cNvPr id="29" name="Footer Placeholder 12">
            <a:extLst>
              <a:ext uri="{FF2B5EF4-FFF2-40B4-BE49-F238E27FC236}">
                <a16:creationId xmlns:a16="http://schemas.microsoft.com/office/drawing/2014/main" id="{CBD15679-82EB-0D2A-A41D-B734DD76F819}"/>
              </a:ext>
            </a:extLst>
          </p:cNvPr>
          <p:cNvSpPr txBox="1">
            <a:spLocks/>
          </p:cNvSpPr>
          <p:nvPr/>
        </p:nvSpPr>
        <p:spPr>
          <a:xfrm>
            <a:off x="9469436" y="6310311"/>
            <a:ext cx="1947333" cy="365125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dirty="0"/>
              <a:t>M3.10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AF4D8EF1-B41C-7032-B30E-2BE7CF748AE5}"/>
              </a:ext>
            </a:extLst>
          </p:cNvPr>
          <p:cNvSpPr/>
          <p:nvPr/>
        </p:nvSpPr>
        <p:spPr>
          <a:xfrm>
            <a:off x="11565467" y="6510867"/>
            <a:ext cx="338666" cy="34713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57595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82108</TotalTime>
  <Words>191</Words>
  <Application>Microsoft Macintosh PowerPoint</Application>
  <PresentationFormat>Widescreen</PresentationFormat>
  <Paragraphs>27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Aptos</vt:lpstr>
      <vt:lpstr>Aptos Display</vt:lpstr>
      <vt:lpstr>Arial</vt:lpstr>
      <vt:lpstr>Calibri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Gregory Kesler</dc:creator>
  <cp:lastModifiedBy>Sarah Williams</cp:lastModifiedBy>
  <cp:revision>474</cp:revision>
  <cp:lastPrinted>2026-01-03T16:08:46Z</cp:lastPrinted>
  <dcterms:created xsi:type="dcterms:W3CDTF">2025-09-26T19:52:17Z</dcterms:created>
  <dcterms:modified xsi:type="dcterms:W3CDTF">2026-07-16T19:31:28Z</dcterms:modified>
</cp:coreProperties>
</file>