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60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B7D2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549" autoAdjust="0"/>
    <p:restoredTop sz="96949" autoAdjust="0"/>
  </p:normalViewPr>
  <p:slideViewPr>
    <p:cSldViewPr snapToGrid="0">
      <p:cViewPr varScale="1">
        <p:scale>
          <a:sx n="127" d="100"/>
          <a:sy n="127" d="100"/>
        </p:scale>
        <p:origin x="1176" y="19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FDADFB-474B-EF43-AAFD-782E6596F5B7}" type="datetimeFigureOut">
              <a:rPr lang="en-US" smtClean="0"/>
              <a:t>7/16/26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B97301-2983-AE4C-AA87-F4FBB7198F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05057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A8AF29-BC49-1D74-2663-4235E0D2C4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58CFC72-AF5A-3859-B347-5F2A81E3AC3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D3F7FC-F2DF-0E03-7DE6-3C27EBF111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2B737C-C5FB-5A6D-9383-ADF9F6DAF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4EE8D1-6494-841E-49F2-F5C4530FD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24389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C21A9F-47CB-EF1D-45C0-245E09DC7B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C406BB-42DB-B36C-BC8D-ACE568CDEB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0FE435-F9BE-52AF-FD30-581D69F4B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10312"/>
            <a:ext cx="1947333" cy="365125"/>
          </a:xfrm>
        </p:spPr>
        <p:txBody>
          <a:bodyPr/>
          <a:lstStyle/>
          <a:p>
            <a:r>
              <a:rPr lang="en-US" dirty="0"/>
              <a:t>(c) </a:t>
            </a:r>
            <a:r>
              <a:rPr lang="en-US" dirty="0" err="1"/>
              <a:t>Kates</a:t>
            </a:r>
            <a:r>
              <a:rPr lang="en-US" dirty="0"/>
              <a:t>  and Kesler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5674BD-AB1C-3AC2-0267-A04905F996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921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26EA28-635D-1B87-529D-2C5EAC49DE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57C414-4E4A-EEB8-DF27-FD386AF498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FAC2B4-A9ED-7E44-79E0-67685B26A0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BDA3F2-E129-CC32-3970-F6D28B7736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E1F385-6670-2EFF-10E7-EE5BA47FC5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4510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1D2A6F-39D3-558C-2C1B-D9D244D1E3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B0F339-FFAF-DE36-3580-4C83739D729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F166B36-D151-207B-D1AA-FD8AEA7E26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438631-5F35-ADBA-8168-B1B1A12B96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A35C3-C79D-440E-E6AD-938E88F65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F137FB-7833-716D-3C1D-42739477F5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30488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900F08-B857-EC86-7095-F211965A3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1D3679-0138-E460-25CA-E7FCA73A7B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AFC68F-0729-622B-1D1B-0A043DB810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76AA526-9020-155F-9B3D-F112211083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C335930-F860-60EA-AB30-B667965ABA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89FDE1B-B093-5DD9-FD3D-13E9D4862D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822B638-6DFB-04CE-E0E1-C94D3737DB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50A995D-91A3-BFD5-F15D-AF340D451D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7654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1E568E-A90F-6855-1D80-8F53EA4FAA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44401F8-FC9F-386B-2AB9-828254362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08000" y="6356350"/>
            <a:ext cx="2345267" cy="365125"/>
          </a:xfrm>
        </p:spPr>
        <p:txBody>
          <a:bodyPr/>
          <a:lstStyle/>
          <a:p>
            <a:r>
              <a:rPr lang="en-US" dirty="0"/>
              <a:t>(c) </a:t>
            </a:r>
            <a:r>
              <a:rPr lang="en-US" dirty="0" err="1"/>
              <a:t>Kates</a:t>
            </a:r>
            <a:r>
              <a:rPr lang="en-US" dirty="0"/>
              <a:t> and Kesler 2026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544A5E-44BE-A4D6-1268-5789E8B096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46872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8B655FD-77E8-FA44-7F80-B1C33A8EAC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FDB995E-882E-513F-9F3A-68057EB1B6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A5AAB3-69C7-E749-2414-9BCBD5F695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14296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4532F8-BCA4-B014-829B-7EEF41E959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74FFDA-BC2F-3675-8FAE-E7F3E1CA96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8A1D66-0900-B3CC-A1AD-37E0A8695B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007A44-3F2F-4F78-3E64-D7019DC9F9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4BA641-F64C-EAEF-328A-57A5A839D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688681-A2A4-1ED4-6415-23ACB83163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10366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2F22D1-2640-1E98-61FD-73DC0B6FF9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CFE46B9-E866-0C32-6B3A-DC59EECDA1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7E3FD68-C009-4826-4F38-DA7B2C079B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707DB6-7CEF-AA77-87E6-EF24DA2FF9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192003-1BD2-50C3-490B-365592BA2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AEDE92-21BF-4621-550F-6B16514DEF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32529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4C4ED5-870A-98A6-76D3-509B61796A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172A9D-914B-6F8E-A3D0-00EE85DCB1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D18029-C865-A3CB-61FC-825C4A883F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044A87-6FB0-7C57-FC8A-2E191C3155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514BE1-3FD9-AA21-B043-AE3AAD7FA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89175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8285347-2221-FB20-3D1F-45D0B61B245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3978E2A-0B1B-5432-D184-68297B5EDA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D022EE-9E9F-3351-6C5D-D910D22DF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8E0E52-71C9-5492-5B4D-B25B6616D2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B3E488-DECE-9E5A-0B25-71CC7F9B68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2235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1EF3DD6-6826-EAEC-A2E5-B4E0AA2798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413973-D5E5-2F66-EBE8-310FBC343D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233CAB-6073-E27A-8065-7939B5B1603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E5F588-95B4-BFD1-2C15-838943134CC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/>
              <a:t>(c) Kates Kesler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DFD1C4-C1AF-3DF5-5295-84D53BA146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12820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3F824F2-E548-64D4-A79E-AA01FADB8B9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6255493"/>
              </p:ext>
            </p:extLst>
          </p:nvPr>
        </p:nvGraphicFramePr>
        <p:xfrm>
          <a:off x="818149" y="2050033"/>
          <a:ext cx="10374783" cy="3139440"/>
        </p:xfrm>
        <a:graphic>
          <a:graphicData uri="http://schemas.openxmlformats.org/drawingml/2006/table">
            <a:tbl>
              <a:tblPr/>
              <a:tblGrid>
                <a:gridCol w="484897">
                  <a:extLst>
                    <a:ext uri="{9D8B030D-6E8A-4147-A177-3AD203B41FA5}">
                      <a16:colId xmlns:a16="http://schemas.microsoft.com/office/drawing/2014/main" val="4186127179"/>
                    </a:ext>
                  </a:extLst>
                </a:gridCol>
                <a:gridCol w="4402868">
                  <a:extLst>
                    <a:ext uri="{9D8B030D-6E8A-4147-A177-3AD203B41FA5}">
                      <a16:colId xmlns:a16="http://schemas.microsoft.com/office/drawing/2014/main" val="3821090266"/>
                    </a:ext>
                  </a:extLst>
                </a:gridCol>
                <a:gridCol w="484897">
                  <a:extLst>
                    <a:ext uri="{9D8B030D-6E8A-4147-A177-3AD203B41FA5}">
                      <a16:colId xmlns:a16="http://schemas.microsoft.com/office/drawing/2014/main" val="2694605746"/>
                    </a:ext>
                  </a:extLst>
                </a:gridCol>
                <a:gridCol w="5002121">
                  <a:extLst>
                    <a:ext uri="{9D8B030D-6E8A-4147-A177-3AD203B41FA5}">
                      <a16:colId xmlns:a16="http://schemas.microsoft.com/office/drawing/2014/main" val="3084830439"/>
                    </a:ext>
                  </a:extLst>
                </a:gridCol>
              </a:tblGrid>
              <a:tr h="21110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1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elvetica" pitchFamily="2" charset="0"/>
                        </a:rPr>
                        <a:t>1)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1200"/>
                        </a:spcBef>
                        <a:buNone/>
                      </a:pPr>
                      <a:r>
                        <a:rPr lang="en-US" sz="1600" dirty="0">
                          <a:effectLst/>
                          <a:latin typeface="Helvetica" pitchFamily="2" charset="0"/>
                        </a:rPr>
                        <a:t>Complete regulatory submissions in all three regions by Q2</a:t>
                      </a:r>
                    </a:p>
                    <a:p>
                      <a:pPr>
                        <a:spcBef>
                          <a:spcPts val="1200"/>
                        </a:spcBef>
                        <a:buNone/>
                      </a:pPr>
                      <a:endParaRPr lang="en-US" sz="1600" dirty="0">
                        <a:effectLst/>
                        <a:latin typeface="Helvetica" pitchFamily="2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1200"/>
                        </a:spcBef>
                        <a:buNone/>
                      </a:pPr>
                      <a:endParaRPr lang="en-US" sz="1600" dirty="0">
                        <a:effectLst/>
                        <a:latin typeface="Helvetica" pitchFamily="2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1200"/>
                        </a:spcBef>
                        <a:buNone/>
                      </a:pPr>
                      <a:r>
                        <a:rPr lang="en-US" sz="1600" dirty="0">
                          <a:effectLst/>
                          <a:latin typeface="Helvetica" pitchFamily="2" charset="0"/>
                        </a:rPr>
                        <a:t>Build trained sales teams in all three regions by Q2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6607324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1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elvetica" pitchFamily="2" charset="0"/>
                        </a:rPr>
                        <a:t>2)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1200"/>
                        </a:spcBef>
                        <a:buNone/>
                      </a:pPr>
                      <a:r>
                        <a:rPr lang="en-US" sz="1600" dirty="0">
                          <a:effectLst/>
                          <a:latin typeface="Helvetica" pitchFamily="2" charset="0"/>
                        </a:rPr>
                        <a:t>Deliver clinical validation data package to commercial by end of Q1</a:t>
                      </a:r>
                    </a:p>
                    <a:p>
                      <a:pPr>
                        <a:spcBef>
                          <a:spcPts val="1200"/>
                        </a:spcBef>
                        <a:buNone/>
                      </a:pPr>
                      <a:endParaRPr lang="en-US" sz="1600" dirty="0">
                        <a:effectLst/>
                        <a:latin typeface="Helvetica" pitchFamily="2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1200"/>
                        </a:spcBef>
                        <a:buNone/>
                      </a:pPr>
                      <a:endParaRPr lang="en-US" sz="1600" dirty="0">
                        <a:effectLst/>
                        <a:latin typeface="Helvetica" pitchFamily="2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1200"/>
                        </a:spcBef>
                        <a:buNone/>
                      </a:pPr>
                      <a:r>
                        <a:rPr lang="en-US" sz="1600" dirty="0">
                          <a:effectLst/>
                          <a:latin typeface="Helvetica" pitchFamily="2" charset="0"/>
                        </a:rPr>
                        <a:t>Secure 10 reference hospital commitments prior to broad launch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6595693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1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elvetica" pitchFamily="2" charset="0"/>
                        </a:rPr>
                        <a:t>3)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1200"/>
                        </a:spcBef>
                        <a:buNone/>
                      </a:pPr>
                      <a:r>
                        <a:rPr lang="en-US" sz="1600" dirty="0">
                          <a:effectLst/>
                          <a:latin typeface="Helvetica" pitchFamily="2" charset="0"/>
                        </a:rPr>
                        <a:t>Achieve &lt;2% field failure rate in first 6 months post-launch</a:t>
                      </a:r>
                    </a:p>
                    <a:p>
                      <a:pPr>
                        <a:spcBef>
                          <a:spcPts val="1200"/>
                        </a:spcBef>
                        <a:buNone/>
                      </a:pPr>
                      <a:endParaRPr lang="en-US" sz="1600" dirty="0">
                        <a:effectLst/>
                        <a:latin typeface="Helvetica" pitchFamily="2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1200"/>
                        </a:spcBef>
                        <a:buNone/>
                      </a:pPr>
                      <a:endParaRPr lang="en-US" sz="1600" dirty="0">
                        <a:effectLst/>
                        <a:latin typeface="Helvetica" pitchFamily="2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1200"/>
                        </a:spcBef>
                        <a:buNone/>
                      </a:pPr>
                      <a:r>
                        <a:rPr lang="en-US" sz="1600" dirty="0">
                          <a:effectLst/>
                          <a:latin typeface="Helvetica" pitchFamily="2" charset="0"/>
                        </a:rPr>
                        <a:t>Achieve $42M in first-year revenue across three regions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206437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1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elvetica" pitchFamily="2" charset="0"/>
                        </a:rPr>
                        <a:t>4)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1200"/>
                        </a:spcBef>
                        <a:buNone/>
                      </a:pPr>
                      <a:r>
                        <a:rPr lang="en-US" sz="1600" dirty="0">
                          <a:effectLst/>
                          <a:latin typeface="Helvetica" pitchFamily="2" charset="0"/>
                        </a:rPr>
                        <a:t>Complete handoff training for 100% of field service engineers by launch date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1200"/>
                        </a:spcBef>
                        <a:buNone/>
                      </a:pPr>
                      <a:endParaRPr lang="en-US" sz="1600" dirty="0">
                        <a:effectLst/>
                        <a:latin typeface="Helvetica" pitchFamily="2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1200"/>
                        </a:spcBef>
                        <a:buNone/>
                      </a:pPr>
                      <a:r>
                        <a:rPr lang="en-US" sz="1600" dirty="0">
                          <a:effectLst/>
                          <a:latin typeface="Helvetica" pitchFamily="2" charset="0"/>
                        </a:rPr>
                        <a:t>Achieve NPS of 45+ from early adopter customers at 90 days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1127162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2E07576F-1E50-446E-6503-AC1A0FA14F38}"/>
              </a:ext>
            </a:extLst>
          </p:cNvPr>
          <p:cNvSpPr txBox="1"/>
          <p:nvPr/>
        </p:nvSpPr>
        <p:spPr>
          <a:xfrm>
            <a:off x="513806" y="364893"/>
            <a:ext cx="104938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600"/>
              </a:spcBef>
              <a:spcAft>
                <a:spcPts val="600"/>
              </a:spcAft>
              <a:buNone/>
            </a:pPr>
            <a:r>
              <a:rPr lang="en-US" sz="18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Aligned OKRs example</a:t>
            </a:r>
            <a:r>
              <a:rPr lang="en-US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: </a:t>
            </a:r>
            <a:r>
              <a:rPr lang="en-US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B</a:t>
            </a:r>
            <a:r>
              <a:rPr lang="en-US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etween R&amp;D and commercial units in life sciences company.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33B82C3-BD99-2242-690E-3E50C9B708B1}"/>
              </a:ext>
            </a:extLst>
          </p:cNvPr>
          <p:cNvSpPr txBox="1"/>
          <p:nvPr/>
        </p:nvSpPr>
        <p:spPr>
          <a:xfrm>
            <a:off x="1636295" y="1548181"/>
            <a:ext cx="3330341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500" b="1" dirty="0">
                <a:solidFill>
                  <a:schemeClr val="tx2">
                    <a:lumMod val="75000"/>
                    <a:lumOff val="25000"/>
                  </a:schemeClr>
                </a:solidFill>
                <a:effectLst/>
                <a:latin typeface="Helvetica" pitchFamily="2" charset="0"/>
              </a:rPr>
              <a:t>Global R&amp;D Key Result Areas </a:t>
            </a:r>
            <a:endParaRPr lang="en-US" sz="15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E32D6F-D423-07F7-BA1E-261237AE25FF}"/>
              </a:ext>
            </a:extLst>
          </p:cNvPr>
          <p:cNvSpPr txBox="1"/>
          <p:nvPr/>
        </p:nvSpPr>
        <p:spPr>
          <a:xfrm>
            <a:off x="6659078" y="1548180"/>
            <a:ext cx="3736206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500" b="1" dirty="0">
                <a:solidFill>
                  <a:schemeClr val="tx2">
                    <a:lumMod val="75000"/>
                    <a:lumOff val="25000"/>
                  </a:schemeClr>
                </a:solidFill>
                <a:effectLst/>
                <a:latin typeface="Helvetica" pitchFamily="2" charset="0"/>
              </a:rPr>
              <a:t>Commercial Team Key Result Areas </a:t>
            </a:r>
            <a:endParaRPr lang="en-US" sz="1500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70064D60-60C5-D59E-5288-44D57F09A6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1</a:t>
            </a:fld>
            <a:endParaRPr lang="en-US"/>
          </a:p>
        </p:txBody>
      </p:sp>
      <p:sp>
        <p:nvSpPr>
          <p:cNvPr id="4" name="Footer Placeholder 1">
            <a:extLst>
              <a:ext uri="{FF2B5EF4-FFF2-40B4-BE49-F238E27FC236}">
                <a16:creationId xmlns:a16="http://schemas.microsoft.com/office/drawing/2014/main" id="{67399E4B-9A85-31DC-D60A-08B78BF45794}"/>
              </a:ext>
            </a:extLst>
          </p:cNvPr>
          <p:cNvSpPr txBox="1">
            <a:spLocks/>
          </p:cNvSpPr>
          <p:nvPr/>
        </p:nvSpPr>
        <p:spPr>
          <a:xfrm>
            <a:off x="440267" y="6390021"/>
            <a:ext cx="1905000" cy="3651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(c)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Kates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and Kesler 2026</a:t>
            </a:r>
          </a:p>
        </p:txBody>
      </p:sp>
      <p:sp>
        <p:nvSpPr>
          <p:cNvPr id="9" name="Footer Placeholder 12">
            <a:extLst>
              <a:ext uri="{FF2B5EF4-FFF2-40B4-BE49-F238E27FC236}">
                <a16:creationId xmlns:a16="http://schemas.microsoft.com/office/drawing/2014/main" id="{41AF2CB2-842C-94D2-442E-5C9D5DD07175}"/>
              </a:ext>
            </a:extLst>
          </p:cNvPr>
          <p:cNvSpPr txBox="1">
            <a:spLocks/>
          </p:cNvSpPr>
          <p:nvPr/>
        </p:nvSpPr>
        <p:spPr>
          <a:xfrm>
            <a:off x="9469436" y="6310311"/>
            <a:ext cx="1947333" cy="365125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dirty="0"/>
              <a:t>M3.18</a:t>
            </a:r>
          </a:p>
        </p:txBody>
      </p:sp>
    </p:spTree>
    <p:extLst>
      <p:ext uri="{BB962C8B-B14F-4D97-AF65-F5344CB8AC3E}">
        <p14:creationId xmlns:p14="http://schemas.microsoft.com/office/powerpoint/2010/main" val="38333636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82113</TotalTime>
  <Words>130</Words>
  <Application>Microsoft Macintosh PowerPoint</Application>
  <PresentationFormat>Widescreen</PresentationFormat>
  <Paragraphs>18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Aptos</vt:lpstr>
      <vt:lpstr>Aptos Display</vt:lpstr>
      <vt:lpstr>Arial</vt:lpstr>
      <vt:lpstr>Calibri</vt:lpstr>
      <vt:lpstr>Helvetica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Gregory Kesler</dc:creator>
  <cp:lastModifiedBy>Sarah Williams</cp:lastModifiedBy>
  <cp:revision>474</cp:revision>
  <cp:lastPrinted>2026-01-03T16:08:46Z</cp:lastPrinted>
  <dcterms:created xsi:type="dcterms:W3CDTF">2025-09-26T19:52:17Z</dcterms:created>
  <dcterms:modified xsi:type="dcterms:W3CDTF">2026-07-16T19:40:30Z</dcterms:modified>
</cp:coreProperties>
</file>